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audio1.wav" ContentType="audio/wav"/>
  <Override PartName="/ppt/media/audio2.wav" ContentType="audio/wav"/>
  <Override PartName="/ppt/media/audio3.wav" ContentType="audio/wav"/>
  <Override PartName="/ppt/notesSlides/notesSlide2.xml" ContentType="application/vnd.openxmlformats-officedocument.presentationml.notesSlide+xml"/>
  <Override PartName="/ppt/media/audio4.wav" ContentType="audio/wav"/>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5.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audio6.wav" ContentType="audio/wav"/>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audio7.wav" ContentType="audio/wav"/>
  <Override PartName="/ppt/media/audio8.wav" ContentType="audio/wav"/>
  <Override PartName="/ppt/media/audio9.wav" ContentType="audio/wav"/>
  <Override PartName="/ppt/media/audio10.wav" ContentType="audio/wav"/>
  <Override PartName="/ppt/media/audio11.wav" ContentType="audio/wav"/>
  <Override PartName="/ppt/media/audio12.wav" ContentType="audio/wav"/>
  <Override PartName="/ppt/media/audio13.wav" ContentType="audio/wav"/>
  <Override PartName="/ppt/notesSlides/notesSlide20.xml" ContentType="application/vnd.openxmlformats-officedocument.presentationml.notesSlide+xml"/>
  <Override PartName="/ppt/media/audio14.wav" ContentType="audio/wav"/>
  <Override PartName="/ppt/media/audio15.wav" ContentType="audio/wav"/>
  <Override PartName="/ppt/media/audio16.wav" ContentType="audio/wav"/>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media/audio17.wav" ContentType="audio/wav"/>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6" r:id="rId2"/>
    <p:sldMasterId id="2147483683" r:id="rId3"/>
    <p:sldMasterId id="2147483695" r:id="rId4"/>
    <p:sldMasterId id="2147483707" r:id="rId5"/>
  </p:sldMasterIdLst>
  <p:notesMasterIdLst>
    <p:notesMasterId r:id="rId60"/>
  </p:notesMasterIdLst>
  <p:handoutMasterIdLst>
    <p:handoutMasterId r:id="rId61"/>
  </p:handoutMasterIdLst>
  <p:sldIdLst>
    <p:sldId id="583" r:id="rId6"/>
    <p:sldId id="569" r:id="rId7"/>
    <p:sldId id="568" r:id="rId8"/>
    <p:sldId id="566" r:id="rId9"/>
    <p:sldId id="576" r:id="rId10"/>
    <p:sldId id="546" r:id="rId11"/>
    <p:sldId id="567" r:id="rId12"/>
    <p:sldId id="547" r:id="rId13"/>
    <p:sldId id="577" r:id="rId14"/>
    <p:sldId id="578" r:id="rId15"/>
    <p:sldId id="579" r:id="rId16"/>
    <p:sldId id="570" r:id="rId17"/>
    <p:sldId id="527" r:id="rId18"/>
    <p:sldId id="580" r:id="rId19"/>
    <p:sldId id="581" r:id="rId20"/>
    <p:sldId id="572" r:id="rId21"/>
    <p:sldId id="562" r:id="rId22"/>
    <p:sldId id="553" r:id="rId23"/>
    <p:sldId id="382" r:id="rId24"/>
    <p:sldId id="264" r:id="rId25"/>
    <p:sldId id="502" r:id="rId26"/>
    <p:sldId id="500" r:id="rId27"/>
    <p:sldId id="392" r:id="rId28"/>
    <p:sldId id="526" r:id="rId29"/>
    <p:sldId id="512" r:id="rId30"/>
    <p:sldId id="464" r:id="rId31"/>
    <p:sldId id="409" r:id="rId32"/>
    <p:sldId id="554" r:id="rId33"/>
    <p:sldId id="411" r:id="rId34"/>
    <p:sldId id="507" r:id="rId35"/>
    <p:sldId id="412" r:id="rId36"/>
    <p:sldId id="508" r:id="rId37"/>
    <p:sldId id="542" r:id="rId38"/>
    <p:sldId id="494" r:id="rId39"/>
    <p:sldId id="487" r:id="rId40"/>
    <p:sldId id="548" r:id="rId41"/>
    <p:sldId id="493" r:id="rId42"/>
    <p:sldId id="495" r:id="rId43"/>
    <p:sldId id="552" r:id="rId44"/>
    <p:sldId id="496" r:id="rId45"/>
    <p:sldId id="513" r:id="rId46"/>
    <p:sldId id="514" r:id="rId47"/>
    <p:sldId id="518" r:id="rId48"/>
    <p:sldId id="517" r:id="rId49"/>
    <p:sldId id="519" r:id="rId50"/>
    <p:sldId id="531" r:id="rId51"/>
    <p:sldId id="532" r:id="rId52"/>
    <p:sldId id="535" r:id="rId53"/>
    <p:sldId id="560" r:id="rId54"/>
    <p:sldId id="582" r:id="rId55"/>
    <p:sldId id="574" r:id="rId56"/>
    <p:sldId id="551" r:id="rId57"/>
    <p:sldId id="557" r:id="rId58"/>
    <p:sldId id="558" r:id="rId5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271">
          <p15:clr>
            <a:srgbClr val="A4A3A4"/>
          </p15:clr>
        </p15:guide>
        <p15:guide id="2" pos="4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9900"/>
    <a:srgbClr val="CCFFCC"/>
    <a:srgbClr val="CCFFFF"/>
    <a:srgbClr val="99CCFF"/>
    <a:srgbClr val="C00000"/>
    <a:srgbClr val="000000"/>
    <a:srgbClr val="0066FF"/>
    <a:srgbClr val="4D4D4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3" autoAdjust="0"/>
  </p:normalViewPr>
  <p:slideViewPr>
    <p:cSldViewPr snapToGrid="0">
      <p:cViewPr varScale="1">
        <p:scale>
          <a:sx n="75" d="100"/>
          <a:sy n="75" d="100"/>
        </p:scale>
        <p:origin x="1014" y="72"/>
      </p:cViewPr>
      <p:guideLst>
        <p:guide orient="horz" pos="1271"/>
        <p:guide pos="44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63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67"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57625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92150"/>
            <a:ext cx="4556125" cy="3416300"/>
          </a:xfrm>
          <a:ln/>
        </p:spPr>
      </p:sp>
      <p:sp>
        <p:nvSpPr>
          <p:cNvPr id="89091"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21828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54527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63DC4F33-E3CD-4E4D-B80C-A88C611E9723}" type="slidenum">
              <a:rPr lang="en-US">
                <a:solidFill>
                  <a:prstClr val="black"/>
                </a:solidFill>
              </a:rPr>
              <a:pPr/>
              <a:t>16</a:t>
            </a:fld>
            <a:endParaRPr lang="en-US">
              <a:solidFill>
                <a:prstClr val="black"/>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noFill/>
          <a:ln w="9525"/>
        </p:spPr>
        <p:txBody>
          <a:bodyPr/>
          <a:lstStyle/>
          <a:p>
            <a:pPr>
              <a:spcBef>
                <a:spcPct val="0"/>
              </a:spcBef>
            </a:pPr>
            <a:endParaRPr lang="en-US" smtClean="0"/>
          </a:p>
        </p:txBody>
      </p:sp>
    </p:spTree>
    <p:extLst>
      <p:ext uri="{BB962C8B-B14F-4D97-AF65-F5344CB8AC3E}">
        <p14:creationId xmlns:p14="http://schemas.microsoft.com/office/powerpoint/2010/main" val="1058560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84606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35082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24433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29944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19912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244386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627315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249633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175849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44752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50938" y="692150"/>
            <a:ext cx="4556125" cy="3416300"/>
          </a:xfrm>
          <a:ln/>
        </p:spPr>
      </p:sp>
      <p:sp>
        <p:nvSpPr>
          <p:cNvPr id="12595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887860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50938" y="692150"/>
            <a:ext cx="4556125" cy="3416300"/>
          </a:xfrm>
          <a:ln/>
        </p:spPr>
      </p:sp>
      <p:sp>
        <p:nvSpPr>
          <p:cNvPr id="129027"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054268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50938" y="692150"/>
            <a:ext cx="4556125" cy="3416300"/>
          </a:xfrm>
          <a:ln/>
        </p:spPr>
      </p:sp>
      <p:sp>
        <p:nvSpPr>
          <p:cNvPr id="130051"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920577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248554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43000" y="685800"/>
            <a:ext cx="4572000" cy="3429000"/>
          </a:xfrm>
          <a:ln/>
        </p:spPr>
      </p:sp>
      <p:sp>
        <p:nvSpPr>
          <p:cNvPr id="132099"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3843140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50938" y="692150"/>
            <a:ext cx="4556125" cy="3416300"/>
          </a:xfrm>
          <a:ln/>
        </p:spPr>
      </p:sp>
      <p:sp>
        <p:nvSpPr>
          <p:cNvPr id="133123"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043006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43000" y="685800"/>
            <a:ext cx="4572000" cy="3429000"/>
          </a:xfrm>
          <a:ln/>
        </p:spPr>
      </p:sp>
      <p:sp>
        <p:nvSpPr>
          <p:cNvPr id="134147"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3872358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1896764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371717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E58A581-DEE4-4BD2-8DDD-6229842F1DD1}"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51187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43000" y="685800"/>
            <a:ext cx="4572000" cy="3429000"/>
          </a:xfrm>
          <a:ln/>
        </p:spPr>
      </p:sp>
      <p:sp>
        <p:nvSpPr>
          <p:cNvPr id="138243"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2935516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43000" y="685800"/>
            <a:ext cx="4572000" cy="3429000"/>
          </a:xfrm>
          <a:ln/>
        </p:spPr>
      </p:sp>
      <p:sp>
        <p:nvSpPr>
          <p:cNvPr id="139267"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3192582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3000" y="685800"/>
            <a:ext cx="4572000" cy="3429000"/>
          </a:xfrm>
          <a:ln/>
        </p:spPr>
      </p:sp>
      <p:sp>
        <p:nvSpPr>
          <p:cNvPr id="140291"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3475810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027961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43000" y="685800"/>
            <a:ext cx="4572000" cy="3429000"/>
          </a:xfrm>
          <a:ln/>
        </p:spPr>
      </p:sp>
      <p:sp>
        <p:nvSpPr>
          <p:cNvPr id="142339"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2197106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43000" y="685800"/>
            <a:ext cx="4572000" cy="3429000"/>
          </a:xfrm>
          <a:ln/>
        </p:spPr>
      </p:sp>
      <p:sp>
        <p:nvSpPr>
          <p:cNvPr id="143363"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3060503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43000" y="685800"/>
            <a:ext cx="4572000" cy="3429000"/>
          </a:xfrm>
          <a:ln/>
        </p:spPr>
      </p:sp>
      <p:sp>
        <p:nvSpPr>
          <p:cNvPr id="144387"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803068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0B03C3D3-18EA-459A-93F8-FFB4D9320F58}" type="slidenum">
              <a:rPr lang="en-US"/>
              <a:pPr/>
              <a:t>42</a:t>
            </a:fld>
            <a:endParaRPr lang="en-US"/>
          </a:p>
        </p:txBody>
      </p:sp>
      <p:sp>
        <p:nvSpPr>
          <p:cNvPr id="145411" name="Rectangle 2"/>
          <p:cNvSpPr>
            <a:spLocks noGrp="1" noRot="1" noChangeAspect="1" noChangeArrowheads="1" noTextEdit="1"/>
          </p:cNvSpPr>
          <p:nvPr>
            <p:ph type="sldImg"/>
          </p:nvPr>
        </p:nvSpPr>
        <p:spPr>
          <a:xfrm>
            <a:off x="1150938" y="692150"/>
            <a:ext cx="4556125" cy="3416300"/>
          </a:xfrm>
          <a:ln/>
        </p:spPr>
      </p:sp>
      <p:sp>
        <p:nvSpPr>
          <p:cNvPr id="145412" name="Rectangle 3"/>
          <p:cNvSpPr>
            <a:spLocks noGrp="1" noChangeArrowheads="1"/>
          </p:cNvSpPr>
          <p:nvPr>
            <p:ph type="body" idx="1"/>
          </p:nvPr>
        </p:nvSpPr>
        <p:spPr>
          <a:noFill/>
          <a:ln w="9525"/>
        </p:spPr>
        <p:txBody>
          <a:bodyPr/>
          <a:lstStyle/>
          <a:p>
            <a:pPr eaLnBrk="1" hangingPunct="1"/>
            <a:endParaRPr lang="en-US" dirty="0" smtClean="0"/>
          </a:p>
        </p:txBody>
      </p:sp>
    </p:spTree>
    <p:extLst>
      <p:ext uri="{BB962C8B-B14F-4D97-AF65-F5344CB8AC3E}">
        <p14:creationId xmlns:p14="http://schemas.microsoft.com/office/powerpoint/2010/main" val="3543505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43000" y="685800"/>
            <a:ext cx="4572000" cy="3429000"/>
          </a:xfrm>
          <a:ln/>
        </p:spPr>
      </p:sp>
      <p:sp>
        <p:nvSpPr>
          <p:cNvPr id="146435"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3034965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95153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4958226-29ED-4D72-A974-5BB5E7D912D2}"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05577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0938" y="692150"/>
            <a:ext cx="4556125" cy="3416300"/>
          </a:xfrm>
          <a:ln/>
        </p:spPr>
      </p:sp>
      <p:sp>
        <p:nvSpPr>
          <p:cNvPr id="148483"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349939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43000" y="685800"/>
            <a:ext cx="4572000" cy="3429000"/>
          </a:xfrm>
          <a:ln/>
        </p:spPr>
      </p:sp>
      <p:sp>
        <p:nvSpPr>
          <p:cNvPr id="146435"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2941049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FBA453-75C0-4538-9F7E-425575AACE47}" type="slidenum">
              <a:rPr lang="en-US" smtClean="0">
                <a:latin typeface="Calibri" pitchFamily="34" charset="0"/>
              </a:rPr>
              <a:pPr eaLnBrk="1" hangingPunct="1"/>
              <a:t>47</a:t>
            </a:fld>
            <a:endParaRPr lang="en-US" smtClean="0">
              <a:latin typeface="Calibri" pitchFamily="34" charset="0"/>
            </a:endParaRPr>
          </a:p>
        </p:txBody>
      </p:sp>
      <p:sp>
        <p:nvSpPr>
          <p:cNvPr id="1433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54779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FBA453-75C0-4538-9F7E-425575AACE47}" type="slidenum">
              <a:rPr lang="en-US" smtClean="0">
                <a:latin typeface="Calibri" pitchFamily="34" charset="0"/>
              </a:rPr>
              <a:pPr eaLnBrk="1" hangingPunct="1"/>
              <a:t>48</a:t>
            </a:fld>
            <a:endParaRPr lang="en-US" smtClean="0">
              <a:latin typeface="Calibri" pitchFamily="34" charset="0"/>
            </a:endParaRPr>
          </a:p>
        </p:txBody>
      </p:sp>
      <p:sp>
        <p:nvSpPr>
          <p:cNvPr id="1433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687406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43000" y="685800"/>
            <a:ext cx="4572000" cy="3429000"/>
          </a:xfrm>
          <a:ln/>
        </p:spPr>
      </p:sp>
      <p:sp>
        <p:nvSpPr>
          <p:cNvPr id="146435" name="Rectangle 3"/>
          <p:cNvSpPr>
            <a:spLocks noGrp="1" noChangeArrowheads="1"/>
          </p:cNvSpPr>
          <p:nvPr>
            <p:ph type="body" idx="1"/>
          </p:nvPr>
        </p:nvSpPr>
        <p:spPr>
          <a:xfrm>
            <a:off x="685800" y="4343400"/>
            <a:ext cx="5486400" cy="4114800"/>
          </a:xfrm>
          <a:noFill/>
          <a:ln w="9525"/>
        </p:spPr>
        <p:txBody>
          <a:bodyPr/>
          <a:lstStyle/>
          <a:p>
            <a:endParaRPr lang="en-US" smtClean="0"/>
          </a:p>
        </p:txBody>
      </p:sp>
    </p:spTree>
    <p:extLst>
      <p:ext uri="{BB962C8B-B14F-4D97-AF65-F5344CB8AC3E}">
        <p14:creationId xmlns:p14="http://schemas.microsoft.com/office/powerpoint/2010/main" val="3999129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7DB83893-014E-44D2-B2A9-760824ABD43C}" type="slidenum">
              <a:rPr lang="en-US" smtClean="0">
                <a:solidFill>
                  <a:prstClr val="black"/>
                </a:solidFill>
              </a:rPr>
              <a:pPr/>
              <a:t>50</a:t>
            </a:fld>
            <a:endParaRPr lang="en-US" smtClean="0">
              <a:solidFill>
                <a:prstClr val="black"/>
              </a:solidFill>
            </a:endParaRPr>
          </a:p>
        </p:txBody>
      </p:sp>
      <p:sp>
        <p:nvSpPr>
          <p:cNvPr id="1433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77717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50938" y="692150"/>
            <a:ext cx="4556125" cy="3416300"/>
          </a:xfrm>
          <a:ln/>
        </p:spPr>
      </p:sp>
      <p:sp>
        <p:nvSpPr>
          <p:cNvPr id="17203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75506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0938" y="692150"/>
            <a:ext cx="4556125" cy="3416300"/>
          </a:xfrm>
          <a:ln/>
        </p:spPr>
      </p:sp>
      <p:sp>
        <p:nvSpPr>
          <p:cNvPr id="91139" name="Rectangle 3"/>
          <p:cNvSpPr>
            <a:spLocks noGrp="1" noChangeArrowheads="1"/>
          </p:cNvSpPr>
          <p:nvPr>
            <p:ph type="body" idx="1"/>
          </p:nvPr>
        </p:nvSpPr>
        <p:spPr>
          <a:noFill/>
          <a:ln w="9525"/>
        </p:spPr>
        <p:txBody>
          <a:bodyPr/>
          <a:lstStyle/>
          <a:p>
            <a:pPr eaLnBrk="1" hangingPunct="1"/>
            <a:endParaRPr lang="en-US" smtClean="0">
              <a:cs typeface="Arial" charset="0"/>
            </a:endParaRPr>
          </a:p>
        </p:txBody>
      </p:sp>
    </p:spTree>
    <p:extLst>
      <p:ext uri="{BB962C8B-B14F-4D97-AF65-F5344CB8AC3E}">
        <p14:creationId xmlns:p14="http://schemas.microsoft.com/office/powerpoint/2010/main" val="291629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2662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extLst>
      <p:ext uri="{BB962C8B-B14F-4D97-AF65-F5344CB8AC3E}">
        <p14:creationId xmlns:p14="http://schemas.microsoft.com/office/powerpoint/2010/main" val="14071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noFill/>
          <a:ln>
            <a:miter lim="800000"/>
            <a:headEnd/>
            <a:tailEnd/>
          </a:ln>
        </p:spPr>
      </p:sp>
      <p:sp>
        <p:nvSpPr>
          <p:cNvPr id="2662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extLst>
      <p:ext uri="{BB962C8B-B14F-4D97-AF65-F5344CB8AC3E}">
        <p14:creationId xmlns:p14="http://schemas.microsoft.com/office/powerpoint/2010/main" val="215184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96694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93255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0793656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2176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400104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2213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18267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831990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23285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380292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084172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6843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368569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146536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516131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4495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38080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87690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EF0F87F-5E75-4F9B-B0D0-3550D94A4E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2475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713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909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525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974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445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827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138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48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315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72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864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215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906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571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899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156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441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80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211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78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284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899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EBA803-7294-4F44-A901-0CA058DC5A43}" type="datetime1">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938883-F525-4F61-B76C-9B6669F207AC}" type="slidenum">
              <a:rPr lang="en-US"/>
              <a:pPr>
                <a:defRPr/>
              </a:pPr>
              <a:t>‹#›</a:t>
            </a:fld>
            <a:endParaRPr lang="en-US"/>
          </a:p>
        </p:txBody>
      </p:sp>
    </p:spTree>
    <p:extLst>
      <p:ext uri="{BB962C8B-B14F-4D97-AF65-F5344CB8AC3E}">
        <p14:creationId xmlns:p14="http://schemas.microsoft.com/office/powerpoint/2010/main" val="37434096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C08B04-ED1D-453B-A916-21B85168190E}" type="datetime1">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BF29C8-AC4C-4E94-B564-9DD3966B2984}" type="slidenum">
              <a:rPr lang="en-US"/>
              <a:pPr>
                <a:defRPr/>
              </a:pPr>
              <a:t>‹#›</a:t>
            </a:fld>
            <a:endParaRPr lang="en-US"/>
          </a:p>
        </p:txBody>
      </p:sp>
    </p:spTree>
    <p:extLst>
      <p:ext uri="{BB962C8B-B14F-4D97-AF65-F5344CB8AC3E}">
        <p14:creationId xmlns:p14="http://schemas.microsoft.com/office/powerpoint/2010/main" val="14764494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F24E76-C0BA-49B3-8894-AB5BEB358FD1}" type="datetime1">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716E9A-D3E9-4D43-8002-E51723EBC138}" type="slidenum">
              <a:rPr lang="en-US"/>
              <a:pPr>
                <a:defRPr/>
              </a:pPr>
              <a:t>‹#›</a:t>
            </a:fld>
            <a:endParaRPr lang="en-US"/>
          </a:p>
        </p:txBody>
      </p:sp>
    </p:spTree>
    <p:extLst>
      <p:ext uri="{BB962C8B-B14F-4D97-AF65-F5344CB8AC3E}">
        <p14:creationId xmlns:p14="http://schemas.microsoft.com/office/powerpoint/2010/main" val="3659397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2356AC-2D16-4753-916B-34EF2B969934}" type="datetime1">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8A6FD0-D9C5-4E41-BBD1-5E75621254E4}" type="slidenum">
              <a:rPr lang="en-US"/>
              <a:pPr>
                <a:defRPr/>
              </a:pPr>
              <a:t>‹#›</a:t>
            </a:fld>
            <a:endParaRPr lang="en-US"/>
          </a:p>
        </p:txBody>
      </p:sp>
    </p:spTree>
    <p:extLst>
      <p:ext uri="{BB962C8B-B14F-4D97-AF65-F5344CB8AC3E}">
        <p14:creationId xmlns:p14="http://schemas.microsoft.com/office/powerpoint/2010/main" val="890027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9F01A-B662-4CE5-A0B8-93070270816A}" type="datetime1">
              <a:rPr lang="en-US"/>
              <a:pPr>
                <a:defRPr/>
              </a:pPr>
              <a:t>3/23/2015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A8A3701-90AD-4017-B4BE-B6D021457890}" type="slidenum">
              <a:rPr lang="en-US"/>
              <a:pPr>
                <a:defRPr/>
              </a:pPr>
              <a:t>‹#›</a:t>
            </a:fld>
            <a:endParaRPr lang="en-US"/>
          </a:p>
        </p:txBody>
      </p:sp>
    </p:spTree>
    <p:extLst>
      <p:ext uri="{BB962C8B-B14F-4D97-AF65-F5344CB8AC3E}">
        <p14:creationId xmlns:p14="http://schemas.microsoft.com/office/powerpoint/2010/main" val="3620692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0F45946-B793-47A1-9BA7-2835BB3711DF}" type="datetime1">
              <a:rPr lang="en-US"/>
              <a:pPr>
                <a:defRPr/>
              </a:pPr>
              <a:t>3/23/2015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4905BE2-CD40-4F52-B549-26C173CCDF7E}" type="slidenum">
              <a:rPr lang="en-US"/>
              <a:pPr>
                <a:defRPr/>
              </a:pPr>
              <a:t>‹#›</a:t>
            </a:fld>
            <a:endParaRPr lang="en-US"/>
          </a:p>
        </p:txBody>
      </p:sp>
    </p:spTree>
    <p:extLst>
      <p:ext uri="{BB962C8B-B14F-4D97-AF65-F5344CB8AC3E}">
        <p14:creationId xmlns:p14="http://schemas.microsoft.com/office/powerpoint/2010/main" val="338692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300B65-54EB-4C2D-87A2-D53CEDC2AED5}" type="datetime1">
              <a:rPr lang="en-US"/>
              <a:pPr>
                <a:defRPr/>
              </a:pPr>
              <a:t>3/23/2015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C2FAB92-ED47-4711-85EF-BAED83D0C45A}" type="slidenum">
              <a:rPr lang="en-US"/>
              <a:pPr>
                <a:defRPr/>
              </a:pPr>
              <a:t>‹#›</a:t>
            </a:fld>
            <a:endParaRPr lang="en-US"/>
          </a:p>
        </p:txBody>
      </p:sp>
    </p:spTree>
    <p:extLst>
      <p:ext uri="{BB962C8B-B14F-4D97-AF65-F5344CB8AC3E}">
        <p14:creationId xmlns:p14="http://schemas.microsoft.com/office/powerpoint/2010/main" val="3569448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0D4C2F-930B-4DC8-973E-86762EF29762}" type="datetime1">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AEDFC3-B890-4259-8A7B-A64C7645E434}" type="slidenum">
              <a:rPr lang="en-US"/>
              <a:pPr>
                <a:defRPr/>
              </a:pPr>
              <a:t>‹#›</a:t>
            </a:fld>
            <a:endParaRPr lang="en-US"/>
          </a:p>
        </p:txBody>
      </p:sp>
    </p:spTree>
    <p:extLst>
      <p:ext uri="{BB962C8B-B14F-4D97-AF65-F5344CB8AC3E}">
        <p14:creationId xmlns:p14="http://schemas.microsoft.com/office/powerpoint/2010/main" val="3705640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CE8B8C-6DB9-46B8-8E5F-B3C6A3776760}" type="datetime1">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4C60A0-EB91-463A-A0E8-C12184321BB9}" type="slidenum">
              <a:rPr lang="en-US"/>
              <a:pPr>
                <a:defRPr/>
              </a:pPr>
              <a:t>‹#›</a:t>
            </a:fld>
            <a:endParaRPr lang="en-US"/>
          </a:p>
        </p:txBody>
      </p:sp>
    </p:spTree>
    <p:extLst>
      <p:ext uri="{BB962C8B-B14F-4D97-AF65-F5344CB8AC3E}">
        <p14:creationId xmlns:p14="http://schemas.microsoft.com/office/powerpoint/2010/main" val="7561634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72C748-5E42-42B9-A228-B72A6CA01056}" type="datetime1">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9EA38E-1B0B-4FDB-9064-56A202882135}" type="slidenum">
              <a:rPr lang="en-US"/>
              <a:pPr>
                <a:defRPr/>
              </a:pPr>
              <a:t>‹#›</a:t>
            </a:fld>
            <a:endParaRPr lang="en-US"/>
          </a:p>
        </p:txBody>
      </p:sp>
    </p:spTree>
    <p:extLst>
      <p:ext uri="{BB962C8B-B14F-4D97-AF65-F5344CB8AC3E}">
        <p14:creationId xmlns:p14="http://schemas.microsoft.com/office/powerpoint/2010/main" val="136222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CE44CD-3A88-4ADD-B980-788A9EBA9511}" type="datetime1">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9F7A04-43A5-4327-8254-2A353CF0B3EA}" type="slidenum">
              <a:rPr lang="en-US"/>
              <a:pPr>
                <a:defRPr/>
              </a:pPr>
              <a:t>‹#›</a:t>
            </a:fld>
            <a:endParaRPr lang="en-US"/>
          </a:p>
        </p:txBody>
      </p:sp>
    </p:spTree>
    <p:extLst>
      <p:ext uri="{BB962C8B-B14F-4D97-AF65-F5344CB8AC3E}">
        <p14:creationId xmlns:p14="http://schemas.microsoft.com/office/powerpoint/2010/main" val="221202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34"/>
          <p:cNvSpPr>
            <a:spLocks noGrp="1" noChangeArrowheads="1"/>
          </p:cNvSpPr>
          <p:nvPr>
            <p:ph type="title"/>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035"/>
          <p:cNvSpPr>
            <a:spLocks noGrp="1" noChangeArrowheads="1"/>
          </p:cNvSpPr>
          <p:nvPr>
            <p:ph type="body" idx="1"/>
          </p:nvPr>
        </p:nvSpPr>
        <p:spPr bwMode="auto">
          <a:xfrm>
            <a:off x="0" y="1600200"/>
            <a:ext cx="9144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34"/>
          <p:cNvSpPr>
            <a:spLocks noGrp="1" noChangeArrowheads="1"/>
          </p:cNvSpPr>
          <p:nvPr>
            <p:ph type="title"/>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1035"/>
          <p:cNvSpPr>
            <a:spLocks noGrp="1" noChangeArrowheads="1"/>
          </p:cNvSpPr>
          <p:nvPr>
            <p:ph type="body" idx="1"/>
          </p:nvPr>
        </p:nvSpPr>
        <p:spPr bwMode="auto">
          <a:xfrm>
            <a:off x="0" y="1600200"/>
            <a:ext cx="9144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270638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3/23/2015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92932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3/23/2015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329048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lgn="l">
              <a:defRPr/>
            </a:pPr>
            <a:fld id="{297CAB6F-7BDD-4324-85A5-782D44920082}" type="datetime1">
              <a:rPr lang="en-US"/>
              <a:pPr algn="l">
                <a:defRPr/>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9ABD1170-44F1-4C9C-9793-6853C0893C77}" type="slidenum">
              <a:rPr lang="en-US"/>
              <a:pPr>
                <a:defRPr/>
              </a:pPr>
              <a:t>‹#›</a:t>
            </a:fld>
            <a:endParaRPr lang="en-US"/>
          </a:p>
        </p:txBody>
      </p:sp>
    </p:spTree>
    <p:extLst>
      <p:ext uri="{BB962C8B-B14F-4D97-AF65-F5344CB8AC3E}">
        <p14:creationId xmlns:p14="http://schemas.microsoft.com/office/powerpoint/2010/main" val="6515822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audio" Target="../media/audio2.wav"/><Relationship Id="rId6" Type="http://schemas.openxmlformats.org/officeDocument/2006/relationships/image" Target="../media/image36.gif"/><Relationship Id="rId5" Type="http://schemas.openxmlformats.org/officeDocument/2006/relationships/image" Target="../media/image26.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slideLayout" Target="../slideLayouts/slideLayout6.xml"/><Relationship Id="rId7" Type="http://schemas.openxmlformats.org/officeDocument/2006/relationships/image" Target="../media/image39.gif"/><Relationship Id="rId12" Type="http://schemas.openxmlformats.org/officeDocument/2006/relationships/image" Target="../media/image28.gi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8.gif"/><Relationship Id="rId11" Type="http://schemas.openxmlformats.org/officeDocument/2006/relationships/image" Target="../media/image43.gif"/><Relationship Id="rId5" Type="http://schemas.openxmlformats.org/officeDocument/2006/relationships/audio" Target="../media/audio1.wav"/><Relationship Id="rId10" Type="http://schemas.openxmlformats.org/officeDocument/2006/relationships/image" Target="../media/image42.png"/><Relationship Id="rId4" Type="http://schemas.openxmlformats.org/officeDocument/2006/relationships/notesSlide" Target="../notesSlides/notesSlide9.xml"/><Relationship Id="rId9" Type="http://schemas.openxmlformats.org/officeDocument/2006/relationships/image" Target="../media/image41.gif"/></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0.xml"/><Relationship Id="rId7" Type="http://schemas.openxmlformats.org/officeDocument/2006/relationships/image" Target="../media/image22.gif"/><Relationship Id="rId2" Type="http://schemas.openxmlformats.org/officeDocument/2006/relationships/slideLayout" Target="../slideLayouts/slideLayout6.xml"/><Relationship Id="rId1" Type="http://schemas.openxmlformats.org/officeDocument/2006/relationships/audio" Target="../media/audio5.wav"/><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20.jpe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audio" Target="../media/audio6.wav"/><Relationship Id="rId7"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1.jpe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gif"/></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4.xml"/><Relationship Id="rId7" Type="http://schemas.openxmlformats.org/officeDocument/2006/relationships/image" Target="../media/image53.gif"/><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14.gif"/><Relationship Id="rId5" Type="http://schemas.openxmlformats.org/officeDocument/2006/relationships/image" Target="../media/image51.gif"/><Relationship Id="rId10" Type="http://schemas.openxmlformats.org/officeDocument/2006/relationships/image" Target="../media/image4.gif"/><Relationship Id="rId4" Type="http://schemas.openxmlformats.org/officeDocument/2006/relationships/image" Target="../media/image1.jpeg"/><Relationship Id="rId9" Type="http://schemas.openxmlformats.org/officeDocument/2006/relationships/image" Target="../media/image5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54.gif"/><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image" Target="../media/image55.gif"/><Relationship Id="rId13" Type="http://schemas.openxmlformats.org/officeDocument/2006/relationships/image" Target="../media/image58.gif"/><Relationship Id="rId3" Type="http://schemas.openxmlformats.org/officeDocument/2006/relationships/slideLayout" Target="../slideLayouts/slideLayout2.xml"/><Relationship Id="rId7" Type="http://schemas.openxmlformats.org/officeDocument/2006/relationships/image" Target="../media/image20.jpeg"/><Relationship Id="rId12" Type="http://schemas.openxmlformats.org/officeDocument/2006/relationships/image" Target="../media/image14.gif"/><Relationship Id="rId17" Type="http://schemas.openxmlformats.org/officeDocument/2006/relationships/image" Target="../media/image26.png"/><Relationship Id="rId2" Type="http://schemas.openxmlformats.org/officeDocument/2006/relationships/audio" Target="../media/audio6.wav"/><Relationship Id="rId16" Type="http://schemas.openxmlformats.org/officeDocument/2006/relationships/image" Target="../media/image7.gif"/><Relationship Id="rId1" Type="http://schemas.openxmlformats.org/officeDocument/2006/relationships/audio" Target="../media/audio4.wav"/><Relationship Id="rId6" Type="http://schemas.openxmlformats.org/officeDocument/2006/relationships/image" Target="../media/image1.jpeg"/><Relationship Id="rId11" Type="http://schemas.openxmlformats.org/officeDocument/2006/relationships/image" Target="../media/image57.gif"/><Relationship Id="rId5" Type="http://schemas.openxmlformats.org/officeDocument/2006/relationships/audio" Target="../media/audio1.wav"/><Relationship Id="rId15" Type="http://schemas.openxmlformats.org/officeDocument/2006/relationships/image" Target="../media/image59.gif"/><Relationship Id="rId10" Type="http://schemas.openxmlformats.org/officeDocument/2006/relationships/image" Target="../media/image56.gif"/><Relationship Id="rId4" Type="http://schemas.openxmlformats.org/officeDocument/2006/relationships/notesSlide" Target="../notesSlides/notesSlide16.xml"/><Relationship Id="rId9" Type="http://schemas.openxmlformats.org/officeDocument/2006/relationships/image" Target="../media/image41.gif"/><Relationship Id="rId1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62.gif"/><Relationship Id="rId3" Type="http://schemas.openxmlformats.org/officeDocument/2006/relationships/audio" Target="../media/audio1.wav"/><Relationship Id="rId7" Type="http://schemas.openxmlformats.org/officeDocument/2006/relationships/image" Target="../media/image13.gif"/><Relationship Id="rId12" Type="http://schemas.openxmlformats.org/officeDocument/2006/relationships/image" Target="../media/image16.png"/><Relationship Id="rId17" Type="http://schemas.openxmlformats.org/officeDocument/2006/relationships/image" Target="../media/image8.gif"/><Relationship Id="rId2" Type="http://schemas.openxmlformats.org/officeDocument/2006/relationships/notesSlide" Target="../notesSlides/notesSlide18.xml"/><Relationship Id="rId16"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2.gif"/><Relationship Id="rId11" Type="http://schemas.openxmlformats.org/officeDocument/2006/relationships/image" Target="../media/image15.gif"/><Relationship Id="rId5" Type="http://schemas.openxmlformats.org/officeDocument/2006/relationships/image" Target="../media/image60.jpeg"/><Relationship Id="rId15" Type="http://schemas.openxmlformats.org/officeDocument/2006/relationships/image" Target="../media/image9.jpg"/><Relationship Id="rId10" Type="http://schemas.openxmlformats.org/officeDocument/2006/relationships/image" Target="../media/image61.gif"/><Relationship Id="rId4" Type="http://schemas.openxmlformats.org/officeDocument/2006/relationships/image" Target="../media/image1.jpeg"/><Relationship Id="rId9" Type="http://schemas.openxmlformats.org/officeDocument/2006/relationships/image" Target="../media/image14.gif"/><Relationship Id="rId14" Type="http://schemas.openxmlformats.org/officeDocument/2006/relationships/image" Target="../media/image28.gif"/></Relationships>
</file>

<file path=ppt/slides/_rels/slide2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1.jpeg"/><Relationship Id="rId7"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4.jpeg"/><Relationship Id="rId5" Type="http://schemas.openxmlformats.org/officeDocument/2006/relationships/image" Target="../media/image63.jpg"/><Relationship Id="rId4" Type="http://schemas.openxmlformats.org/officeDocument/2006/relationships/image" Target="../media/image62.gif"/></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6.gif"/><Relationship Id="rId18" Type="http://schemas.openxmlformats.org/officeDocument/2006/relationships/image" Target="../media/image51.gif"/><Relationship Id="rId26" Type="http://schemas.openxmlformats.org/officeDocument/2006/relationships/image" Target="../media/image73.gif"/><Relationship Id="rId3" Type="http://schemas.openxmlformats.org/officeDocument/2006/relationships/audio" Target="../media/audio9.wav"/><Relationship Id="rId21" Type="http://schemas.openxmlformats.org/officeDocument/2006/relationships/image" Target="../media/image70.gif"/><Relationship Id="rId7" Type="http://schemas.openxmlformats.org/officeDocument/2006/relationships/audio" Target="../media/audio13.wav"/><Relationship Id="rId12" Type="http://schemas.openxmlformats.org/officeDocument/2006/relationships/image" Target="../media/image65.gif"/><Relationship Id="rId17" Type="http://schemas.openxmlformats.org/officeDocument/2006/relationships/image" Target="../media/image69.jpeg"/><Relationship Id="rId25" Type="http://schemas.openxmlformats.org/officeDocument/2006/relationships/image" Target="../media/image72.gif"/><Relationship Id="rId2" Type="http://schemas.openxmlformats.org/officeDocument/2006/relationships/audio" Target="../media/audio8.wav"/><Relationship Id="rId16" Type="http://schemas.openxmlformats.org/officeDocument/2006/relationships/image" Target="../media/image68.gif"/><Relationship Id="rId20" Type="http://schemas.openxmlformats.org/officeDocument/2006/relationships/image" Target="../media/image25.gif"/><Relationship Id="rId1" Type="http://schemas.openxmlformats.org/officeDocument/2006/relationships/audio" Target="../media/audio7.wav"/><Relationship Id="rId6" Type="http://schemas.openxmlformats.org/officeDocument/2006/relationships/audio" Target="../media/audio12.wav"/><Relationship Id="rId11" Type="http://schemas.openxmlformats.org/officeDocument/2006/relationships/image" Target="../media/image1.jpeg"/><Relationship Id="rId24" Type="http://schemas.openxmlformats.org/officeDocument/2006/relationships/image" Target="../media/image22.gif"/><Relationship Id="rId5" Type="http://schemas.openxmlformats.org/officeDocument/2006/relationships/audio" Target="../media/audio11.wav"/><Relationship Id="rId15" Type="http://schemas.openxmlformats.org/officeDocument/2006/relationships/image" Target="../media/image20.jpeg"/><Relationship Id="rId23" Type="http://schemas.openxmlformats.org/officeDocument/2006/relationships/image" Target="../media/image26.png"/><Relationship Id="rId28" Type="http://schemas.openxmlformats.org/officeDocument/2006/relationships/image" Target="../media/image74.gif"/><Relationship Id="rId10" Type="http://schemas.openxmlformats.org/officeDocument/2006/relationships/audio" Target="../media/audio1.wav"/><Relationship Id="rId19" Type="http://schemas.openxmlformats.org/officeDocument/2006/relationships/image" Target="../media/image7.gif"/><Relationship Id="rId4" Type="http://schemas.openxmlformats.org/officeDocument/2006/relationships/audio" Target="../media/audio10.wav"/><Relationship Id="rId9" Type="http://schemas.openxmlformats.org/officeDocument/2006/relationships/notesSlide" Target="../notesSlides/notesSlide20.xml"/><Relationship Id="rId14" Type="http://schemas.openxmlformats.org/officeDocument/2006/relationships/image" Target="../media/image67.gif"/><Relationship Id="rId22" Type="http://schemas.openxmlformats.org/officeDocument/2006/relationships/image" Target="../media/image71.gif"/><Relationship Id="rId27" Type="http://schemas.openxmlformats.org/officeDocument/2006/relationships/image" Target="../media/image4.gif"/></Relationships>
</file>

<file path=ppt/slides/_rels/slide26.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25.gif"/><Relationship Id="rId18" Type="http://schemas.openxmlformats.org/officeDocument/2006/relationships/image" Target="../media/image80.jpeg"/><Relationship Id="rId3" Type="http://schemas.openxmlformats.org/officeDocument/2006/relationships/audio" Target="../media/audio16.wav"/><Relationship Id="rId7" Type="http://schemas.openxmlformats.org/officeDocument/2006/relationships/image" Target="../media/image75.jpeg"/><Relationship Id="rId12" Type="http://schemas.openxmlformats.org/officeDocument/2006/relationships/image" Target="../media/image7.gif"/><Relationship Id="rId17" Type="http://schemas.openxmlformats.org/officeDocument/2006/relationships/image" Target="../media/image79.jpeg"/><Relationship Id="rId2" Type="http://schemas.openxmlformats.org/officeDocument/2006/relationships/audio" Target="../media/audio15.wav"/><Relationship Id="rId16" Type="http://schemas.openxmlformats.org/officeDocument/2006/relationships/image" Target="../media/image26.png"/><Relationship Id="rId1" Type="http://schemas.openxmlformats.org/officeDocument/2006/relationships/audio" Target="../media/audio14.wav"/><Relationship Id="rId6" Type="http://schemas.openxmlformats.org/officeDocument/2006/relationships/audio" Target="../media/audio1.wav"/><Relationship Id="rId11" Type="http://schemas.openxmlformats.org/officeDocument/2006/relationships/image" Target="../media/image77.gif"/><Relationship Id="rId5" Type="http://schemas.openxmlformats.org/officeDocument/2006/relationships/notesSlide" Target="../notesSlides/notesSlide21.xml"/><Relationship Id="rId15" Type="http://schemas.openxmlformats.org/officeDocument/2006/relationships/image" Target="../media/image78.gif"/><Relationship Id="rId10" Type="http://schemas.openxmlformats.org/officeDocument/2006/relationships/image" Target="../media/image67.gif"/><Relationship Id="rId4" Type="http://schemas.openxmlformats.org/officeDocument/2006/relationships/slideLayout" Target="../slideLayouts/slideLayout2.xml"/><Relationship Id="rId9" Type="http://schemas.openxmlformats.org/officeDocument/2006/relationships/image" Target="../media/image12.gif"/><Relationship Id="rId1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81.jpeg"/></Relationships>
</file>

<file path=ppt/slides/_rels/slide28.xml.rels><?xml version="1.0" encoding="UTF-8" standalone="yes"?>
<Relationships xmlns="http://schemas.openxmlformats.org/package/2006/relationships"><Relationship Id="rId8" Type="http://schemas.openxmlformats.org/officeDocument/2006/relationships/image" Target="../media/image83.gif"/><Relationship Id="rId3" Type="http://schemas.openxmlformats.org/officeDocument/2006/relationships/audio" Target="../media/media3.wav"/><Relationship Id="rId7" Type="http://schemas.openxmlformats.org/officeDocument/2006/relationships/image" Target="../media/image82.jpeg"/><Relationship Id="rId12" Type="http://schemas.openxmlformats.org/officeDocument/2006/relationships/image" Target="../media/image4.gif"/><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1.jpeg"/><Relationship Id="rId11" Type="http://schemas.openxmlformats.org/officeDocument/2006/relationships/image" Target="../media/image17.png"/><Relationship Id="rId5" Type="http://schemas.openxmlformats.org/officeDocument/2006/relationships/notesSlide" Target="../notesSlides/notesSlide23.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g"/><Relationship Id="rId7"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26.png"/><Relationship Id="rId5" Type="http://schemas.openxmlformats.org/officeDocument/2006/relationships/image" Target="../media/image85.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jpeg"/><Relationship Id="rId7" Type="http://schemas.openxmlformats.org/officeDocument/2006/relationships/image" Target="../media/image57.gif"/><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22.gif"/><Relationship Id="rId5" Type="http://schemas.openxmlformats.org/officeDocument/2006/relationships/image" Target="../media/image14.gif"/><Relationship Id="rId4" Type="http://schemas.openxmlformats.org/officeDocument/2006/relationships/image" Target="../media/image20.jpeg"/><Relationship Id="rId9" Type="http://schemas.openxmlformats.org/officeDocument/2006/relationships/image" Target="../media/image28.gi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audio" Target="../media/audio6.wav"/><Relationship Id="rId6" Type="http://schemas.openxmlformats.org/officeDocument/2006/relationships/image" Target="../media/image26.png"/><Relationship Id="rId5" Type="http://schemas.openxmlformats.org/officeDocument/2006/relationships/image" Target="../media/image22.gif"/><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87.gif"/><Relationship Id="rId3" Type="http://schemas.openxmlformats.org/officeDocument/2006/relationships/audio" Target="../media/audio17.wav"/><Relationship Id="rId7" Type="http://schemas.openxmlformats.org/officeDocument/2006/relationships/image" Target="../media/image26.png"/><Relationship Id="rId2" Type="http://schemas.openxmlformats.org/officeDocument/2006/relationships/audio" Target="../media/audio6.wav"/><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34.xml"/><Relationship Id="rId4"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4.gif"/><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audio6.wav"/><Relationship Id="rId1" Type="http://schemas.openxmlformats.org/officeDocument/2006/relationships/audio" Target="../media/audio1.wav"/><Relationship Id="rId6" Type="http://schemas.openxmlformats.org/officeDocument/2006/relationships/image" Target="../media/image26.png"/><Relationship Id="rId5" Type="http://schemas.openxmlformats.org/officeDocument/2006/relationships/image" Target="../media/image1.jpeg"/><Relationship Id="rId4"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audio" Target="../media/audio6.wav"/><Relationship Id="rId6" Type="http://schemas.openxmlformats.org/officeDocument/2006/relationships/image" Target="../media/image22.gif"/><Relationship Id="rId5" Type="http://schemas.openxmlformats.org/officeDocument/2006/relationships/image" Target="../media/image26.pn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4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8.gif"/><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7.gif"/></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7.gif"/><Relationship Id="rId3" Type="http://schemas.openxmlformats.org/officeDocument/2006/relationships/slideLayout" Target="../slideLayouts/slideLayout7.xml"/><Relationship Id="rId7" Type="http://schemas.openxmlformats.org/officeDocument/2006/relationships/image" Target="../media/image10.png"/><Relationship Id="rId12" Type="http://schemas.openxmlformats.org/officeDocument/2006/relationships/image" Target="../media/image15.gif"/><Relationship Id="rId17" Type="http://schemas.openxmlformats.org/officeDocument/2006/relationships/image" Target="../media/image19.jpg"/><Relationship Id="rId2" Type="http://schemas.openxmlformats.org/officeDocument/2006/relationships/audio" Target="../media/media1.WAV"/><Relationship Id="rId16" Type="http://schemas.openxmlformats.org/officeDocument/2006/relationships/image" Target="../media/image18.jpg"/><Relationship Id="rId1" Type="http://schemas.microsoft.com/office/2007/relationships/media" Target="../media/media1.WAV"/><Relationship Id="rId6" Type="http://schemas.openxmlformats.org/officeDocument/2006/relationships/image" Target="../media/image1.jpeg"/><Relationship Id="rId11" Type="http://schemas.openxmlformats.org/officeDocument/2006/relationships/image" Target="../media/image14.gif"/><Relationship Id="rId5" Type="http://schemas.openxmlformats.org/officeDocument/2006/relationships/audio" Target="../media/audio1.wav"/><Relationship Id="rId15" Type="http://schemas.openxmlformats.org/officeDocument/2006/relationships/image" Target="../media/image17.png"/><Relationship Id="rId10" Type="http://schemas.openxmlformats.org/officeDocument/2006/relationships/image" Target="../media/image13.gif"/><Relationship Id="rId4" Type="http://schemas.openxmlformats.org/officeDocument/2006/relationships/notesSlide" Target="../notesSlides/notesSlide1.xml"/><Relationship Id="rId9" Type="http://schemas.openxmlformats.org/officeDocument/2006/relationships/image" Target="../media/image12.gif"/><Relationship Id="rId14" Type="http://schemas.openxmlformats.org/officeDocument/2006/relationships/image" Target="../media/image8.gif"/></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8.jpeg"/><Relationship Id="rId2" Type="http://schemas.openxmlformats.org/officeDocument/2006/relationships/notesSlide" Target="../notesSlides/notesSlide45.xml"/><Relationship Id="rId1" Type="http://schemas.openxmlformats.org/officeDocument/2006/relationships/slideLayout" Target="../slideLayouts/slideLayout60.xml"/><Relationship Id="rId6" Type="http://schemas.openxmlformats.org/officeDocument/2006/relationships/image" Target="../media/image22.gif"/><Relationship Id="rId5" Type="http://schemas.openxmlformats.org/officeDocument/2006/relationships/image" Target="../media/image28.gif"/><Relationship Id="rId4" Type="http://schemas.openxmlformats.org/officeDocument/2006/relationships/image" Target="../media/image57.gif"/></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image" Target="../media/image26.png"/><Relationship Id="rId5" Type="http://schemas.openxmlformats.org/officeDocument/2006/relationships/image" Target="../media/image89.gif"/><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0.jpeg"/><Relationship Id="rId1" Type="http://schemas.openxmlformats.org/officeDocument/2006/relationships/slideLayout" Target="../slideLayouts/slideLayout38.xml"/><Relationship Id="rId5" Type="http://schemas.openxmlformats.org/officeDocument/2006/relationships/image" Target="../media/image92.png"/><Relationship Id="rId4" Type="http://schemas.openxmlformats.org/officeDocument/2006/relationships/image" Target="../media/image91.png"/></Relationships>
</file>

<file path=ppt/slides/_rels/slide5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7.gif"/><Relationship Id="rId18"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image" Target="../media/image1.jpeg"/><Relationship Id="rId12" Type="http://schemas.openxmlformats.org/officeDocument/2006/relationships/image" Target="../media/image24.gif"/><Relationship Id="rId17" Type="http://schemas.openxmlformats.org/officeDocument/2006/relationships/image" Target="../media/image2.png"/><Relationship Id="rId2" Type="http://schemas.openxmlformats.org/officeDocument/2006/relationships/audio" Target="../media/audio3.wav"/><Relationship Id="rId16" Type="http://schemas.openxmlformats.org/officeDocument/2006/relationships/image" Target="../media/image26.png"/><Relationship Id="rId1" Type="http://schemas.openxmlformats.org/officeDocument/2006/relationships/audio" Target="../media/audio2.wav"/><Relationship Id="rId6" Type="http://schemas.openxmlformats.org/officeDocument/2006/relationships/audio" Target="../media/audio1.wav"/><Relationship Id="rId11" Type="http://schemas.openxmlformats.org/officeDocument/2006/relationships/image" Target="../media/image23.png"/><Relationship Id="rId5" Type="http://schemas.openxmlformats.org/officeDocument/2006/relationships/audio" Target="../media/audio4.wav"/><Relationship Id="rId15" Type="http://schemas.openxmlformats.org/officeDocument/2006/relationships/image" Target="../media/image4.gif"/><Relationship Id="rId10" Type="http://schemas.openxmlformats.org/officeDocument/2006/relationships/image" Target="../media/image22.gif"/><Relationship Id="rId19" Type="http://schemas.openxmlformats.org/officeDocument/2006/relationships/image" Target="../media/image28.gif"/><Relationship Id="rId4" Type="http://schemas.openxmlformats.org/officeDocument/2006/relationships/notesSlide" Target="../notesSlides/notesSlide2.xml"/><Relationship Id="rId9" Type="http://schemas.openxmlformats.org/officeDocument/2006/relationships/image" Target="../media/image21.gif"/><Relationship Id="rId14" Type="http://schemas.openxmlformats.org/officeDocument/2006/relationships/image" Target="../media/image25.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1.xml"/><Relationship Id="rId5" Type="http://schemas.openxmlformats.org/officeDocument/2006/relationships/image" Target="../media/image30.gif"/><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8405" y="2114550"/>
            <a:ext cx="9161929" cy="1107996"/>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6600" b="1" dirty="0" smtClean="0">
                <a:ln w="11430">
                  <a:solidFill>
                    <a:srgbClr val="006600"/>
                  </a:solidFill>
                </a:ln>
                <a:solidFill>
                  <a:srgbClr val="0000FF"/>
                </a:solidFill>
                <a:effectLst>
                  <a:outerShdw blurRad="50800" dist="39000" dir="5460000" algn="tl">
                    <a:srgbClr val="000000">
                      <a:alpha val="38000"/>
                    </a:srgbClr>
                  </a:outerShdw>
                </a:effectLst>
                <a:latin typeface="Arial Black" pitchFamily="34" charset="0"/>
              </a:rPr>
              <a:t>The Phillips Curve</a:t>
            </a:r>
            <a:r>
              <a:rPr lang="en-US" sz="6600" b="1" dirty="0" smtClean="0">
                <a:ln w="11430">
                  <a:solidFill>
                    <a:srgbClr val="006600"/>
                  </a:solidFill>
                </a:ln>
                <a:solidFill>
                  <a:srgbClr val="3399FF"/>
                </a:solidFill>
                <a:effectLst>
                  <a:outerShdw blurRad="50800" dist="39000" dir="5460000" algn="tl">
                    <a:srgbClr val="000000">
                      <a:alpha val="38000"/>
                    </a:srgbClr>
                  </a:outerShdw>
                </a:effectLst>
                <a:latin typeface="Arial Black" pitchFamily="34" charset="0"/>
              </a:rPr>
              <a:t> </a:t>
            </a:r>
            <a:endParaRPr lang="en-US" sz="6600" b="1" dirty="0">
              <a:ln w="11430">
                <a:solidFill>
                  <a:srgbClr val="006600"/>
                </a:solidFill>
              </a:ln>
              <a:solidFill>
                <a:srgbClr val="000000"/>
              </a:solidFill>
              <a:latin typeface="Arial Black" pitchFamily="34" charset="0"/>
            </a:endParaRPr>
          </a:p>
        </p:txBody>
      </p:sp>
    </p:spTree>
    <p:extLst>
      <p:ext uri="{BB962C8B-B14F-4D97-AF65-F5344CB8AC3E}">
        <p14:creationId xmlns:p14="http://schemas.microsoft.com/office/powerpoint/2010/main" val="968509913"/>
      </p:ext>
    </p:extLst>
  </p:cSld>
  <p:clrMapOvr>
    <a:masterClrMapping/>
  </p:clrMapOvr>
  <mc:AlternateContent xmlns:mc="http://schemas.openxmlformats.org/markup-compatibility/2006" xmlns:p14="http://schemas.microsoft.com/office/powerpoint/2010/main">
    <mc:Choice Requires="p14">
      <p:transition spd="slow" p14:dur="2000" advTm="7613"/>
    </mc:Choice>
    <mc:Fallback xmlns="">
      <p:transition spd="slow" advTm="761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89508" name="Rectangle 4"/>
          <p:cNvSpPr>
            <a:spLocks noChangeArrowheads="1"/>
          </p:cNvSpPr>
          <p:nvPr/>
        </p:nvSpPr>
        <p:spPr bwMode="auto">
          <a:xfrm>
            <a:off x="571500" y="3086100"/>
            <a:ext cx="774700" cy="2603500"/>
          </a:xfrm>
          <a:prstGeom prst="rect">
            <a:avLst/>
          </a:prstGeom>
          <a:solidFill>
            <a:srgbClr val="FF0000"/>
          </a:solidFill>
          <a:ln w="28575">
            <a:solidFill>
              <a:schemeClr val="tx1"/>
            </a:solidFill>
            <a:miter lim="800000"/>
            <a:headEnd/>
            <a:tailEnd/>
          </a:ln>
          <a:scene3d>
            <a:camera prst="orthographicFront"/>
            <a:lightRig rig="threePt" dir="t"/>
          </a:scene3d>
          <a:sp3d>
            <a:bevelT/>
          </a:sp3d>
        </p:spPr>
        <p:txBody>
          <a:bodyPr wrap="none" anchor="ctr"/>
          <a:lstStyle/>
          <a:p>
            <a:r>
              <a:rPr lang="en-US" sz="2000" b="1">
                <a:solidFill>
                  <a:srgbClr val="292929"/>
                </a:solidFill>
                <a:latin typeface="Arial" charset="0"/>
              </a:rPr>
              <a:t>172.2</a:t>
            </a:r>
          </a:p>
          <a:p>
            <a:endParaRPr lang="en-US" sz="2000" b="1">
              <a:solidFill>
                <a:srgbClr val="292929"/>
              </a:solidFill>
              <a:latin typeface="Arial" charset="0"/>
            </a:endParaRPr>
          </a:p>
          <a:p>
            <a:endParaRPr lang="en-US" sz="2000" b="1">
              <a:solidFill>
                <a:srgbClr val="292929"/>
              </a:solidFill>
              <a:latin typeface="Arial" charset="0"/>
            </a:endParaRPr>
          </a:p>
          <a:p>
            <a:endParaRPr lang="en-US" sz="2000" b="1">
              <a:solidFill>
                <a:srgbClr val="292929"/>
              </a:solidFill>
              <a:latin typeface="Arial" charset="0"/>
            </a:endParaRPr>
          </a:p>
          <a:p>
            <a:endParaRPr lang="en-US" sz="2000" b="1">
              <a:solidFill>
                <a:srgbClr val="292929"/>
              </a:solidFill>
              <a:latin typeface="Arial" charset="0"/>
            </a:endParaRPr>
          </a:p>
          <a:p>
            <a:endParaRPr lang="en-US" sz="2000" b="1">
              <a:solidFill>
                <a:srgbClr val="292929"/>
              </a:solidFill>
              <a:latin typeface="Arial" charset="0"/>
            </a:endParaRPr>
          </a:p>
          <a:p>
            <a:endParaRPr lang="en-US" sz="2000" b="1">
              <a:solidFill>
                <a:srgbClr val="292929"/>
              </a:solidFill>
              <a:latin typeface="Arial" charset="0"/>
            </a:endParaRPr>
          </a:p>
          <a:p>
            <a:endParaRPr lang="en-US" sz="2000" b="1">
              <a:solidFill>
                <a:srgbClr val="292929"/>
              </a:solidFill>
              <a:latin typeface="Arial" charset="0"/>
            </a:endParaRPr>
          </a:p>
        </p:txBody>
      </p:sp>
      <p:sp>
        <p:nvSpPr>
          <p:cNvPr id="789515" name="Rectangle 11"/>
          <p:cNvSpPr>
            <a:spLocks noChangeArrowheads="1"/>
          </p:cNvSpPr>
          <p:nvPr/>
        </p:nvSpPr>
        <p:spPr bwMode="auto">
          <a:xfrm>
            <a:off x="1384300" y="2933700"/>
            <a:ext cx="774700" cy="2743200"/>
          </a:xfrm>
          <a:prstGeom prst="rect">
            <a:avLst/>
          </a:prstGeom>
          <a:solidFill>
            <a:srgbClr val="FFFF00"/>
          </a:solidFill>
          <a:ln w="28575">
            <a:solidFill>
              <a:schemeClr val="tx1"/>
            </a:solidFill>
            <a:miter lim="800000"/>
            <a:headEnd/>
            <a:tailEnd/>
          </a:ln>
          <a:scene3d>
            <a:camera prst="orthographicFront"/>
            <a:lightRig rig="threePt" dir="t"/>
          </a:scene3d>
          <a:sp3d>
            <a:bevelT/>
          </a:sp3d>
        </p:spPr>
        <p:txBody>
          <a:bodyPr wrap="none" anchor="ctr"/>
          <a:lstStyle/>
          <a:p>
            <a:r>
              <a:rPr lang="en-US" sz="1800" b="1" dirty="0">
                <a:solidFill>
                  <a:srgbClr val="000000"/>
                </a:solidFill>
                <a:latin typeface="Arial Black" pitchFamily="34" charset="0"/>
              </a:rPr>
              <a:t>177.1</a:t>
            </a: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p:txBody>
      </p:sp>
      <p:sp>
        <p:nvSpPr>
          <p:cNvPr id="789516" name="Rectangle 12"/>
          <p:cNvSpPr>
            <a:spLocks noChangeArrowheads="1"/>
          </p:cNvSpPr>
          <p:nvPr/>
        </p:nvSpPr>
        <p:spPr bwMode="auto">
          <a:xfrm>
            <a:off x="2197100" y="2819400"/>
            <a:ext cx="685800" cy="2857500"/>
          </a:xfrm>
          <a:prstGeom prst="rect">
            <a:avLst/>
          </a:prstGeom>
          <a:solidFill>
            <a:srgbClr val="CCCCFF"/>
          </a:solidFill>
          <a:ln w="28575">
            <a:solidFill>
              <a:schemeClr val="tx1"/>
            </a:solidFill>
            <a:miter lim="800000"/>
            <a:headEnd/>
            <a:tailEnd/>
          </a:ln>
          <a:scene3d>
            <a:camera prst="orthographicFront"/>
            <a:lightRig rig="threePt" dir="t"/>
          </a:scene3d>
          <a:sp3d>
            <a:bevelT/>
          </a:sp3d>
        </p:spPr>
        <p:txBody>
          <a:bodyPr wrap="none" anchor="ctr"/>
          <a:lstStyle/>
          <a:p>
            <a:r>
              <a:rPr lang="en-US" sz="1800" b="1">
                <a:solidFill>
                  <a:srgbClr val="000000"/>
                </a:solidFill>
                <a:latin typeface="Arial" charset="0"/>
              </a:rPr>
              <a:t>179.9</a:t>
            </a:r>
          </a:p>
          <a:p>
            <a:endParaRPr lang="en-US" sz="1800" b="1">
              <a:solidFill>
                <a:srgbClr val="000000"/>
              </a:solidFill>
              <a:latin typeface="Arial" charset="0"/>
            </a:endParaRPr>
          </a:p>
          <a:p>
            <a:endParaRPr lang="en-US" sz="1800" b="1">
              <a:solidFill>
                <a:srgbClr val="000000"/>
              </a:solidFill>
              <a:latin typeface="Arial" charset="0"/>
            </a:endParaRPr>
          </a:p>
          <a:p>
            <a:endParaRPr lang="en-US" sz="1800" b="1">
              <a:solidFill>
                <a:srgbClr val="000000"/>
              </a:solidFill>
              <a:latin typeface="Arial" charset="0"/>
            </a:endParaRPr>
          </a:p>
          <a:p>
            <a:endParaRPr lang="en-US" sz="1800" b="1">
              <a:solidFill>
                <a:srgbClr val="000000"/>
              </a:solidFill>
              <a:latin typeface="Arial" charset="0"/>
            </a:endParaRPr>
          </a:p>
          <a:p>
            <a:endParaRPr lang="en-US" sz="1800" b="1">
              <a:solidFill>
                <a:srgbClr val="000000"/>
              </a:solidFill>
              <a:latin typeface="Arial" charset="0"/>
            </a:endParaRPr>
          </a:p>
          <a:p>
            <a:endParaRPr lang="en-US" sz="1800" b="1">
              <a:solidFill>
                <a:srgbClr val="000000"/>
              </a:solidFill>
              <a:latin typeface="Arial" charset="0"/>
            </a:endParaRPr>
          </a:p>
          <a:p>
            <a:endParaRPr lang="en-US" sz="1800" b="1">
              <a:solidFill>
                <a:srgbClr val="000000"/>
              </a:solidFill>
              <a:latin typeface="Arial" charset="0"/>
            </a:endParaRPr>
          </a:p>
          <a:p>
            <a:endParaRPr lang="en-US" sz="1800" b="1">
              <a:solidFill>
                <a:srgbClr val="000000"/>
              </a:solidFill>
              <a:latin typeface="Arial" charset="0"/>
            </a:endParaRPr>
          </a:p>
          <a:p>
            <a:endParaRPr lang="en-US" sz="1800" b="1">
              <a:solidFill>
                <a:srgbClr val="000000"/>
              </a:solidFill>
              <a:latin typeface="Arial" charset="0"/>
            </a:endParaRPr>
          </a:p>
        </p:txBody>
      </p:sp>
      <p:sp>
        <p:nvSpPr>
          <p:cNvPr id="789517" name="Rectangle 13"/>
          <p:cNvSpPr>
            <a:spLocks noChangeArrowheads="1"/>
          </p:cNvSpPr>
          <p:nvPr/>
        </p:nvSpPr>
        <p:spPr bwMode="auto">
          <a:xfrm>
            <a:off x="2921000" y="2667000"/>
            <a:ext cx="673100" cy="3022600"/>
          </a:xfrm>
          <a:prstGeom prst="rect">
            <a:avLst/>
          </a:prstGeom>
          <a:solidFill>
            <a:srgbClr val="99CCFF"/>
          </a:solidFill>
          <a:ln w="28575">
            <a:solidFill>
              <a:schemeClr val="tx1"/>
            </a:solidFill>
            <a:miter lim="800000"/>
            <a:headEnd/>
            <a:tailEnd/>
          </a:ln>
          <a:scene3d>
            <a:camera prst="orthographicFront"/>
            <a:lightRig rig="threePt" dir="t"/>
          </a:scene3d>
          <a:sp3d>
            <a:bevelT/>
          </a:sp3d>
        </p:spPr>
        <p:txBody>
          <a:bodyPr wrap="none" anchor="ctr"/>
          <a:lstStyle/>
          <a:p>
            <a:r>
              <a:rPr lang="en-US" sz="1800" b="1" dirty="0">
                <a:solidFill>
                  <a:srgbClr val="000000"/>
                </a:solidFill>
                <a:latin typeface="Arial" charset="0"/>
              </a:rPr>
              <a:t>184.0</a:t>
            </a: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p:txBody>
      </p:sp>
      <p:sp>
        <p:nvSpPr>
          <p:cNvPr id="789518" name="Rectangle 14"/>
          <p:cNvSpPr>
            <a:spLocks noChangeArrowheads="1"/>
          </p:cNvSpPr>
          <p:nvPr/>
        </p:nvSpPr>
        <p:spPr bwMode="auto">
          <a:xfrm>
            <a:off x="3632200" y="2501900"/>
            <a:ext cx="723900" cy="3187700"/>
          </a:xfrm>
          <a:prstGeom prst="rect">
            <a:avLst/>
          </a:prstGeom>
          <a:solidFill>
            <a:srgbClr val="FFCCFF"/>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a:solidFill>
                  <a:srgbClr val="000000"/>
                </a:solidFill>
                <a:latin typeface="Arial" pitchFamily="34" charset="0"/>
                <a:cs typeface="Arial" pitchFamily="34" charset="0"/>
              </a:rPr>
              <a:t>188.9</a:t>
            </a: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sp>
        <p:nvSpPr>
          <p:cNvPr id="789519" name="Rectangle 15"/>
          <p:cNvSpPr>
            <a:spLocks noChangeArrowheads="1"/>
          </p:cNvSpPr>
          <p:nvPr/>
        </p:nvSpPr>
        <p:spPr bwMode="auto">
          <a:xfrm>
            <a:off x="4406900" y="2286000"/>
            <a:ext cx="749300" cy="3390900"/>
          </a:xfrm>
          <a:prstGeom prst="rect">
            <a:avLst/>
          </a:prstGeom>
          <a:solidFill>
            <a:srgbClr val="CCFFFF"/>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a:solidFill>
                  <a:srgbClr val="000000"/>
                </a:solidFill>
                <a:latin typeface="Arial" pitchFamily="34" charset="0"/>
                <a:cs typeface="Arial" pitchFamily="34" charset="0"/>
              </a:rPr>
              <a:t>195.3</a:t>
            </a: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sp>
        <p:nvSpPr>
          <p:cNvPr id="789521" name="Rectangle 17"/>
          <p:cNvSpPr>
            <a:spLocks noChangeArrowheads="1"/>
          </p:cNvSpPr>
          <p:nvPr/>
        </p:nvSpPr>
        <p:spPr bwMode="auto">
          <a:xfrm>
            <a:off x="0" y="565150"/>
            <a:ext cx="495300" cy="5403850"/>
          </a:xfrm>
          <a:prstGeom prst="rect">
            <a:avLst/>
          </a:prstGeom>
          <a:noFill/>
          <a:ln w="12700">
            <a:noFill/>
            <a:miter lim="800000"/>
            <a:headEnd/>
            <a:tailEnd/>
          </a:ln>
          <a:effectLst/>
        </p:spPr>
        <p:txBody>
          <a:bodyPr wrap="none" anchor="ctr"/>
          <a:lstStyle/>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240</a:t>
            </a:r>
          </a:p>
          <a:p>
            <a:pPr>
              <a:defRPr/>
            </a:pPr>
            <a:endParaRPr lang="en-US" sz="105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220</a:t>
            </a:r>
          </a:p>
          <a:p>
            <a:pPr>
              <a:defRPr/>
            </a:pPr>
            <a:endParaRPr lang="en-US" sz="105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210</a:t>
            </a:r>
          </a:p>
          <a:p>
            <a:pPr>
              <a:defRPr/>
            </a:pPr>
            <a:endParaRPr lang="en-US" sz="105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200</a:t>
            </a:r>
          </a:p>
          <a:p>
            <a:pPr>
              <a:defRPr/>
            </a:pPr>
            <a:endParaRPr lang="en-US" sz="105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190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180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170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160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150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140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130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130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120</a:t>
            </a:r>
          </a:p>
        </p:txBody>
      </p:sp>
      <p:sp>
        <p:nvSpPr>
          <p:cNvPr id="41993" name="Rectangle 23"/>
          <p:cNvSpPr>
            <a:spLocks noChangeArrowheads="1"/>
          </p:cNvSpPr>
          <p:nvPr/>
        </p:nvSpPr>
        <p:spPr bwMode="auto">
          <a:xfrm>
            <a:off x="609600" y="5670550"/>
            <a:ext cx="669925" cy="330200"/>
          </a:xfrm>
          <a:prstGeom prst="rect">
            <a:avLst/>
          </a:prstGeom>
          <a:noFill/>
          <a:ln w="12700">
            <a:noFill/>
            <a:miter lim="800000"/>
            <a:headEnd/>
            <a:tailEnd/>
          </a:ln>
        </p:spPr>
        <p:txBody>
          <a:bodyPr wrap="none" anchor="ctr"/>
          <a:lstStyle/>
          <a:p>
            <a:r>
              <a:rPr lang="en-US" sz="1600" b="1" dirty="0">
                <a:solidFill>
                  <a:srgbClr val="292929"/>
                </a:solidFill>
                <a:latin typeface="Arial" charset="0"/>
              </a:rPr>
              <a:t>2000</a:t>
            </a:r>
          </a:p>
        </p:txBody>
      </p:sp>
      <p:sp>
        <p:nvSpPr>
          <p:cNvPr id="41994" name="Line 24"/>
          <p:cNvSpPr>
            <a:spLocks noChangeShapeType="1"/>
          </p:cNvSpPr>
          <p:nvPr/>
        </p:nvSpPr>
        <p:spPr bwMode="auto">
          <a:xfrm flipH="1">
            <a:off x="495300" y="508000"/>
            <a:ext cx="12700" cy="5207000"/>
          </a:xfrm>
          <a:prstGeom prst="line">
            <a:avLst/>
          </a:prstGeom>
          <a:noFill/>
          <a:ln w="38100">
            <a:solidFill>
              <a:schemeClr val="tx1"/>
            </a:solidFill>
            <a:round/>
            <a:headEnd/>
            <a:tailEnd/>
          </a:ln>
        </p:spPr>
        <p:txBody>
          <a:bodyPr/>
          <a:lstStyle/>
          <a:p>
            <a:endParaRPr lang="en-US">
              <a:solidFill>
                <a:srgbClr val="000000"/>
              </a:solidFill>
            </a:endParaRPr>
          </a:p>
        </p:txBody>
      </p:sp>
      <p:sp>
        <p:nvSpPr>
          <p:cNvPr id="41995" name="WordArt 32"/>
          <p:cNvSpPr>
            <a:spLocks noChangeArrowheads="1" noChangeShapeType="1" noTextEdit="1"/>
          </p:cNvSpPr>
          <p:nvPr/>
        </p:nvSpPr>
        <p:spPr bwMode="auto">
          <a:xfrm>
            <a:off x="2428875" y="50800"/>
            <a:ext cx="3925887" cy="46355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kern="10" dirty="0">
                <a:ln w="12700">
                  <a:solidFill>
                    <a:srgbClr val="000000"/>
                  </a:solidFill>
                  <a:round/>
                  <a:headEnd/>
                  <a:tailEnd/>
                </a:ln>
                <a:solidFill>
                  <a:srgbClr val="009900"/>
                </a:solidFill>
                <a:latin typeface="Arial Black"/>
              </a:rPr>
              <a:t>CPI, </a:t>
            </a:r>
            <a:r>
              <a:rPr lang="en-US" kern="10" dirty="0" smtClean="0">
                <a:ln w="12700">
                  <a:solidFill>
                    <a:srgbClr val="000000"/>
                  </a:solidFill>
                  <a:round/>
                  <a:headEnd/>
                  <a:tailEnd/>
                </a:ln>
                <a:solidFill>
                  <a:srgbClr val="009900"/>
                </a:solidFill>
                <a:latin typeface="Arial Black"/>
              </a:rPr>
              <a:t>2001-2013</a:t>
            </a:r>
            <a:endParaRPr lang="en-US" kern="10" dirty="0">
              <a:ln w="12700">
                <a:solidFill>
                  <a:srgbClr val="000000"/>
                </a:solidFill>
                <a:round/>
                <a:headEnd/>
                <a:tailEnd/>
              </a:ln>
              <a:solidFill>
                <a:srgbClr val="009900"/>
              </a:solidFill>
              <a:latin typeface="Arial Black"/>
            </a:endParaRPr>
          </a:p>
        </p:txBody>
      </p:sp>
      <p:sp>
        <p:nvSpPr>
          <p:cNvPr id="63518" name="Rectangle 30"/>
          <p:cNvSpPr>
            <a:spLocks noChangeArrowheads="1"/>
          </p:cNvSpPr>
          <p:nvPr/>
        </p:nvSpPr>
        <p:spPr bwMode="auto">
          <a:xfrm>
            <a:off x="495300" y="495300"/>
            <a:ext cx="7113588" cy="711200"/>
          </a:xfrm>
          <a:prstGeom prst="rect">
            <a:avLst/>
          </a:prstGeom>
          <a:noFill/>
          <a:ln w="12700" algn="ctr">
            <a:noFill/>
            <a:round/>
            <a:headEnd/>
            <a:tailEnd/>
          </a:ln>
        </p:spPr>
        <p:txBody>
          <a:bodyPr/>
          <a:lstStyle/>
          <a:p>
            <a:r>
              <a:rPr lang="en-US" sz="2000" b="1" dirty="0">
                <a:solidFill>
                  <a:srgbClr val="292929"/>
                </a:solidFill>
                <a:latin typeface="Arial" charset="0"/>
              </a:rPr>
              <a:t>President </a:t>
            </a:r>
            <a:r>
              <a:rPr lang="en-US" sz="2000" b="1" dirty="0" smtClean="0">
                <a:solidFill>
                  <a:srgbClr val="292929"/>
                </a:solidFill>
                <a:latin typeface="Arial" charset="0"/>
              </a:rPr>
              <a:t>Bush’s $400,000 </a:t>
            </a:r>
            <a:r>
              <a:rPr lang="en-US" sz="2000" b="1" dirty="0">
                <a:solidFill>
                  <a:srgbClr val="292929"/>
                </a:solidFill>
                <a:latin typeface="Arial" charset="0"/>
              </a:rPr>
              <a:t>salary in </a:t>
            </a:r>
            <a:r>
              <a:rPr lang="en-US" sz="2000" b="1" dirty="0" smtClean="0">
                <a:solidFill>
                  <a:srgbClr val="292929"/>
                </a:solidFill>
                <a:latin typeface="Arial" charset="0"/>
              </a:rPr>
              <a:t>2001 </a:t>
            </a:r>
            <a:r>
              <a:rPr lang="en-US" sz="2000" b="1" dirty="0">
                <a:solidFill>
                  <a:srgbClr val="292929"/>
                </a:solidFill>
                <a:latin typeface="Arial" charset="0"/>
              </a:rPr>
              <a:t>would be </a:t>
            </a:r>
            <a:r>
              <a:rPr lang="en-US" sz="2000" b="1" dirty="0" smtClean="0">
                <a:solidFill>
                  <a:srgbClr val="292929"/>
                </a:solidFill>
                <a:latin typeface="Arial" charset="0"/>
              </a:rPr>
              <a:t>= to</a:t>
            </a:r>
            <a:endParaRPr lang="en-US" sz="2000" b="1" dirty="0">
              <a:solidFill>
                <a:srgbClr val="292929"/>
              </a:solidFill>
              <a:latin typeface="Arial" charset="0"/>
            </a:endParaRPr>
          </a:p>
          <a:p>
            <a:r>
              <a:rPr lang="en-US" sz="2000" b="1" dirty="0" smtClean="0">
                <a:solidFill>
                  <a:srgbClr val="292929"/>
                </a:solidFill>
                <a:latin typeface="Arial" charset="0"/>
              </a:rPr>
              <a:t> $526,256 </a:t>
            </a:r>
            <a:r>
              <a:rPr lang="en-US" sz="1900" b="1" dirty="0">
                <a:solidFill>
                  <a:srgbClr val="292929"/>
                </a:solidFill>
                <a:latin typeface="Arial" charset="0"/>
              </a:rPr>
              <a:t>today.  </a:t>
            </a:r>
            <a:r>
              <a:rPr lang="en-US" sz="1900" b="1" dirty="0" smtClean="0">
                <a:solidFill>
                  <a:srgbClr val="292929"/>
                </a:solidFill>
                <a:latin typeface="Arial" charset="0"/>
              </a:rPr>
              <a:t>[177.1 </a:t>
            </a:r>
            <a:r>
              <a:rPr lang="en-US" sz="1900" b="1" dirty="0">
                <a:solidFill>
                  <a:srgbClr val="292929"/>
                </a:solidFill>
                <a:latin typeface="Arial" charset="0"/>
              </a:rPr>
              <a:t>CPI in </a:t>
            </a:r>
            <a:r>
              <a:rPr lang="en-US" sz="1900" b="1" dirty="0" smtClean="0">
                <a:solidFill>
                  <a:srgbClr val="292929"/>
                </a:solidFill>
                <a:latin typeface="Arial" charset="0"/>
              </a:rPr>
              <a:t>2001 </a:t>
            </a:r>
            <a:r>
              <a:rPr lang="en-US" sz="1900" b="1" dirty="0">
                <a:solidFill>
                  <a:srgbClr val="292929"/>
                </a:solidFill>
                <a:latin typeface="Arial" charset="0"/>
              </a:rPr>
              <a:t>to </a:t>
            </a:r>
            <a:r>
              <a:rPr lang="en-US" sz="1900" b="1" dirty="0" smtClean="0">
                <a:solidFill>
                  <a:srgbClr val="292929"/>
                </a:solidFill>
                <a:latin typeface="Arial" charset="0"/>
              </a:rPr>
              <a:t>233.0 </a:t>
            </a:r>
            <a:r>
              <a:rPr lang="en-US" sz="1900" b="1" dirty="0">
                <a:solidFill>
                  <a:srgbClr val="292929"/>
                </a:solidFill>
                <a:latin typeface="Arial" charset="0"/>
              </a:rPr>
              <a:t>CPI in </a:t>
            </a:r>
            <a:r>
              <a:rPr lang="en-US" sz="1900" b="1" dirty="0" smtClean="0">
                <a:solidFill>
                  <a:srgbClr val="292929"/>
                </a:solidFill>
                <a:latin typeface="Arial" charset="0"/>
              </a:rPr>
              <a:t>2013]</a:t>
            </a:r>
            <a:endParaRPr lang="en-US" sz="1900" b="1" dirty="0">
              <a:solidFill>
                <a:srgbClr val="292929"/>
              </a:solidFill>
              <a:latin typeface="Arial" charset="0"/>
            </a:endParaRPr>
          </a:p>
        </p:txBody>
      </p:sp>
      <p:sp>
        <p:nvSpPr>
          <p:cNvPr id="38" name="Rectangle 15"/>
          <p:cNvSpPr>
            <a:spLocks noChangeArrowheads="1"/>
          </p:cNvSpPr>
          <p:nvPr/>
        </p:nvSpPr>
        <p:spPr bwMode="auto">
          <a:xfrm>
            <a:off x="5207000" y="2006600"/>
            <a:ext cx="749300" cy="3695700"/>
          </a:xfrm>
          <a:prstGeom prst="rect">
            <a:avLst/>
          </a:prstGeom>
          <a:solidFill>
            <a:srgbClr val="DDDDDD"/>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a:solidFill>
                  <a:srgbClr val="000000"/>
                </a:solidFill>
                <a:latin typeface="Arial" pitchFamily="34" charset="0"/>
                <a:cs typeface="Arial" pitchFamily="34" charset="0"/>
              </a:rPr>
              <a:t>201.6</a:t>
            </a:r>
          </a:p>
          <a:p>
            <a:pPr>
              <a:defRPr/>
            </a:pPr>
            <a:endParaRPr lang="en-US" sz="1800" b="1" dirty="0">
              <a:solidFill>
                <a:srgbClr val="000000"/>
              </a:solidFill>
              <a:latin typeface="Arial" pitchFamily="34" charset="0"/>
              <a:cs typeface="Arial" pitchFamily="34" charset="0"/>
            </a:endParaRPr>
          </a:p>
          <a:p>
            <a:pPr>
              <a:defRPr/>
            </a:pPr>
            <a:endParaRPr lang="en-US" sz="105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p:txBody>
      </p:sp>
      <p:sp>
        <p:nvSpPr>
          <p:cNvPr id="39" name="Rectangle 15"/>
          <p:cNvSpPr>
            <a:spLocks noChangeArrowheads="1"/>
          </p:cNvSpPr>
          <p:nvPr/>
        </p:nvSpPr>
        <p:spPr bwMode="auto">
          <a:xfrm>
            <a:off x="5994400" y="1790700"/>
            <a:ext cx="749300" cy="3911600"/>
          </a:xfrm>
          <a:prstGeom prst="rect">
            <a:avLst/>
          </a:prstGeom>
          <a:solidFill>
            <a:srgbClr val="CCFFCC"/>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a:solidFill>
                  <a:srgbClr val="000000"/>
                </a:solidFill>
                <a:latin typeface="Arial" pitchFamily="34" charset="0"/>
                <a:cs typeface="Arial" pitchFamily="34" charset="0"/>
              </a:rPr>
              <a:t>207.3</a:t>
            </a: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sp>
        <p:nvSpPr>
          <p:cNvPr id="40" name="Rectangle 15"/>
          <p:cNvSpPr>
            <a:spLocks noChangeArrowheads="1"/>
          </p:cNvSpPr>
          <p:nvPr/>
        </p:nvSpPr>
        <p:spPr bwMode="auto">
          <a:xfrm>
            <a:off x="6781800" y="1485900"/>
            <a:ext cx="749300" cy="4216400"/>
          </a:xfrm>
          <a:prstGeom prst="rect">
            <a:avLst/>
          </a:prstGeom>
          <a:solidFill>
            <a:srgbClr val="FFFF00"/>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a:solidFill>
                  <a:srgbClr val="000000"/>
                </a:solidFill>
                <a:latin typeface="Arial" pitchFamily="34" charset="0"/>
                <a:cs typeface="Arial" pitchFamily="34" charset="0"/>
              </a:rPr>
              <a:t>215.3</a:t>
            </a: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sp>
        <p:nvSpPr>
          <p:cNvPr id="41" name="Rectangle 15"/>
          <p:cNvSpPr>
            <a:spLocks noChangeArrowheads="1"/>
          </p:cNvSpPr>
          <p:nvPr/>
        </p:nvSpPr>
        <p:spPr bwMode="auto">
          <a:xfrm>
            <a:off x="7569200" y="1587500"/>
            <a:ext cx="749300" cy="4114800"/>
          </a:xfrm>
          <a:prstGeom prst="rect">
            <a:avLst/>
          </a:prstGeom>
          <a:solidFill>
            <a:srgbClr val="CCCCFF"/>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a:solidFill>
                  <a:srgbClr val="000000"/>
                </a:solidFill>
                <a:latin typeface="Arial" pitchFamily="34" charset="0"/>
                <a:cs typeface="Arial" pitchFamily="34" charset="0"/>
              </a:rPr>
              <a:t>214.5</a:t>
            </a:r>
          </a:p>
          <a:p>
            <a:pPr>
              <a:defRPr/>
            </a:pPr>
            <a:endParaRPr lang="en-US" sz="1800" dirty="0">
              <a:solidFill>
                <a:srgbClr val="000000"/>
              </a:solidFill>
              <a:latin typeface="Arial" pitchFamily="34" charset="0"/>
              <a:cs typeface="Arial" pitchFamily="34" charset="0"/>
            </a:endParaRPr>
          </a:p>
          <a:p>
            <a:pPr>
              <a:defRPr/>
            </a:pPr>
            <a:endParaRPr lang="en-US" sz="12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sp>
        <p:nvSpPr>
          <p:cNvPr id="42001" name="Rectangle 23"/>
          <p:cNvSpPr>
            <a:spLocks noChangeArrowheads="1"/>
          </p:cNvSpPr>
          <p:nvPr/>
        </p:nvSpPr>
        <p:spPr bwMode="auto">
          <a:xfrm>
            <a:off x="1436689" y="5699125"/>
            <a:ext cx="669924" cy="298450"/>
          </a:xfrm>
          <a:prstGeom prst="rect">
            <a:avLst/>
          </a:prstGeom>
          <a:noFill/>
          <a:ln w="12700">
            <a:noFill/>
            <a:miter lim="800000"/>
            <a:headEnd/>
            <a:tailEnd/>
          </a:ln>
        </p:spPr>
        <p:txBody>
          <a:bodyPr wrap="none" anchor="ctr"/>
          <a:lstStyle/>
          <a:p>
            <a:r>
              <a:rPr lang="en-US" sz="2000" b="1" dirty="0">
                <a:solidFill>
                  <a:srgbClr val="292929"/>
                </a:solidFill>
                <a:latin typeface="Arial Black" pitchFamily="34" charset="0"/>
              </a:rPr>
              <a:t>2001</a:t>
            </a:r>
          </a:p>
        </p:txBody>
      </p:sp>
      <p:sp>
        <p:nvSpPr>
          <p:cNvPr id="42002" name="Rectangle 23"/>
          <p:cNvSpPr>
            <a:spLocks noChangeArrowheads="1"/>
          </p:cNvSpPr>
          <p:nvPr/>
        </p:nvSpPr>
        <p:spPr bwMode="auto">
          <a:xfrm>
            <a:off x="2197100" y="5670550"/>
            <a:ext cx="669925" cy="298450"/>
          </a:xfrm>
          <a:prstGeom prst="rect">
            <a:avLst/>
          </a:prstGeom>
          <a:noFill/>
          <a:ln w="12700">
            <a:noFill/>
            <a:miter lim="800000"/>
            <a:headEnd/>
            <a:tailEnd/>
          </a:ln>
        </p:spPr>
        <p:txBody>
          <a:bodyPr wrap="none" anchor="ctr"/>
          <a:lstStyle/>
          <a:p>
            <a:r>
              <a:rPr lang="en-US" sz="1600" b="1" dirty="0">
                <a:solidFill>
                  <a:srgbClr val="292929"/>
                </a:solidFill>
                <a:latin typeface="Arial" charset="0"/>
              </a:rPr>
              <a:t>2002</a:t>
            </a:r>
          </a:p>
        </p:txBody>
      </p:sp>
      <p:sp>
        <p:nvSpPr>
          <p:cNvPr id="42003" name="Rectangle 23"/>
          <p:cNvSpPr>
            <a:spLocks noChangeArrowheads="1"/>
          </p:cNvSpPr>
          <p:nvPr/>
        </p:nvSpPr>
        <p:spPr bwMode="auto">
          <a:xfrm>
            <a:off x="2921000" y="5657850"/>
            <a:ext cx="669925" cy="330200"/>
          </a:xfrm>
          <a:prstGeom prst="rect">
            <a:avLst/>
          </a:prstGeom>
          <a:noFill/>
          <a:ln w="12700">
            <a:noFill/>
            <a:miter lim="800000"/>
            <a:headEnd/>
            <a:tailEnd/>
          </a:ln>
        </p:spPr>
        <p:txBody>
          <a:bodyPr wrap="none" anchor="ctr"/>
          <a:lstStyle/>
          <a:p>
            <a:r>
              <a:rPr lang="en-US" sz="1600" b="1" dirty="0">
                <a:solidFill>
                  <a:srgbClr val="292929"/>
                </a:solidFill>
                <a:latin typeface="Arial" charset="0"/>
              </a:rPr>
              <a:t>2003</a:t>
            </a:r>
          </a:p>
        </p:txBody>
      </p:sp>
      <p:sp>
        <p:nvSpPr>
          <p:cNvPr id="42004" name="Rectangle 23"/>
          <p:cNvSpPr>
            <a:spLocks noChangeArrowheads="1"/>
          </p:cNvSpPr>
          <p:nvPr/>
        </p:nvSpPr>
        <p:spPr bwMode="auto">
          <a:xfrm>
            <a:off x="3629025" y="5731002"/>
            <a:ext cx="669925" cy="203200"/>
          </a:xfrm>
          <a:prstGeom prst="rect">
            <a:avLst/>
          </a:prstGeom>
          <a:noFill/>
          <a:ln w="12700">
            <a:noFill/>
            <a:miter lim="800000"/>
            <a:headEnd/>
            <a:tailEnd/>
          </a:ln>
        </p:spPr>
        <p:txBody>
          <a:bodyPr wrap="none" anchor="ctr"/>
          <a:lstStyle/>
          <a:p>
            <a:r>
              <a:rPr lang="en-US" sz="1600" b="1" dirty="0">
                <a:solidFill>
                  <a:srgbClr val="292929"/>
                </a:solidFill>
                <a:latin typeface="Arial" charset="0"/>
              </a:rPr>
              <a:t>2004</a:t>
            </a:r>
          </a:p>
        </p:txBody>
      </p:sp>
      <p:sp>
        <p:nvSpPr>
          <p:cNvPr id="42005" name="Rectangle 23"/>
          <p:cNvSpPr>
            <a:spLocks noChangeArrowheads="1"/>
          </p:cNvSpPr>
          <p:nvPr/>
        </p:nvSpPr>
        <p:spPr bwMode="auto">
          <a:xfrm>
            <a:off x="4406900" y="5671566"/>
            <a:ext cx="669925" cy="330200"/>
          </a:xfrm>
          <a:prstGeom prst="rect">
            <a:avLst/>
          </a:prstGeom>
          <a:noFill/>
          <a:ln w="12700">
            <a:noFill/>
            <a:miter lim="800000"/>
            <a:headEnd/>
            <a:tailEnd/>
          </a:ln>
        </p:spPr>
        <p:txBody>
          <a:bodyPr wrap="none" anchor="ctr"/>
          <a:lstStyle/>
          <a:p>
            <a:r>
              <a:rPr lang="en-US" sz="1600" b="1" dirty="0">
                <a:solidFill>
                  <a:srgbClr val="292929"/>
                </a:solidFill>
                <a:latin typeface="Arial" charset="0"/>
              </a:rPr>
              <a:t>2005</a:t>
            </a:r>
          </a:p>
        </p:txBody>
      </p:sp>
      <p:sp>
        <p:nvSpPr>
          <p:cNvPr id="42006" name="Rectangle 23"/>
          <p:cNvSpPr>
            <a:spLocks noChangeArrowheads="1"/>
          </p:cNvSpPr>
          <p:nvPr/>
        </p:nvSpPr>
        <p:spPr bwMode="auto">
          <a:xfrm>
            <a:off x="5246688" y="5671566"/>
            <a:ext cx="669925" cy="330200"/>
          </a:xfrm>
          <a:prstGeom prst="rect">
            <a:avLst/>
          </a:prstGeom>
          <a:noFill/>
          <a:ln w="12700">
            <a:noFill/>
            <a:miter lim="800000"/>
            <a:headEnd/>
            <a:tailEnd/>
          </a:ln>
        </p:spPr>
        <p:txBody>
          <a:bodyPr wrap="none" anchor="ctr"/>
          <a:lstStyle/>
          <a:p>
            <a:r>
              <a:rPr lang="en-US" sz="1600" b="1" dirty="0">
                <a:solidFill>
                  <a:srgbClr val="292929"/>
                </a:solidFill>
                <a:latin typeface="Arial" charset="0"/>
              </a:rPr>
              <a:t>2006</a:t>
            </a:r>
          </a:p>
        </p:txBody>
      </p:sp>
      <p:sp>
        <p:nvSpPr>
          <p:cNvPr id="42007" name="Rectangle 23"/>
          <p:cNvSpPr>
            <a:spLocks noChangeArrowheads="1"/>
          </p:cNvSpPr>
          <p:nvPr/>
        </p:nvSpPr>
        <p:spPr bwMode="auto">
          <a:xfrm>
            <a:off x="6019800" y="5676900"/>
            <a:ext cx="669925" cy="330200"/>
          </a:xfrm>
          <a:prstGeom prst="rect">
            <a:avLst/>
          </a:prstGeom>
          <a:noFill/>
          <a:ln w="12700">
            <a:noFill/>
            <a:miter lim="800000"/>
            <a:headEnd/>
            <a:tailEnd/>
          </a:ln>
        </p:spPr>
        <p:txBody>
          <a:bodyPr wrap="none" anchor="ctr"/>
          <a:lstStyle/>
          <a:p>
            <a:r>
              <a:rPr lang="en-US" sz="1600" b="1" dirty="0">
                <a:solidFill>
                  <a:srgbClr val="292929"/>
                </a:solidFill>
                <a:latin typeface="Arial" charset="0"/>
              </a:rPr>
              <a:t>2007</a:t>
            </a:r>
          </a:p>
        </p:txBody>
      </p:sp>
      <p:sp>
        <p:nvSpPr>
          <p:cNvPr id="42008" name="Rectangle 23"/>
          <p:cNvSpPr>
            <a:spLocks noChangeArrowheads="1"/>
          </p:cNvSpPr>
          <p:nvPr/>
        </p:nvSpPr>
        <p:spPr bwMode="auto">
          <a:xfrm>
            <a:off x="6821488" y="5671058"/>
            <a:ext cx="669925" cy="285750"/>
          </a:xfrm>
          <a:prstGeom prst="rect">
            <a:avLst/>
          </a:prstGeom>
          <a:noFill/>
          <a:ln w="12700">
            <a:noFill/>
            <a:miter lim="800000"/>
            <a:headEnd/>
            <a:tailEnd/>
          </a:ln>
        </p:spPr>
        <p:txBody>
          <a:bodyPr wrap="none" anchor="ctr"/>
          <a:lstStyle/>
          <a:p>
            <a:r>
              <a:rPr lang="en-US" sz="1600" b="1" dirty="0">
                <a:solidFill>
                  <a:srgbClr val="292929"/>
                </a:solidFill>
                <a:latin typeface="Arial" charset="0"/>
              </a:rPr>
              <a:t>2008</a:t>
            </a:r>
          </a:p>
        </p:txBody>
      </p:sp>
      <p:sp>
        <p:nvSpPr>
          <p:cNvPr id="42009" name="Rectangle 23"/>
          <p:cNvSpPr>
            <a:spLocks noChangeArrowheads="1"/>
          </p:cNvSpPr>
          <p:nvPr/>
        </p:nvSpPr>
        <p:spPr bwMode="auto">
          <a:xfrm>
            <a:off x="7594600" y="5676900"/>
            <a:ext cx="669925" cy="330200"/>
          </a:xfrm>
          <a:prstGeom prst="rect">
            <a:avLst/>
          </a:prstGeom>
          <a:noFill/>
          <a:ln w="12700">
            <a:noFill/>
            <a:miter lim="800000"/>
            <a:headEnd/>
            <a:tailEnd/>
          </a:ln>
        </p:spPr>
        <p:txBody>
          <a:bodyPr wrap="none" anchor="ctr"/>
          <a:lstStyle/>
          <a:p>
            <a:r>
              <a:rPr lang="en-US" sz="1600" b="1" dirty="0">
                <a:solidFill>
                  <a:srgbClr val="292929"/>
                </a:solidFill>
                <a:latin typeface="Arial" charset="0"/>
              </a:rPr>
              <a:t>2009</a:t>
            </a:r>
          </a:p>
        </p:txBody>
      </p:sp>
      <p:sp>
        <p:nvSpPr>
          <p:cNvPr id="42010" name="Rectangle 23"/>
          <p:cNvSpPr>
            <a:spLocks noChangeArrowheads="1"/>
          </p:cNvSpPr>
          <p:nvPr/>
        </p:nvSpPr>
        <p:spPr bwMode="auto">
          <a:xfrm>
            <a:off x="8421624" y="5684266"/>
            <a:ext cx="669925" cy="330200"/>
          </a:xfrm>
          <a:prstGeom prst="rect">
            <a:avLst/>
          </a:prstGeom>
          <a:noFill/>
          <a:ln w="12700">
            <a:noFill/>
            <a:miter lim="800000"/>
            <a:headEnd/>
            <a:tailEnd/>
          </a:ln>
        </p:spPr>
        <p:txBody>
          <a:bodyPr wrap="none" anchor="ctr"/>
          <a:lstStyle/>
          <a:p>
            <a:r>
              <a:rPr lang="en-US" sz="2000" b="1" dirty="0" smtClean="0">
                <a:solidFill>
                  <a:srgbClr val="292929"/>
                </a:solidFill>
                <a:latin typeface="Arial Black" pitchFamily="34" charset="0"/>
              </a:rPr>
              <a:t>2013</a:t>
            </a:r>
            <a:endParaRPr lang="en-US" sz="2000" b="1" dirty="0">
              <a:solidFill>
                <a:srgbClr val="292929"/>
              </a:solidFill>
              <a:latin typeface="Arial Black" pitchFamily="34" charset="0"/>
            </a:endParaRPr>
          </a:p>
        </p:txBody>
      </p:sp>
      <p:sp>
        <p:nvSpPr>
          <p:cNvPr id="42011" name="Line 25"/>
          <p:cNvSpPr>
            <a:spLocks noChangeShapeType="1"/>
          </p:cNvSpPr>
          <p:nvPr/>
        </p:nvSpPr>
        <p:spPr bwMode="auto">
          <a:xfrm flipV="1">
            <a:off x="520700" y="5689600"/>
            <a:ext cx="8623300" cy="12700"/>
          </a:xfrm>
          <a:prstGeom prst="line">
            <a:avLst/>
          </a:prstGeom>
          <a:noFill/>
          <a:ln w="38100">
            <a:solidFill>
              <a:schemeClr val="tx1"/>
            </a:solidFill>
            <a:round/>
            <a:headEnd/>
            <a:tailEnd/>
          </a:ln>
        </p:spPr>
        <p:txBody>
          <a:bodyPr/>
          <a:lstStyle/>
          <a:p>
            <a:endParaRPr lang="en-US">
              <a:solidFill>
                <a:srgbClr val="000000"/>
              </a:solidFill>
            </a:endParaRPr>
          </a:p>
        </p:txBody>
      </p:sp>
      <p:sp>
        <p:nvSpPr>
          <p:cNvPr id="52" name="Rectangle 30"/>
          <p:cNvSpPr>
            <a:spLocks noChangeArrowheads="1"/>
          </p:cNvSpPr>
          <p:nvPr/>
        </p:nvSpPr>
        <p:spPr bwMode="auto">
          <a:xfrm>
            <a:off x="0" y="6194425"/>
            <a:ext cx="9144000" cy="396875"/>
          </a:xfrm>
          <a:prstGeom prst="rect">
            <a:avLst/>
          </a:prstGeom>
          <a:noFill/>
          <a:ln w="12700" algn="ctr">
            <a:noFill/>
            <a:round/>
            <a:headEnd/>
            <a:tailEnd/>
          </a:ln>
        </p:spPr>
        <p:txBody>
          <a:bodyPr/>
          <a:lstStyle/>
          <a:p>
            <a:r>
              <a:rPr lang="en-US" sz="2700" b="1" dirty="0" smtClean="0">
                <a:solidFill>
                  <a:srgbClr val="292929"/>
                </a:solidFill>
                <a:latin typeface="Arial" charset="0"/>
              </a:rPr>
              <a:t>233.0 </a:t>
            </a:r>
            <a:r>
              <a:rPr lang="en-US" sz="2700" b="1" dirty="0">
                <a:solidFill>
                  <a:srgbClr val="292929"/>
                </a:solidFill>
                <a:latin typeface="Arial" charset="0"/>
              </a:rPr>
              <a:t>– </a:t>
            </a:r>
            <a:r>
              <a:rPr lang="en-US" sz="2700" b="1" dirty="0" smtClean="0">
                <a:solidFill>
                  <a:srgbClr val="292929"/>
                </a:solidFill>
                <a:latin typeface="Arial" charset="0"/>
              </a:rPr>
              <a:t>177.1=55.9/177.1x100=32% </a:t>
            </a:r>
            <a:r>
              <a:rPr lang="en-US" sz="2700" b="1" dirty="0">
                <a:solidFill>
                  <a:srgbClr val="292929"/>
                </a:solidFill>
                <a:latin typeface="Arial" charset="0"/>
              </a:rPr>
              <a:t>inflation </a:t>
            </a:r>
            <a:r>
              <a:rPr lang="en-US" sz="2700" b="1" dirty="0" smtClean="0">
                <a:solidFill>
                  <a:srgbClr val="292929"/>
                </a:solidFill>
                <a:latin typeface="Arial" charset="0"/>
              </a:rPr>
              <a:t>[2001-2013] </a:t>
            </a:r>
            <a:endParaRPr lang="en-US" sz="2700" b="1" dirty="0">
              <a:solidFill>
                <a:srgbClr val="292929"/>
              </a:solidFill>
              <a:latin typeface="Arial" charset="0"/>
            </a:endParaRPr>
          </a:p>
        </p:txBody>
      </p:sp>
      <p:sp>
        <p:nvSpPr>
          <p:cNvPr id="30" name="Rectangle 30"/>
          <p:cNvSpPr>
            <a:spLocks noChangeArrowheads="1"/>
          </p:cNvSpPr>
          <p:nvPr/>
        </p:nvSpPr>
        <p:spPr bwMode="auto">
          <a:xfrm>
            <a:off x="609600" y="1165162"/>
            <a:ext cx="6134100" cy="396875"/>
          </a:xfrm>
          <a:prstGeom prst="rect">
            <a:avLst/>
          </a:prstGeom>
          <a:noFill/>
          <a:ln w="12700" algn="ctr">
            <a:noFill/>
            <a:round/>
            <a:headEnd/>
            <a:tailEnd/>
          </a:ln>
        </p:spPr>
        <p:txBody>
          <a:bodyPr/>
          <a:lstStyle/>
          <a:p>
            <a:r>
              <a:rPr lang="en-US" sz="2800" b="1" dirty="0" smtClean="0">
                <a:solidFill>
                  <a:srgbClr val="292929"/>
                </a:solidFill>
                <a:latin typeface="Arial" charset="0"/>
              </a:rPr>
              <a:t>$400,000 </a:t>
            </a:r>
            <a:r>
              <a:rPr lang="en-US" sz="2800" b="1" dirty="0">
                <a:solidFill>
                  <a:srgbClr val="292929"/>
                </a:solidFill>
                <a:latin typeface="Arial" charset="0"/>
              </a:rPr>
              <a:t>x </a:t>
            </a:r>
            <a:r>
              <a:rPr lang="en-US" sz="2800" b="1" dirty="0" smtClean="0">
                <a:solidFill>
                  <a:srgbClr val="292929"/>
                </a:solidFill>
                <a:latin typeface="Arial" charset="0"/>
              </a:rPr>
              <a:t>233.0/177.1 </a:t>
            </a:r>
            <a:r>
              <a:rPr lang="en-US" sz="2800" b="1" dirty="0">
                <a:solidFill>
                  <a:srgbClr val="292929"/>
                </a:solidFill>
                <a:latin typeface="Arial" charset="0"/>
              </a:rPr>
              <a:t>= </a:t>
            </a:r>
            <a:r>
              <a:rPr lang="en-US" sz="2800" b="1" dirty="0" smtClean="0">
                <a:solidFill>
                  <a:srgbClr val="292929"/>
                </a:solidFill>
                <a:latin typeface="Arial" charset="0"/>
              </a:rPr>
              <a:t>$526,256 </a:t>
            </a:r>
            <a:endParaRPr lang="en-US" sz="2800" b="1" dirty="0">
              <a:solidFill>
                <a:srgbClr val="292929"/>
              </a:solidFill>
              <a:latin typeface="Arial" charset="0"/>
            </a:endParaRPr>
          </a:p>
        </p:txBody>
      </p:sp>
      <p:sp>
        <p:nvSpPr>
          <p:cNvPr id="37" name="Rectangle 23"/>
          <p:cNvSpPr>
            <a:spLocks noChangeArrowheads="1"/>
          </p:cNvSpPr>
          <p:nvPr/>
        </p:nvSpPr>
        <p:spPr bwMode="auto">
          <a:xfrm>
            <a:off x="635000" y="1701800"/>
            <a:ext cx="4521200" cy="546100"/>
          </a:xfrm>
          <a:prstGeom prst="rect">
            <a:avLst/>
          </a:prstGeom>
          <a:noFill/>
          <a:ln w="12700">
            <a:noFill/>
            <a:miter lim="800000"/>
            <a:headEnd/>
            <a:tailEnd/>
          </a:ln>
        </p:spPr>
        <p:txBody>
          <a:bodyPr wrap="none" anchor="ctr">
            <a:scene3d>
              <a:camera prst="orthographicFront"/>
              <a:lightRig rig="threePt" dir="t"/>
            </a:scene3d>
            <a:sp3d extrusionH="57150">
              <a:bevelT w="38100" h="38100" prst="angle"/>
            </a:sp3d>
          </a:bodyPr>
          <a:lstStyle/>
          <a:p>
            <a:pPr algn="l"/>
            <a:r>
              <a:rPr lang="en-US" sz="1700" b="1" dirty="0">
                <a:solidFill>
                  <a:srgbClr val="292929"/>
                </a:solidFill>
                <a:latin typeface="Arial" pitchFamily="34" charset="0"/>
                <a:cs typeface="Arial" pitchFamily="34" charset="0"/>
              </a:rPr>
              <a:t>PL – Price Index at one point in time [CPI].</a:t>
            </a:r>
          </a:p>
          <a:p>
            <a:pPr algn="l"/>
            <a:r>
              <a:rPr lang="en-US" sz="2000" b="1" dirty="0">
                <a:solidFill>
                  <a:srgbClr val="009900"/>
                </a:solidFill>
                <a:effectLst>
                  <a:outerShdw blurRad="38100" dist="38100" dir="2700000" algn="tl">
                    <a:srgbClr val="000000">
                      <a:alpha val="43137"/>
                    </a:srgbClr>
                  </a:outerShdw>
                </a:effectLst>
                <a:latin typeface="Arial" pitchFamily="34" charset="0"/>
                <a:cs typeface="Arial" pitchFamily="34" charset="0"/>
              </a:rPr>
              <a:t>Inflation</a:t>
            </a:r>
            <a:r>
              <a:rPr lang="en-US" sz="2000" b="1" dirty="0">
                <a:solidFill>
                  <a:srgbClr val="292929"/>
                </a:solidFill>
                <a:latin typeface="Arial" pitchFamily="34" charset="0"/>
                <a:cs typeface="Arial" pitchFamily="34" charset="0"/>
              </a:rPr>
              <a:t> </a:t>
            </a:r>
            <a:r>
              <a:rPr lang="en-US" sz="1700" b="1" dirty="0">
                <a:solidFill>
                  <a:srgbClr val="292929"/>
                </a:solidFill>
                <a:latin typeface="Arial" pitchFamily="34" charset="0"/>
                <a:cs typeface="Arial" pitchFamily="34" charset="0"/>
              </a:rPr>
              <a:t>– </a:t>
            </a:r>
            <a:r>
              <a:rPr lang="en-US" sz="1700" b="1" dirty="0">
                <a:solidFill>
                  <a:srgbClr val="009900"/>
                </a:solidFill>
                <a:effectLst>
                  <a:outerShdw blurRad="38100" dist="38100" dir="2700000" algn="tl">
                    <a:srgbClr val="000000">
                      <a:alpha val="43137"/>
                    </a:srgbClr>
                  </a:outerShdw>
                </a:effectLst>
                <a:latin typeface="Arial" pitchFamily="34" charset="0"/>
                <a:cs typeface="Arial" pitchFamily="34" charset="0"/>
              </a:rPr>
              <a:t>change in PL </a:t>
            </a:r>
            <a:r>
              <a:rPr lang="en-US" sz="1700" b="1" dirty="0">
                <a:solidFill>
                  <a:srgbClr val="292929"/>
                </a:solidFill>
                <a:latin typeface="Arial" pitchFamily="34" charset="0"/>
                <a:cs typeface="Arial" pitchFamily="34" charset="0"/>
              </a:rPr>
              <a:t>over one year.</a:t>
            </a:r>
          </a:p>
        </p:txBody>
      </p:sp>
      <p:sp>
        <p:nvSpPr>
          <p:cNvPr id="42" name="Rectangle 15"/>
          <p:cNvSpPr>
            <a:spLocks noChangeArrowheads="1"/>
          </p:cNvSpPr>
          <p:nvPr/>
        </p:nvSpPr>
        <p:spPr bwMode="auto">
          <a:xfrm>
            <a:off x="8367713" y="1048513"/>
            <a:ext cx="749300" cy="4648010"/>
          </a:xfrm>
          <a:prstGeom prst="rect">
            <a:avLst/>
          </a:prstGeom>
          <a:blipFill>
            <a:blip r:embed="rId3"/>
            <a:tile tx="0" ty="0" sx="100000" sy="100000" flip="none" algn="tl"/>
          </a:blipFill>
          <a:ln w="28575">
            <a:solidFill>
              <a:schemeClr val="tx1"/>
            </a:solidFill>
            <a:miter lim="800000"/>
            <a:headEnd/>
            <a:tailEnd/>
          </a:ln>
          <a:scene3d>
            <a:camera prst="orthographicFront"/>
            <a:lightRig rig="threePt" dir="t"/>
          </a:scene3d>
          <a:sp3d>
            <a:bevelT prst="angle"/>
          </a:sp3d>
        </p:spPr>
        <p:txBody>
          <a:bodyPr wrap="none" anchor="ctr"/>
          <a:lstStyle/>
          <a:p>
            <a:pPr>
              <a:defRPr/>
            </a:pPr>
            <a:r>
              <a:rPr lang="en-US" sz="1800" b="1" dirty="0" smtClean="0">
                <a:solidFill>
                  <a:srgbClr val="000000"/>
                </a:solidFill>
                <a:latin typeface="Arial Black" pitchFamily="34" charset="0"/>
                <a:cs typeface="Arial" pitchFamily="34" charset="0"/>
              </a:rPr>
              <a:t>233.0</a:t>
            </a:r>
          </a:p>
          <a:p>
            <a:pPr>
              <a:defRPr/>
            </a:pPr>
            <a:endParaRPr lang="en-US" sz="1800" b="1" dirty="0">
              <a:solidFill>
                <a:srgbClr val="000000"/>
              </a:solidFill>
              <a:latin typeface="Arial Black"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2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sp>
        <p:nvSpPr>
          <p:cNvPr id="43" name="Rectangle 23"/>
          <p:cNvSpPr>
            <a:spLocks noChangeArrowheads="1"/>
          </p:cNvSpPr>
          <p:nvPr/>
        </p:nvSpPr>
        <p:spPr bwMode="auto">
          <a:xfrm>
            <a:off x="1436687" y="5112576"/>
            <a:ext cx="669925" cy="330200"/>
          </a:xfrm>
          <a:prstGeom prst="rect">
            <a:avLst/>
          </a:prstGeom>
          <a:noFill/>
          <a:ln w="12700">
            <a:noFill/>
            <a:miter lim="800000"/>
            <a:headEnd/>
            <a:tailEnd/>
          </a:ln>
        </p:spPr>
        <p:txBody>
          <a:bodyPr wrap="none" anchor="ctr"/>
          <a:lstStyle/>
          <a:p>
            <a:r>
              <a:rPr lang="en-US" dirty="0">
                <a:solidFill>
                  <a:srgbClr val="292929"/>
                </a:solidFill>
                <a:latin typeface="Arial Black" pitchFamily="34" charset="0"/>
              </a:rPr>
              <a:t>PL</a:t>
            </a:r>
            <a:r>
              <a:rPr lang="en-US" sz="2000" dirty="0">
                <a:solidFill>
                  <a:srgbClr val="292929"/>
                </a:solidFill>
                <a:latin typeface="Arial Black" pitchFamily="34" charset="0"/>
              </a:rPr>
              <a:t>1</a:t>
            </a:r>
            <a:endParaRPr lang="en-US" dirty="0">
              <a:solidFill>
                <a:srgbClr val="292929"/>
              </a:solidFill>
              <a:latin typeface="Arial Black" pitchFamily="34" charset="0"/>
            </a:endParaRPr>
          </a:p>
        </p:txBody>
      </p:sp>
      <p:sp>
        <p:nvSpPr>
          <p:cNvPr id="44" name="Right Brace 43"/>
          <p:cNvSpPr/>
          <p:nvPr/>
        </p:nvSpPr>
        <p:spPr bwMode="auto">
          <a:xfrm rot="16200000">
            <a:off x="4877627" y="1320069"/>
            <a:ext cx="724726" cy="6860287"/>
          </a:xfrm>
          <a:prstGeom prst="rightBrace">
            <a:avLst/>
          </a:prstGeom>
          <a:noFill/>
          <a:ln w="57150" cap="flat" cmpd="sng" algn="ctr">
            <a:solidFill>
              <a:schemeClr val="tx1"/>
            </a:solidFill>
            <a:prstDash val="solid"/>
            <a:round/>
            <a:headEnd type="none" w="med" len="med"/>
            <a:tailEnd type="none" w="med" len="med"/>
          </a:ln>
          <a:effectLst/>
        </p:spPr>
        <p:txBody>
          <a:bodyPr wrap="none" lIns="92075" tIns="46038" rIns="92075" bIns="46038" anchor="ctr"/>
          <a:lstStyle/>
          <a:p>
            <a:pPr>
              <a:defRPr/>
            </a:pPr>
            <a:endParaRPr lang="en-US"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5" name="Rectangle 23"/>
          <p:cNvSpPr>
            <a:spLocks noChangeArrowheads="1"/>
          </p:cNvSpPr>
          <p:nvPr/>
        </p:nvSpPr>
        <p:spPr bwMode="auto">
          <a:xfrm>
            <a:off x="8335169" y="5116132"/>
            <a:ext cx="669925" cy="330200"/>
          </a:xfrm>
          <a:prstGeom prst="rect">
            <a:avLst/>
          </a:prstGeom>
          <a:noFill/>
          <a:ln w="12700">
            <a:noFill/>
            <a:miter lim="800000"/>
            <a:headEnd/>
            <a:tailEnd/>
          </a:ln>
        </p:spPr>
        <p:txBody>
          <a:bodyPr wrap="none" anchor="ctr"/>
          <a:lstStyle/>
          <a:p>
            <a:r>
              <a:rPr lang="en-US" dirty="0">
                <a:solidFill>
                  <a:srgbClr val="292929"/>
                </a:solidFill>
                <a:latin typeface="Arial Black" pitchFamily="34" charset="0"/>
              </a:rPr>
              <a:t>PL</a:t>
            </a:r>
            <a:r>
              <a:rPr lang="en-US" sz="2000" dirty="0">
                <a:solidFill>
                  <a:srgbClr val="292929"/>
                </a:solidFill>
                <a:latin typeface="Arial Black" pitchFamily="34" charset="0"/>
              </a:rPr>
              <a:t>2</a:t>
            </a:r>
            <a:endParaRPr lang="en-US" dirty="0">
              <a:solidFill>
                <a:srgbClr val="292929"/>
              </a:solidFill>
              <a:latin typeface="Arial Black" pitchFamily="34" charset="0"/>
            </a:endParaRPr>
          </a:p>
        </p:txBody>
      </p:sp>
      <p:sp>
        <p:nvSpPr>
          <p:cNvPr id="46" name="Rectangle 23"/>
          <p:cNvSpPr>
            <a:spLocks noChangeArrowheads="1"/>
          </p:cNvSpPr>
          <p:nvPr/>
        </p:nvSpPr>
        <p:spPr bwMode="auto">
          <a:xfrm>
            <a:off x="4052094" y="3111500"/>
            <a:ext cx="2202401" cy="420465"/>
          </a:xfrm>
          <a:prstGeom prst="rect">
            <a:avLst/>
          </a:prstGeom>
          <a:blipFill>
            <a:blip r:embed="rId3"/>
            <a:tile tx="0" ty="0" sx="100000" sy="100000" flip="none" algn="tl"/>
          </a:blipFill>
          <a:ln w="38100">
            <a:noFill/>
            <a:miter lim="800000"/>
            <a:headEnd/>
            <a:tailEnd/>
          </a:ln>
          <a:scene3d>
            <a:camera prst="orthographicFront"/>
            <a:lightRig rig="threePt" dir="t"/>
          </a:scene3d>
          <a:sp3d>
            <a:bevelT prst="angle"/>
          </a:sp3d>
        </p:spPr>
        <p:txBody>
          <a:bodyPr wrap="none" anchor="ctr">
            <a:sp3d extrusionH="57150">
              <a:bevelT w="38100" h="38100" prst="angle"/>
            </a:sp3d>
          </a:bodyPr>
          <a:lstStyle/>
          <a:p>
            <a:r>
              <a:rPr lang="en-US" sz="3200" dirty="0">
                <a:solidFill>
                  <a:srgbClr val="009900"/>
                </a:solidFill>
                <a:latin typeface="Arial Black" pitchFamily="34" charset="0"/>
              </a:rPr>
              <a:t>Inflation</a:t>
            </a:r>
          </a:p>
        </p:txBody>
      </p:sp>
      <p:pic>
        <p:nvPicPr>
          <p:cNvPr id="49" name="Picture 3" descr="obama-first-family.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8420" y="2286000"/>
            <a:ext cx="2584831" cy="238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23"/>
          <p:cNvSpPr>
            <a:spLocks noChangeArrowheads="1"/>
          </p:cNvSpPr>
          <p:nvPr/>
        </p:nvSpPr>
        <p:spPr bwMode="auto">
          <a:xfrm>
            <a:off x="3359277" y="3580733"/>
            <a:ext cx="3736467" cy="730918"/>
          </a:xfrm>
          <a:prstGeom prst="rect">
            <a:avLst/>
          </a:prstGeom>
          <a:blipFill>
            <a:blip r:embed="rId3"/>
            <a:tile tx="0" ty="0" sx="100000" sy="100000" flip="none" algn="tl"/>
          </a:blipFill>
          <a:ln w="38100">
            <a:noFill/>
            <a:miter lim="800000"/>
            <a:headEnd/>
            <a:tailEnd/>
          </a:ln>
          <a:scene3d>
            <a:camera prst="orthographicFront"/>
            <a:lightRig rig="threePt" dir="t"/>
          </a:scene3d>
          <a:sp3d>
            <a:bevelT prst="angle"/>
          </a:sp3d>
        </p:spPr>
        <p:txBody>
          <a:bodyPr wrap="none" anchor="ctr"/>
          <a:lstStyle/>
          <a:p>
            <a:r>
              <a:rPr lang="en-US" sz="2200" b="1" dirty="0" smtClean="0">
                <a:solidFill>
                  <a:srgbClr val="292929"/>
                </a:solidFill>
                <a:latin typeface="Arial Black" pitchFamily="34" charset="0"/>
              </a:rPr>
              <a:t>Change/Original </a:t>
            </a:r>
            <a:r>
              <a:rPr lang="en-US" sz="2200" b="1" dirty="0">
                <a:solidFill>
                  <a:srgbClr val="292929"/>
                </a:solidFill>
                <a:latin typeface="Arial Black" pitchFamily="34" charset="0"/>
              </a:rPr>
              <a:t>x 100</a:t>
            </a:r>
          </a:p>
          <a:p>
            <a:r>
              <a:rPr lang="en-US" sz="2200" b="1" dirty="0" smtClean="0">
                <a:solidFill>
                  <a:srgbClr val="292929"/>
                </a:solidFill>
                <a:latin typeface="Arial Black" pitchFamily="34" charset="0"/>
              </a:rPr>
              <a:t>55.9/177.1 x 100 = 32%</a:t>
            </a:r>
            <a:endParaRPr lang="en-US" sz="2200" b="1" dirty="0">
              <a:solidFill>
                <a:srgbClr val="292929"/>
              </a:solidFill>
              <a:latin typeface="Arial Black" pitchFamily="34" charset="0"/>
            </a:endParaRPr>
          </a:p>
        </p:txBody>
      </p:sp>
    </p:spTree>
    <p:extLst>
      <p:ext uri="{BB962C8B-B14F-4D97-AF65-F5344CB8AC3E}">
        <p14:creationId xmlns:p14="http://schemas.microsoft.com/office/powerpoint/2010/main" val="1888534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89508"/>
                                        </p:tgtEl>
                                        <p:attrNameLst>
                                          <p:attrName>style.visibility</p:attrName>
                                        </p:attrNameLst>
                                      </p:cBhvr>
                                      <p:to>
                                        <p:strVal val="visible"/>
                                      </p:to>
                                    </p:set>
                                    <p:animEffect transition="in" filter="wipe(down)">
                                      <p:cBhvr>
                                        <p:cTn id="7" dur="2000"/>
                                        <p:tgtEl>
                                          <p:spTgt spid="78950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9515"/>
                                        </p:tgtEl>
                                        <p:attrNameLst>
                                          <p:attrName>style.visibility</p:attrName>
                                        </p:attrNameLst>
                                      </p:cBhvr>
                                      <p:to>
                                        <p:strVal val="visible"/>
                                      </p:to>
                                    </p:set>
                                    <p:animEffect transition="in" filter="wipe(down)">
                                      <p:cBhvr>
                                        <p:cTn id="10" dur="2000"/>
                                        <p:tgtEl>
                                          <p:spTgt spid="7895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89516"/>
                                        </p:tgtEl>
                                        <p:attrNameLst>
                                          <p:attrName>style.visibility</p:attrName>
                                        </p:attrNameLst>
                                      </p:cBhvr>
                                      <p:to>
                                        <p:strVal val="visible"/>
                                      </p:to>
                                    </p:set>
                                    <p:animEffect transition="in" filter="wipe(down)">
                                      <p:cBhvr>
                                        <p:cTn id="13" dur="2000"/>
                                        <p:tgtEl>
                                          <p:spTgt spid="7895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89517"/>
                                        </p:tgtEl>
                                        <p:attrNameLst>
                                          <p:attrName>style.visibility</p:attrName>
                                        </p:attrNameLst>
                                      </p:cBhvr>
                                      <p:to>
                                        <p:strVal val="visible"/>
                                      </p:to>
                                    </p:set>
                                    <p:animEffect transition="in" filter="wipe(down)">
                                      <p:cBhvr>
                                        <p:cTn id="16" dur="2000"/>
                                        <p:tgtEl>
                                          <p:spTgt spid="7895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89518"/>
                                        </p:tgtEl>
                                        <p:attrNameLst>
                                          <p:attrName>style.visibility</p:attrName>
                                        </p:attrNameLst>
                                      </p:cBhvr>
                                      <p:to>
                                        <p:strVal val="visible"/>
                                      </p:to>
                                    </p:set>
                                    <p:animEffect transition="in" filter="wipe(down)">
                                      <p:cBhvr>
                                        <p:cTn id="19" dur="2000"/>
                                        <p:tgtEl>
                                          <p:spTgt spid="7895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89519"/>
                                        </p:tgtEl>
                                        <p:attrNameLst>
                                          <p:attrName>style.visibility</p:attrName>
                                        </p:attrNameLst>
                                      </p:cBhvr>
                                      <p:to>
                                        <p:strVal val="visible"/>
                                      </p:to>
                                    </p:set>
                                    <p:animEffect transition="in" filter="wipe(down)">
                                      <p:cBhvr>
                                        <p:cTn id="22" dur="3000"/>
                                        <p:tgtEl>
                                          <p:spTgt spid="7895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3000"/>
                                        <p:tgtEl>
                                          <p:spTgt spid="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3000"/>
                                        <p:tgtEl>
                                          <p:spTgt spid="3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3000"/>
                                        <p:tgtEl>
                                          <p:spTgt spid="4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2800"/>
                                        <p:tgtEl>
                                          <p:spTgt spid="4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2800"/>
                                        <p:tgtEl>
                                          <p:spTgt spid="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3518"/>
                                        </p:tgtEl>
                                        <p:attrNameLst>
                                          <p:attrName>style.visibility</p:attrName>
                                        </p:attrNameLst>
                                      </p:cBhvr>
                                      <p:to>
                                        <p:strVal val="visible"/>
                                      </p:to>
                                    </p:set>
                                    <p:animEffect transition="in" filter="wipe(left)">
                                      <p:cBhvr>
                                        <p:cTn id="42" dur="2000"/>
                                        <p:tgtEl>
                                          <p:spTgt spid="635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2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20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2000"/>
                                        <p:tgtEl>
                                          <p:spTgt spid="43"/>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2000"/>
                                        <p:tgtEl>
                                          <p:spTgt spid="44"/>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2000"/>
                                        <p:tgtEl>
                                          <p:spTgt spid="45"/>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2000"/>
                                        <p:tgtEl>
                                          <p:spTgt spid="46"/>
                                        </p:tgtEl>
                                      </p:cBhvr>
                                    </p:animEffect>
                                  </p:childTnLst>
                                </p:cTn>
                              </p:par>
                            </p:childTnLst>
                          </p:cTn>
                        </p:par>
                        <p:par>
                          <p:cTn id="70" fill="hold">
                            <p:stCondLst>
                              <p:cond delay="8000"/>
                            </p:stCondLst>
                            <p:childTnLst>
                              <p:par>
                                <p:cTn id="71" presetID="22" presetClass="entr" presetSubtype="8"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2000"/>
                                        <p:tgtEl>
                                          <p:spTgt spid="47"/>
                                        </p:tgtEl>
                                      </p:cBhvr>
                                    </p:animEffect>
                                  </p:childTnLst>
                                </p:cTn>
                              </p:par>
                            </p:childTnLst>
                          </p:cTn>
                        </p:par>
                        <p:par>
                          <p:cTn id="74" fill="hold">
                            <p:stCondLst>
                              <p:cond delay="10000"/>
                            </p:stCondLst>
                            <p:childTnLst>
                              <p:par>
                                <p:cTn id="75" presetID="1"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left)">
                                      <p:cBhvr>
                                        <p:cTn id="81"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8" grpId="0" animBg="1"/>
      <p:bldP spid="789515" grpId="0" animBg="1"/>
      <p:bldP spid="789516" grpId="0" animBg="1"/>
      <p:bldP spid="789517" grpId="0" animBg="1"/>
      <p:bldP spid="789518" grpId="0" animBg="1"/>
      <p:bldP spid="789519" grpId="0" animBg="1"/>
      <p:bldP spid="63518" grpId="0"/>
      <p:bldP spid="38" grpId="0" animBg="1"/>
      <p:bldP spid="39" grpId="0" animBg="1"/>
      <p:bldP spid="40" grpId="0" animBg="1"/>
      <p:bldP spid="41" grpId="0" animBg="1"/>
      <p:bldP spid="52" grpId="0"/>
      <p:bldP spid="30" grpId="0"/>
      <p:bldP spid="37" grpId="0"/>
      <p:bldP spid="42" grpId="0" animBg="1"/>
      <p:bldP spid="43" grpId="0"/>
      <p:bldP spid="44" grpId="0" animBg="1"/>
      <p:bldP spid="45" grpId="0"/>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 name="Rectangle 15"/>
          <p:cNvSpPr>
            <a:spLocks noChangeArrowheads="1"/>
          </p:cNvSpPr>
          <p:nvPr/>
        </p:nvSpPr>
        <p:spPr bwMode="auto">
          <a:xfrm>
            <a:off x="6796088" y="1031050"/>
            <a:ext cx="749300" cy="4646423"/>
          </a:xfrm>
          <a:prstGeom prst="rect">
            <a:avLst/>
          </a:prstGeom>
          <a:solidFill>
            <a:srgbClr val="CCFFFF"/>
          </a:solidFill>
          <a:ln w="28575">
            <a:solidFill>
              <a:schemeClr val="tx1"/>
            </a:solidFill>
            <a:miter lim="800000"/>
            <a:headEnd/>
            <a:tailEnd/>
          </a:ln>
          <a:scene3d>
            <a:camera prst="orthographicFront"/>
            <a:lightRig rig="threePt" dir="t"/>
          </a:scene3d>
          <a:sp3d>
            <a:bevelT prst="angle"/>
          </a:sp3d>
        </p:spPr>
        <p:txBody>
          <a:bodyPr wrap="none" anchor="ctr"/>
          <a:lstStyle/>
          <a:p>
            <a:pPr>
              <a:defRPr/>
            </a:pPr>
            <a:r>
              <a:rPr lang="en-US" sz="1800" b="1" dirty="0" smtClean="0">
                <a:solidFill>
                  <a:srgbClr val="000000"/>
                </a:solidFill>
                <a:latin typeface="Arial Black" pitchFamily="34" charset="0"/>
                <a:cs typeface="Arial" pitchFamily="34" charset="0"/>
              </a:rPr>
              <a:t>233.0</a:t>
            </a:r>
            <a:endParaRPr lang="en-US" sz="1800" b="1" dirty="0">
              <a:solidFill>
                <a:srgbClr val="000000"/>
              </a:solidFill>
              <a:latin typeface="Arial Black" pitchFamily="34" charset="0"/>
              <a:cs typeface="Arial" pitchFamily="34" charset="0"/>
            </a:endParaRPr>
          </a:p>
          <a:p>
            <a:pPr>
              <a:defRPr/>
            </a:pPr>
            <a:endParaRPr lang="en-US" sz="3200" dirty="0">
              <a:solidFill>
                <a:srgbClr val="000000"/>
              </a:solidFill>
              <a:latin typeface="Arial" pitchFamily="34" charset="0"/>
              <a:cs typeface="Arial" pitchFamily="34" charset="0"/>
            </a:endParaRPr>
          </a:p>
          <a:p>
            <a:pPr>
              <a:defRPr/>
            </a:pPr>
            <a:endParaRPr lang="en-US" sz="12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pic>
        <p:nvPicPr>
          <p:cNvPr id="48" name="Picture 10"/>
          <p:cNvPicPr>
            <a:picLocks noChangeAspect="1" noChangeArrowheads="1"/>
          </p:cNvPicPr>
          <p:nvPr/>
        </p:nvPicPr>
        <p:blipFill>
          <a:blip r:embed="rId4"/>
          <a:srcRect/>
          <a:stretch>
            <a:fillRect/>
          </a:stretch>
        </p:blipFill>
        <p:spPr bwMode="auto">
          <a:xfrm>
            <a:off x="564993" y="1031050"/>
            <a:ext cx="655327" cy="2042858"/>
          </a:xfrm>
          <a:prstGeom prst="rect">
            <a:avLst/>
          </a:prstGeom>
          <a:noFill/>
          <a:ln w="9525">
            <a:noFill/>
            <a:miter lim="800000"/>
            <a:headEnd/>
            <a:tailEnd/>
          </a:ln>
        </p:spPr>
      </p:pic>
      <p:sp>
        <p:nvSpPr>
          <p:cNvPr id="789508" name="Rectangle 4"/>
          <p:cNvSpPr>
            <a:spLocks noChangeArrowheads="1"/>
          </p:cNvSpPr>
          <p:nvPr/>
        </p:nvSpPr>
        <p:spPr bwMode="auto">
          <a:xfrm>
            <a:off x="571500" y="4838700"/>
            <a:ext cx="774700" cy="850900"/>
          </a:xfrm>
          <a:prstGeom prst="rect">
            <a:avLst/>
          </a:prstGeom>
          <a:solidFill>
            <a:srgbClr val="FF0000"/>
          </a:solidFill>
          <a:ln w="28575">
            <a:solidFill>
              <a:schemeClr val="tx1"/>
            </a:solidFill>
            <a:miter lim="800000"/>
            <a:headEnd/>
            <a:tailEnd/>
          </a:ln>
          <a:scene3d>
            <a:camera prst="orthographicFront"/>
            <a:lightRig rig="threePt" dir="t"/>
          </a:scene3d>
          <a:sp3d>
            <a:bevelT w="165100" prst="coolSlant"/>
          </a:sp3d>
        </p:spPr>
        <p:txBody>
          <a:bodyPr wrap="none" anchor="ctr">
            <a:sp3d extrusionH="57150">
              <a:bevelT w="38100" h="38100"/>
            </a:sp3d>
          </a:bodyPr>
          <a:lstStyle/>
          <a:p>
            <a:endParaRPr lang="en-US" sz="2000" b="1" dirty="0" smtClean="0">
              <a:solidFill>
                <a:srgbClr val="292929"/>
              </a:solidFill>
              <a:latin typeface="Arial Black" pitchFamily="34" charset="0"/>
            </a:endParaRPr>
          </a:p>
          <a:p>
            <a:endParaRPr lang="en-US" sz="2000" b="1" dirty="0">
              <a:solidFill>
                <a:srgbClr val="292929"/>
              </a:solidFill>
              <a:latin typeface="Arial Black" pitchFamily="34" charset="0"/>
            </a:endParaRPr>
          </a:p>
          <a:p>
            <a:endParaRPr lang="en-US" sz="2000" b="1" dirty="0" smtClean="0">
              <a:solidFill>
                <a:srgbClr val="292929"/>
              </a:solidFill>
              <a:latin typeface="Arial Black" pitchFamily="34" charset="0"/>
            </a:endParaRPr>
          </a:p>
          <a:p>
            <a:endParaRPr lang="en-US" sz="2000" b="1" dirty="0">
              <a:solidFill>
                <a:srgbClr val="292929"/>
              </a:solidFill>
              <a:latin typeface="Arial Black" pitchFamily="34" charset="0"/>
            </a:endParaRPr>
          </a:p>
          <a:p>
            <a:endParaRPr lang="en-US" sz="2000" b="1" dirty="0" smtClean="0">
              <a:solidFill>
                <a:srgbClr val="292929"/>
              </a:solidFill>
              <a:latin typeface="Arial Black" pitchFamily="34" charset="0"/>
            </a:endParaRPr>
          </a:p>
          <a:p>
            <a:endParaRPr lang="en-US" sz="2000" b="1" dirty="0">
              <a:solidFill>
                <a:srgbClr val="292929"/>
              </a:solidFill>
              <a:latin typeface="Arial Black" pitchFamily="34" charset="0"/>
            </a:endParaRPr>
          </a:p>
          <a:p>
            <a:r>
              <a:rPr lang="en-US" sz="2000" b="1" dirty="0" smtClean="0">
                <a:solidFill>
                  <a:srgbClr val="292929"/>
                </a:solidFill>
                <a:latin typeface="Arial Black" pitchFamily="34" charset="0"/>
              </a:rPr>
              <a:t>29.9</a:t>
            </a:r>
            <a:endParaRPr lang="en-US" sz="2000" b="1" dirty="0">
              <a:solidFill>
                <a:srgbClr val="292929"/>
              </a:solidFill>
              <a:latin typeface="Arial Black" pitchFamily="34" charset="0"/>
            </a:endParaRPr>
          </a:p>
          <a:p>
            <a:endParaRPr lang="en-US" sz="2800" dirty="0">
              <a:solidFill>
                <a:srgbClr val="292929"/>
              </a:solidFill>
              <a:latin typeface="Arial" charset="0"/>
            </a:endParaRPr>
          </a:p>
          <a:p>
            <a:endParaRPr lang="en-US" sz="2000" dirty="0">
              <a:solidFill>
                <a:srgbClr val="292929"/>
              </a:solidFill>
              <a:latin typeface="Arial" charset="0"/>
            </a:endParaRPr>
          </a:p>
          <a:p>
            <a:endParaRPr lang="en-US" sz="2000" dirty="0">
              <a:solidFill>
                <a:srgbClr val="292929"/>
              </a:solidFill>
              <a:latin typeface="Arial" charset="0"/>
            </a:endParaRPr>
          </a:p>
          <a:p>
            <a:endParaRPr lang="en-US" sz="2000" dirty="0">
              <a:solidFill>
                <a:srgbClr val="292929"/>
              </a:solidFill>
              <a:latin typeface="Arial" charset="0"/>
            </a:endParaRPr>
          </a:p>
          <a:p>
            <a:endParaRPr lang="en-US" sz="2000" dirty="0">
              <a:solidFill>
                <a:srgbClr val="292929"/>
              </a:solidFill>
              <a:latin typeface="Arial" charset="0"/>
            </a:endParaRPr>
          </a:p>
          <a:p>
            <a:endParaRPr lang="en-US" sz="2000" dirty="0">
              <a:solidFill>
                <a:srgbClr val="292929"/>
              </a:solidFill>
              <a:latin typeface="Arial" charset="0"/>
            </a:endParaRPr>
          </a:p>
          <a:p>
            <a:endParaRPr lang="en-US" sz="2000" dirty="0">
              <a:solidFill>
                <a:srgbClr val="292929"/>
              </a:solidFill>
              <a:latin typeface="Arial" charset="0"/>
            </a:endParaRPr>
          </a:p>
        </p:txBody>
      </p:sp>
      <p:sp>
        <p:nvSpPr>
          <p:cNvPr id="789515" name="Rectangle 11"/>
          <p:cNvSpPr>
            <a:spLocks noChangeArrowheads="1"/>
          </p:cNvSpPr>
          <p:nvPr/>
        </p:nvSpPr>
        <p:spPr bwMode="auto">
          <a:xfrm>
            <a:off x="1384300" y="2933700"/>
            <a:ext cx="774700" cy="2743200"/>
          </a:xfrm>
          <a:prstGeom prst="rect">
            <a:avLst/>
          </a:prstGeom>
          <a:solidFill>
            <a:srgbClr val="FFFF00"/>
          </a:solidFill>
          <a:ln w="28575">
            <a:solidFill>
              <a:schemeClr val="tx1"/>
            </a:solidFill>
            <a:miter lim="800000"/>
            <a:headEnd/>
            <a:tailEnd/>
          </a:ln>
          <a:scene3d>
            <a:camera prst="orthographicFront"/>
            <a:lightRig rig="threePt" dir="t"/>
          </a:scene3d>
          <a:sp3d>
            <a:bevelT/>
          </a:sp3d>
        </p:spPr>
        <p:txBody>
          <a:bodyPr wrap="none" anchor="ctr"/>
          <a:lstStyle/>
          <a:p>
            <a:r>
              <a:rPr lang="en-US" sz="1800" b="1" dirty="0">
                <a:solidFill>
                  <a:srgbClr val="000000"/>
                </a:solidFill>
                <a:latin typeface="Arial" charset="0"/>
              </a:rPr>
              <a:t>177.1</a:t>
            </a: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a:p>
            <a:endParaRPr lang="en-US" sz="1800" b="1" dirty="0">
              <a:solidFill>
                <a:srgbClr val="000000"/>
              </a:solidFill>
              <a:latin typeface="Arial" charset="0"/>
            </a:endParaRPr>
          </a:p>
        </p:txBody>
      </p:sp>
      <p:sp>
        <p:nvSpPr>
          <p:cNvPr id="789516" name="Rectangle 12"/>
          <p:cNvSpPr>
            <a:spLocks noChangeArrowheads="1"/>
          </p:cNvSpPr>
          <p:nvPr/>
        </p:nvSpPr>
        <p:spPr bwMode="auto">
          <a:xfrm>
            <a:off x="2197100" y="2819400"/>
            <a:ext cx="685800" cy="2857500"/>
          </a:xfrm>
          <a:prstGeom prst="rect">
            <a:avLst/>
          </a:prstGeom>
          <a:solidFill>
            <a:srgbClr val="CCCCFF"/>
          </a:solidFill>
          <a:ln w="28575">
            <a:solidFill>
              <a:schemeClr val="tx1"/>
            </a:solidFill>
            <a:miter lim="800000"/>
            <a:headEnd/>
            <a:tailEnd/>
          </a:ln>
          <a:scene3d>
            <a:camera prst="orthographicFront"/>
            <a:lightRig rig="threePt" dir="t"/>
          </a:scene3d>
          <a:sp3d>
            <a:bevelT/>
          </a:sp3d>
        </p:spPr>
        <p:txBody>
          <a:bodyPr wrap="none" anchor="ctr"/>
          <a:lstStyle/>
          <a:p>
            <a:r>
              <a:rPr lang="en-US" sz="1800" b="1" dirty="0">
                <a:solidFill>
                  <a:srgbClr val="000000"/>
                </a:solidFill>
                <a:latin typeface="Arial" charset="0"/>
              </a:rPr>
              <a:t>179.9</a:t>
            </a: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p:txBody>
      </p:sp>
      <p:sp>
        <p:nvSpPr>
          <p:cNvPr id="789521" name="Rectangle 17"/>
          <p:cNvSpPr>
            <a:spLocks noChangeArrowheads="1"/>
          </p:cNvSpPr>
          <p:nvPr/>
        </p:nvSpPr>
        <p:spPr bwMode="auto">
          <a:xfrm>
            <a:off x="0" y="565150"/>
            <a:ext cx="495300" cy="5403850"/>
          </a:xfrm>
          <a:prstGeom prst="rect">
            <a:avLst/>
          </a:prstGeom>
          <a:noFill/>
          <a:ln w="12700">
            <a:noFill/>
            <a:miter lim="800000"/>
            <a:headEnd/>
            <a:tailEnd/>
          </a:ln>
          <a:effectLst/>
        </p:spPr>
        <p:txBody>
          <a:bodyPr wrap="none" anchor="ctr"/>
          <a:lstStyle/>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240</a:t>
            </a:r>
          </a:p>
          <a:p>
            <a:pPr>
              <a:defRPr/>
            </a:pPr>
            <a:endParaRPr lang="en-US" sz="105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220</a:t>
            </a:r>
          </a:p>
          <a:p>
            <a:pPr>
              <a:defRPr/>
            </a:pPr>
            <a:endParaRPr lang="en-US" sz="105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210</a:t>
            </a:r>
          </a:p>
          <a:p>
            <a:pPr>
              <a:defRPr/>
            </a:pPr>
            <a:endParaRPr lang="en-US" sz="105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200</a:t>
            </a:r>
          </a:p>
          <a:p>
            <a:pPr>
              <a:defRPr/>
            </a:pPr>
            <a:endParaRPr lang="en-US" sz="105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190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180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170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160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150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r>
              <a:rPr lang="en-US" sz="1600" b="1" dirty="0">
                <a:solidFill>
                  <a:srgbClr val="292929"/>
                </a:solidFill>
                <a:effectLst>
                  <a:outerShdw blurRad="38100" dist="38100" dir="2700000" algn="tl">
                    <a:srgbClr val="FFFFFF"/>
                  </a:outerShdw>
                </a:effectLst>
                <a:latin typeface="Arial" pitchFamily="34" charset="0"/>
                <a:cs typeface="Arial" pitchFamily="34" charset="0"/>
              </a:rPr>
              <a:t>140</a:t>
            </a: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endParaRPr lang="en-US" sz="16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endParaRPr lang="en-US" sz="16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endParaRPr lang="en-US" sz="1000" b="1" dirty="0">
              <a:solidFill>
                <a:srgbClr val="292929"/>
              </a:solidFill>
              <a:effectLst>
                <a:outerShdw blurRad="38100" dist="38100" dir="2700000" algn="tl">
                  <a:srgbClr val="FFFFFF"/>
                </a:outerShdw>
              </a:effectLst>
              <a:latin typeface="Arial" pitchFamily="34" charset="0"/>
              <a:cs typeface="Arial" pitchFamily="34" charset="0"/>
            </a:endParaRPr>
          </a:p>
          <a:p>
            <a:pPr>
              <a:defRPr/>
            </a:pPr>
            <a:endParaRPr lang="en-US" sz="1600" b="1" dirty="0">
              <a:solidFill>
                <a:srgbClr val="292929"/>
              </a:solidFill>
              <a:effectLst>
                <a:outerShdw blurRad="38100" dist="38100" dir="2700000" algn="tl">
                  <a:srgbClr val="FFFFFF"/>
                </a:outerShdw>
              </a:effectLst>
              <a:latin typeface="Arial" pitchFamily="34" charset="0"/>
              <a:cs typeface="Arial" pitchFamily="34" charset="0"/>
            </a:endParaRPr>
          </a:p>
        </p:txBody>
      </p:sp>
      <p:sp>
        <p:nvSpPr>
          <p:cNvPr id="41993" name="Rectangle 23"/>
          <p:cNvSpPr>
            <a:spLocks noChangeArrowheads="1"/>
          </p:cNvSpPr>
          <p:nvPr/>
        </p:nvSpPr>
        <p:spPr bwMode="auto">
          <a:xfrm>
            <a:off x="609600" y="5670550"/>
            <a:ext cx="669925" cy="330200"/>
          </a:xfrm>
          <a:prstGeom prst="rect">
            <a:avLst/>
          </a:prstGeom>
          <a:noFill/>
          <a:ln w="12700">
            <a:noFill/>
            <a:miter lim="800000"/>
            <a:headEnd/>
            <a:tailEnd/>
          </a:ln>
        </p:spPr>
        <p:txBody>
          <a:bodyPr wrap="none" anchor="ctr"/>
          <a:lstStyle/>
          <a:p>
            <a:r>
              <a:rPr lang="en-US" sz="1600" b="1" dirty="0" smtClean="0">
                <a:solidFill>
                  <a:srgbClr val="292929"/>
                </a:solidFill>
                <a:latin typeface="Arial Black" pitchFamily="34" charset="0"/>
              </a:rPr>
              <a:t>1961</a:t>
            </a:r>
            <a:endParaRPr lang="en-US" sz="1600" b="1" dirty="0">
              <a:solidFill>
                <a:srgbClr val="292929"/>
              </a:solidFill>
              <a:latin typeface="Arial Black" pitchFamily="34" charset="0"/>
            </a:endParaRPr>
          </a:p>
        </p:txBody>
      </p:sp>
      <p:sp>
        <p:nvSpPr>
          <p:cNvPr id="41994" name="Line 24"/>
          <p:cNvSpPr>
            <a:spLocks noChangeShapeType="1"/>
          </p:cNvSpPr>
          <p:nvPr/>
        </p:nvSpPr>
        <p:spPr bwMode="auto">
          <a:xfrm flipH="1">
            <a:off x="495300" y="508000"/>
            <a:ext cx="12700" cy="5207000"/>
          </a:xfrm>
          <a:prstGeom prst="line">
            <a:avLst/>
          </a:prstGeom>
          <a:noFill/>
          <a:ln w="38100">
            <a:solidFill>
              <a:schemeClr val="tx1"/>
            </a:solidFill>
            <a:round/>
            <a:headEnd/>
            <a:tailEnd/>
          </a:ln>
        </p:spPr>
        <p:txBody>
          <a:bodyPr/>
          <a:lstStyle/>
          <a:p>
            <a:endParaRPr lang="en-US">
              <a:solidFill>
                <a:srgbClr val="000000"/>
              </a:solidFill>
            </a:endParaRPr>
          </a:p>
        </p:txBody>
      </p:sp>
      <p:sp>
        <p:nvSpPr>
          <p:cNvPr id="41995" name="WordArt 32"/>
          <p:cNvSpPr>
            <a:spLocks noChangeArrowheads="1" noChangeShapeType="1" noTextEdit="1"/>
          </p:cNvSpPr>
          <p:nvPr/>
        </p:nvSpPr>
        <p:spPr bwMode="auto">
          <a:xfrm>
            <a:off x="1543050" y="57150"/>
            <a:ext cx="6243066" cy="381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kern="10" dirty="0">
                <a:ln w="12700">
                  <a:solidFill>
                    <a:srgbClr val="000000"/>
                  </a:solidFill>
                  <a:round/>
                  <a:headEnd/>
                  <a:tailEnd/>
                </a:ln>
                <a:solidFill>
                  <a:srgbClr val="66FF33"/>
                </a:solidFill>
                <a:latin typeface="Arial Black"/>
              </a:rPr>
              <a:t>CPI, </a:t>
            </a:r>
            <a:r>
              <a:rPr lang="en-US" kern="10" dirty="0" smtClean="0">
                <a:ln w="12700">
                  <a:solidFill>
                    <a:srgbClr val="000000"/>
                  </a:solidFill>
                  <a:round/>
                  <a:headEnd/>
                  <a:tailEnd/>
                </a:ln>
                <a:solidFill>
                  <a:srgbClr val="66FF33"/>
                </a:solidFill>
                <a:latin typeface="Arial Black"/>
              </a:rPr>
              <a:t>1961-2013 [GDP Deflator]</a:t>
            </a:r>
            <a:endParaRPr lang="en-US" kern="10" dirty="0">
              <a:ln w="12700">
                <a:solidFill>
                  <a:srgbClr val="000000"/>
                </a:solidFill>
                <a:round/>
                <a:headEnd/>
                <a:tailEnd/>
              </a:ln>
              <a:solidFill>
                <a:srgbClr val="66FF33"/>
              </a:solidFill>
              <a:latin typeface="Arial Black"/>
            </a:endParaRPr>
          </a:p>
        </p:txBody>
      </p:sp>
      <p:sp>
        <p:nvSpPr>
          <p:cNvPr id="63518" name="Rectangle 30"/>
          <p:cNvSpPr>
            <a:spLocks noChangeArrowheads="1"/>
          </p:cNvSpPr>
          <p:nvPr/>
        </p:nvSpPr>
        <p:spPr bwMode="auto">
          <a:xfrm>
            <a:off x="1346200" y="390525"/>
            <a:ext cx="7434770" cy="711200"/>
          </a:xfrm>
          <a:prstGeom prst="rect">
            <a:avLst/>
          </a:prstGeom>
          <a:noFill/>
          <a:ln w="12700" algn="ctr">
            <a:noFill/>
            <a:round/>
            <a:headEnd/>
            <a:tailEnd/>
          </a:ln>
        </p:spPr>
        <p:txBody>
          <a:bodyPr/>
          <a:lstStyle/>
          <a:p>
            <a:r>
              <a:rPr lang="en-US" sz="1900" b="1" dirty="0" smtClean="0">
                <a:solidFill>
                  <a:srgbClr val="292929"/>
                </a:solidFill>
                <a:latin typeface="Arial" charset="0"/>
              </a:rPr>
              <a:t>Mr. Norman’s $2.60 yearly allowance in 1961[5¢ </a:t>
            </a:r>
            <a:r>
              <a:rPr lang="en-US" sz="1800" b="1" dirty="0" smtClean="0">
                <a:solidFill>
                  <a:srgbClr val="292929"/>
                </a:solidFill>
                <a:latin typeface="Arial" charset="0"/>
              </a:rPr>
              <a:t>week</a:t>
            </a:r>
            <a:r>
              <a:rPr lang="en-US" sz="1900" b="1" dirty="0" smtClean="0">
                <a:solidFill>
                  <a:srgbClr val="292929"/>
                </a:solidFill>
                <a:latin typeface="Arial" charset="0"/>
              </a:rPr>
              <a:t>] </a:t>
            </a:r>
            <a:r>
              <a:rPr lang="en-US" sz="1900" b="1" dirty="0">
                <a:solidFill>
                  <a:srgbClr val="292929"/>
                </a:solidFill>
                <a:latin typeface="Arial" charset="0"/>
              </a:rPr>
              <a:t>would </a:t>
            </a:r>
            <a:r>
              <a:rPr lang="en-US" sz="1900" b="1" dirty="0" smtClean="0">
                <a:solidFill>
                  <a:srgbClr val="292929"/>
                </a:solidFill>
                <a:latin typeface="Arial" charset="0"/>
              </a:rPr>
              <a:t> </a:t>
            </a:r>
            <a:endParaRPr lang="en-US" sz="1900" b="1" dirty="0">
              <a:solidFill>
                <a:srgbClr val="292929"/>
              </a:solidFill>
              <a:latin typeface="Arial" charset="0"/>
            </a:endParaRPr>
          </a:p>
          <a:p>
            <a:r>
              <a:rPr lang="en-US" sz="2000" b="1" dirty="0" smtClean="0">
                <a:solidFill>
                  <a:srgbClr val="292929"/>
                </a:solidFill>
                <a:latin typeface="Arial" charset="0"/>
              </a:rPr>
              <a:t> be </a:t>
            </a:r>
            <a:r>
              <a:rPr lang="en-US" sz="1800" b="1" dirty="0" smtClean="0">
                <a:solidFill>
                  <a:srgbClr val="292929"/>
                </a:solidFill>
                <a:latin typeface="Arial" charset="0"/>
              </a:rPr>
              <a:t>= </a:t>
            </a:r>
            <a:r>
              <a:rPr lang="en-US" sz="1900" b="1" dirty="0">
                <a:solidFill>
                  <a:srgbClr val="292929"/>
                </a:solidFill>
                <a:latin typeface="Arial" charset="0"/>
              </a:rPr>
              <a:t>to </a:t>
            </a:r>
            <a:r>
              <a:rPr lang="en-US" sz="2000" b="1" dirty="0" smtClean="0">
                <a:solidFill>
                  <a:srgbClr val="292929"/>
                </a:solidFill>
                <a:latin typeface="Arial" charset="0"/>
              </a:rPr>
              <a:t>$20.26 </a:t>
            </a:r>
            <a:r>
              <a:rPr lang="en-US" sz="1900" b="1" dirty="0">
                <a:solidFill>
                  <a:srgbClr val="292929"/>
                </a:solidFill>
                <a:latin typeface="Arial" charset="0"/>
              </a:rPr>
              <a:t>today. </a:t>
            </a:r>
            <a:r>
              <a:rPr lang="en-US" sz="2000" b="1" dirty="0" smtClean="0">
                <a:solidFill>
                  <a:srgbClr val="292929"/>
                </a:solidFill>
                <a:latin typeface="Arial" charset="0"/>
              </a:rPr>
              <a:t>[</a:t>
            </a:r>
            <a:r>
              <a:rPr lang="en-US" sz="2000" b="1" dirty="0">
                <a:solidFill>
                  <a:srgbClr val="292929"/>
                </a:solidFill>
                <a:latin typeface="Arial" charset="0"/>
              </a:rPr>
              <a:t>29.9 CPI </a:t>
            </a:r>
            <a:r>
              <a:rPr lang="en-US" sz="1800" b="1" dirty="0">
                <a:solidFill>
                  <a:srgbClr val="292929"/>
                </a:solidFill>
                <a:latin typeface="Arial" charset="0"/>
              </a:rPr>
              <a:t>in </a:t>
            </a:r>
            <a:r>
              <a:rPr lang="en-US" sz="2000" b="1" dirty="0" smtClean="0">
                <a:solidFill>
                  <a:srgbClr val="292929"/>
                </a:solidFill>
                <a:latin typeface="Arial" charset="0"/>
              </a:rPr>
              <a:t>1961 </a:t>
            </a:r>
            <a:r>
              <a:rPr lang="en-US" sz="2000" b="1" dirty="0">
                <a:solidFill>
                  <a:srgbClr val="292929"/>
                </a:solidFill>
                <a:latin typeface="Arial" charset="0"/>
              </a:rPr>
              <a:t>to </a:t>
            </a:r>
            <a:r>
              <a:rPr lang="en-US" sz="2000" b="1" dirty="0" smtClean="0">
                <a:solidFill>
                  <a:srgbClr val="292929"/>
                </a:solidFill>
                <a:latin typeface="Arial" charset="0"/>
              </a:rPr>
              <a:t>233.0 </a:t>
            </a:r>
            <a:r>
              <a:rPr lang="en-US" sz="2000" b="1" dirty="0">
                <a:solidFill>
                  <a:srgbClr val="292929"/>
                </a:solidFill>
                <a:latin typeface="Arial" charset="0"/>
              </a:rPr>
              <a:t>CPI </a:t>
            </a:r>
            <a:r>
              <a:rPr lang="en-US" sz="1800" b="1" dirty="0">
                <a:solidFill>
                  <a:srgbClr val="292929"/>
                </a:solidFill>
                <a:latin typeface="Arial" charset="0"/>
              </a:rPr>
              <a:t>in </a:t>
            </a:r>
            <a:r>
              <a:rPr lang="en-US" sz="2000" b="1" dirty="0" smtClean="0">
                <a:solidFill>
                  <a:srgbClr val="292929"/>
                </a:solidFill>
                <a:latin typeface="Arial" charset="0"/>
              </a:rPr>
              <a:t>2013]</a:t>
            </a:r>
            <a:endParaRPr lang="en-US" sz="2000" b="1" dirty="0">
              <a:solidFill>
                <a:srgbClr val="292929"/>
              </a:solidFill>
              <a:latin typeface="Arial" charset="0"/>
            </a:endParaRPr>
          </a:p>
        </p:txBody>
      </p:sp>
      <p:sp>
        <p:nvSpPr>
          <p:cNvPr id="38" name="Rectangle 15"/>
          <p:cNvSpPr>
            <a:spLocks noChangeArrowheads="1"/>
          </p:cNvSpPr>
          <p:nvPr/>
        </p:nvSpPr>
        <p:spPr bwMode="auto">
          <a:xfrm>
            <a:off x="2921000" y="2006600"/>
            <a:ext cx="749300" cy="3695700"/>
          </a:xfrm>
          <a:prstGeom prst="rect">
            <a:avLst/>
          </a:prstGeom>
          <a:solidFill>
            <a:srgbClr val="DDDDDD"/>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a:solidFill>
                  <a:srgbClr val="000000"/>
                </a:solidFill>
                <a:latin typeface="Arial" pitchFamily="34" charset="0"/>
                <a:cs typeface="Arial" pitchFamily="34" charset="0"/>
              </a:rPr>
              <a:t>201.6</a:t>
            </a:r>
          </a:p>
          <a:p>
            <a:pPr>
              <a:defRPr/>
            </a:pPr>
            <a:endParaRPr lang="en-US" sz="1800" b="1" dirty="0">
              <a:solidFill>
                <a:srgbClr val="000000"/>
              </a:solidFill>
              <a:latin typeface="Arial" pitchFamily="34" charset="0"/>
              <a:cs typeface="Arial" pitchFamily="34" charset="0"/>
            </a:endParaRPr>
          </a:p>
          <a:p>
            <a:pPr>
              <a:defRPr/>
            </a:pPr>
            <a:endParaRPr lang="en-US" sz="105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p:txBody>
      </p:sp>
      <p:sp>
        <p:nvSpPr>
          <p:cNvPr id="39" name="Rectangle 15"/>
          <p:cNvSpPr>
            <a:spLocks noChangeArrowheads="1"/>
          </p:cNvSpPr>
          <p:nvPr/>
        </p:nvSpPr>
        <p:spPr bwMode="auto">
          <a:xfrm>
            <a:off x="3689350" y="1790700"/>
            <a:ext cx="749300" cy="3911600"/>
          </a:xfrm>
          <a:prstGeom prst="rect">
            <a:avLst/>
          </a:prstGeom>
          <a:solidFill>
            <a:srgbClr val="CCFFCC"/>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a:solidFill>
                  <a:srgbClr val="000000"/>
                </a:solidFill>
                <a:latin typeface="Arial" pitchFamily="34" charset="0"/>
                <a:cs typeface="Arial" pitchFamily="34" charset="0"/>
              </a:rPr>
              <a:t>207.3</a:t>
            </a: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050" b="1" dirty="0">
              <a:solidFill>
                <a:srgbClr val="000000"/>
              </a:solidFill>
              <a:latin typeface="Arial" pitchFamily="34" charset="0"/>
              <a:cs typeface="Arial" pitchFamily="34" charset="0"/>
            </a:endParaRPr>
          </a:p>
          <a:p>
            <a:pPr>
              <a:defRPr/>
            </a:pPr>
            <a:endParaRPr lang="en-US" sz="105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a:p>
            <a:pPr>
              <a:defRPr/>
            </a:pPr>
            <a:endParaRPr lang="en-US" sz="1800" b="1" dirty="0">
              <a:solidFill>
                <a:srgbClr val="000000"/>
              </a:solidFill>
              <a:latin typeface="Arial" pitchFamily="34" charset="0"/>
              <a:cs typeface="Arial" pitchFamily="34" charset="0"/>
            </a:endParaRPr>
          </a:p>
        </p:txBody>
      </p:sp>
      <p:sp>
        <p:nvSpPr>
          <p:cNvPr id="40" name="Rectangle 15"/>
          <p:cNvSpPr>
            <a:spLocks noChangeArrowheads="1"/>
          </p:cNvSpPr>
          <p:nvPr/>
        </p:nvSpPr>
        <p:spPr bwMode="auto">
          <a:xfrm>
            <a:off x="4476750" y="1485900"/>
            <a:ext cx="749300" cy="4216400"/>
          </a:xfrm>
          <a:prstGeom prst="rect">
            <a:avLst/>
          </a:prstGeom>
          <a:solidFill>
            <a:srgbClr val="FFFF00"/>
          </a:solidFill>
          <a:ln w="28575">
            <a:solidFill>
              <a:schemeClr val="tx1"/>
            </a:solidFill>
            <a:miter lim="800000"/>
            <a:headEnd/>
            <a:tailEnd/>
          </a:ln>
          <a:scene3d>
            <a:camera prst="orthographicFront"/>
            <a:lightRig rig="threePt" dir="t"/>
          </a:scene3d>
          <a:sp3d>
            <a:bevelT w="165100" prst="coolSlant"/>
          </a:sp3d>
        </p:spPr>
        <p:txBody>
          <a:bodyPr wrap="none" anchor="ctr"/>
          <a:lstStyle/>
          <a:p>
            <a:pPr>
              <a:defRPr/>
            </a:pPr>
            <a:r>
              <a:rPr lang="en-US" sz="1800" b="1" dirty="0">
                <a:solidFill>
                  <a:srgbClr val="000000"/>
                </a:solidFill>
                <a:latin typeface="Arial" pitchFamily="34" charset="0"/>
                <a:cs typeface="Arial" pitchFamily="34" charset="0"/>
              </a:rPr>
              <a:t>215.3</a:t>
            </a: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sp>
        <p:nvSpPr>
          <p:cNvPr id="41" name="Rectangle 15"/>
          <p:cNvSpPr>
            <a:spLocks noChangeArrowheads="1"/>
          </p:cNvSpPr>
          <p:nvPr/>
        </p:nvSpPr>
        <p:spPr bwMode="auto">
          <a:xfrm>
            <a:off x="5264150" y="1587500"/>
            <a:ext cx="749300" cy="4114800"/>
          </a:xfrm>
          <a:prstGeom prst="rect">
            <a:avLst/>
          </a:prstGeom>
          <a:solidFill>
            <a:srgbClr val="CCCCFF"/>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a:solidFill>
                  <a:srgbClr val="000000"/>
                </a:solidFill>
                <a:latin typeface="Arial" pitchFamily="34" charset="0"/>
                <a:cs typeface="Arial" pitchFamily="34" charset="0"/>
              </a:rPr>
              <a:t>214.5</a:t>
            </a:r>
          </a:p>
          <a:p>
            <a:pPr>
              <a:defRPr/>
            </a:pPr>
            <a:endParaRPr lang="en-US" sz="1100" dirty="0">
              <a:solidFill>
                <a:srgbClr val="000000"/>
              </a:solidFill>
              <a:latin typeface="Arial" pitchFamily="34" charset="0"/>
              <a:cs typeface="Arial" pitchFamily="34" charset="0"/>
            </a:endParaRPr>
          </a:p>
          <a:p>
            <a:pPr>
              <a:defRPr/>
            </a:pPr>
            <a:endParaRPr lang="en-US" sz="12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sp>
        <p:nvSpPr>
          <p:cNvPr id="42001" name="Rectangle 23"/>
          <p:cNvSpPr>
            <a:spLocks noChangeArrowheads="1"/>
          </p:cNvSpPr>
          <p:nvPr/>
        </p:nvSpPr>
        <p:spPr bwMode="auto">
          <a:xfrm>
            <a:off x="1436688" y="5670550"/>
            <a:ext cx="669925" cy="330200"/>
          </a:xfrm>
          <a:prstGeom prst="rect">
            <a:avLst/>
          </a:prstGeom>
          <a:noFill/>
          <a:ln w="12700">
            <a:noFill/>
            <a:miter lim="800000"/>
            <a:headEnd/>
            <a:tailEnd/>
          </a:ln>
        </p:spPr>
        <p:txBody>
          <a:bodyPr wrap="none" anchor="ctr"/>
          <a:lstStyle/>
          <a:p>
            <a:r>
              <a:rPr lang="en-US" sz="1600" b="1" dirty="0">
                <a:solidFill>
                  <a:srgbClr val="292929"/>
                </a:solidFill>
                <a:latin typeface="Arial" charset="0"/>
              </a:rPr>
              <a:t>2001</a:t>
            </a:r>
          </a:p>
        </p:txBody>
      </p:sp>
      <p:sp>
        <p:nvSpPr>
          <p:cNvPr id="42002" name="Rectangle 23"/>
          <p:cNvSpPr>
            <a:spLocks noChangeArrowheads="1"/>
          </p:cNvSpPr>
          <p:nvPr/>
        </p:nvSpPr>
        <p:spPr bwMode="auto">
          <a:xfrm>
            <a:off x="2197100" y="5670550"/>
            <a:ext cx="669925" cy="330200"/>
          </a:xfrm>
          <a:prstGeom prst="rect">
            <a:avLst/>
          </a:prstGeom>
          <a:noFill/>
          <a:ln w="12700">
            <a:noFill/>
            <a:miter lim="800000"/>
            <a:headEnd/>
            <a:tailEnd/>
          </a:ln>
        </p:spPr>
        <p:txBody>
          <a:bodyPr wrap="none" anchor="ctr"/>
          <a:lstStyle/>
          <a:p>
            <a:r>
              <a:rPr lang="en-US" sz="1600" b="1" dirty="0">
                <a:solidFill>
                  <a:srgbClr val="292929"/>
                </a:solidFill>
                <a:latin typeface="Arial" charset="0"/>
              </a:rPr>
              <a:t>2002</a:t>
            </a:r>
          </a:p>
        </p:txBody>
      </p:sp>
      <p:sp>
        <p:nvSpPr>
          <p:cNvPr id="42003" name="Rectangle 23"/>
          <p:cNvSpPr>
            <a:spLocks noChangeArrowheads="1"/>
          </p:cNvSpPr>
          <p:nvPr/>
        </p:nvSpPr>
        <p:spPr bwMode="auto">
          <a:xfrm>
            <a:off x="2921000" y="5657850"/>
            <a:ext cx="669925" cy="330200"/>
          </a:xfrm>
          <a:prstGeom prst="rect">
            <a:avLst/>
          </a:prstGeom>
          <a:noFill/>
          <a:ln w="12700">
            <a:noFill/>
            <a:miter lim="800000"/>
            <a:headEnd/>
            <a:tailEnd/>
          </a:ln>
        </p:spPr>
        <p:txBody>
          <a:bodyPr wrap="none" anchor="ctr"/>
          <a:lstStyle/>
          <a:p>
            <a:r>
              <a:rPr lang="en-US" sz="1600" b="1" dirty="0" smtClean="0">
                <a:solidFill>
                  <a:srgbClr val="292929"/>
                </a:solidFill>
                <a:latin typeface="Arial" charset="0"/>
              </a:rPr>
              <a:t>2006</a:t>
            </a:r>
            <a:endParaRPr lang="en-US" sz="1600" b="1" dirty="0">
              <a:solidFill>
                <a:srgbClr val="292929"/>
              </a:solidFill>
              <a:latin typeface="Arial" charset="0"/>
            </a:endParaRPr>
          </a:p>
        </p:txBody>
      </p:sp>
      <p:sp>
        <p:nvSpPr>
          <p:cNvPr id="42004" name="Rectangle 23"/>
          <p:cNvSpPr>
            <a:spLocks noChangeArrowheads="1"/>
          </p:cNvSpPr>
          <p:nvPr/>
        </p:nvSpPr>
        <p:spPr bwMode="auto">
          <a:xfrm>
            <a:off x="3629025" y="5755386"/>
            <a:ext cx="669925" cy="165100"/>
          </a:xfrm>
          <a:prstGeom prst="rect">
            <a:avLst/>
          </a:prstGeom>
          <a:noFill/>
          <a:ln w="12700">
            <a:noFill/>
            <a:miter lim="800000"/>
            <a:headEnd/>
            <a:tailEnd/>
          </a:ln>
        </p:spPr>
        <p:txBody>
          <a:bodyPr wrap="none" anchor="ctr"/>
          <a:lstStyle/>
          <a:p>
            <a:r>
              <a:rPr lang="en-US" sz="1600" b="1" dirty="0" smtClean="0">
                <a:solidFill>
                  <a:srgbClr val="292929"/>
                </a:solidFill>
                <a:latin typeface="Arial" charset="0"/>
              </a:rPr>
              <a:t>2007</a:t>
            </a:r>
            <a:endParaRPr lang="en-US" sz="1600" b="1" dirty="0">
              <a:solidFill>
                <a:srgbClr val="292929"/>
              </a:solidFill>
              <a:latin typeface="Arial" charset="0"/>
            </a:endParaRPr>
          </a:p>
        </p:txBody>
      </p:sp>
      <p:sp>
        <p:nvSpPr>
          <p:cNvPr id="42005" name="Rectangle 23"/>
          <p:cNvSpPr>
            <a:spLocks noChangeArrowheads="1"/>
          </p:cNvSpPr>
          <p:nvPr/>
        </p:nvSpPr>
        <p:spPr bwMode="auto">
          <a:xfrm>
            <a:off x="4406900" y="5671566"/>
            <a:ext cx="669925" cy="330200"/>
          </a:xfrm>
          <a:prstGeom prst="rect">
            <a:avLst/>
          </a:prstGeom>
          <a:noFill/>
          <a:ln w="12700">
            <a:noFill/>
            <a:miter lim="800000"/>
            <a:headEnd/>
            <a:tailEnd/>
          </a:ln>
        </p:spPr>
        <p:txBody>
          <a:bodyPr wrap="none" anchor="ctr"/>
          <a:lstStyle/>
          <a:p>
            <a:r>
              <a:rPr lang="en-US" sz="1600" b="1" dirty="0" smtClean="0">
                <a:solidFill>
                  <a:srgbClr val="292929"/>
                </a:solidFill>
                <a:latin typeface="Arial" charset="0"/>
              </a:rPr>
              <a:t>2008</a:t>
            </a:r>
            <a:endParaRPr lang="en-US" sz="1600" b="1" dirty="0">
              <a:solidFill>
                <a:srgbClr val="292929"/>
              </a:solidFill>
              <a:latin typeface="Arial" charset="0"/>
            </a:endParaRPr>
          </a:p>
        </p:txBody>
      </p:sp>
      <p:sp>
        <p:nvSpPr>
          <p:cNvPr id="42006" name="Rectangle 23"/>
          <p:cNvSpPr>
            <a:spLocks noChangeArrowheads="1"/>
          </p:cNvSpPr>
          <p:nvPr/>
        </p:nvSpPr>
        <p:spPr bwMode="auto">
          <a:xfrm>
            <a:off x="5246688" y="5683758"/>
            <a:ext cx="669925" cy="273050"/>
          </a:xfrm>
          <a:prstGeom prst="rect">
            <a:avLst/>
          </a:prstGeom>
          <a:noFill/>
          <a:ln w="12700">
            <a:noFill/>
            <a:miter lim="800000"/>
            <a:headEnd/>
            <a:tailEnd/>
          </a:ln>
        </p:spPr>
        <p:txBody>
          <a:bodyPr wrap="none" anchor="ctr"/>
          <a:lstStyle/>
          <a:p>
            <a:r>
              <a:rPr lang="en-US" sz="1600" b="1" dirty="0" smtClean="0">
                <a:solidFill>
                  <a:srgbClr val="292929"/>
                </a:solidFill>
                <a:latin typeface="Arial" charset="0"/>
              </a:rPr>
              <a:t>2009</a:t>
            </a:r>
            <a:endParaRPr lang="en-US" sz="1600" b="1" dirty="0">
              <a:solidFill>
                <a:srgbClr val="292929"/>
              </a:solidFill>
              <a:latin typeface="Arial" charset="0"/>
            </a:endParaRPr>
          </a:p>
        </p:txBody>
      </p:sp>
      <p:sp>
        <p:nvSpPr>
          <p:cNvPr id="42007" name="Rectangle 23"/>
          <p:cNvSpPr>
            <a:spLocks noChangeArrowheads="1"/>
          </p:cNvSpPr>
          <p:nvPr/>
        </p:nvSpPr>
        <p:spPr bwMode="auto">
          <a:xfrm>
            <a:off x="6019800" y="5676900"/>
            <a:ext cx="669925" cy="243586"/>
          </a:xfrm>
          <a:prstGeom prst="rect">
            <a:avLst/>
          </a:prstGeom>
          <a:noFill/>
          <a:ln w="12700">
            <a:noFill/>
            <a:miter lim="800000"/>
            <a:headEnd/>
            <a:tailEnd/>
          </a:ln>
        </p:spPr>
        <p:txBody>
          <a:bodyPr wrap="none" anchor="ctr"/>
          <a:lstStyle/>
          <a:p>
            <a:r>
              <a:rPr lang="en-US" sz="1600" b="1" dirty="0" smtClean="0">
                <a:solidFill>
                  <a:srgbClr val="292929"/>
                </a:solidFill>
                <a:latin typeface="Arial" charset="0"/>
              </a:rPr>
              <a:t>2012</a:t>
            </a:r>
            <a:endParaRPr lang="en-US" sz="1600" b="1" dirty="0">
              <a:solidFill>
                <a:srgbClr val="292929"/>
              </a:solidFill>
              <a:latin typeface="Arial" charset="0"/>
            </a:endParaRPr>
          </a:p>
        </p:txBody>
      </p:sp>
      <p:sp>
        <p:nvSpPr>
          <p:cNvPr id="42008" name="Rectangle 23"/>
          <p:cNvSpPr>
            <a:spLocks noChangeArrowheads="1"/>
          </p:cNvSpPr>
          <p:nvPr/>
        </p:nvSpPr>
        <p:spPr bwMode="auto">
          <a:xfrm>
            <a:off x="6821488" y="5671058"/>
            <a:ext cx="669925" cy="304800"/>
          </a:xfrm>
          <a:prstGeom prst="rect">
            <a:avLst/>
          </a:prstGeom>
          <a:noFill/>
          <a:ln w="12700">
            <a:noFill/>
            <a:miter lim="800000"/>
            <a:headEnd/>
            <a:tailEnd/>
          </a:ln>
        </p:spPr>
        <p:txBody>
          <a:bodyPr wrap="none" anchor="ctr"/>
          <a:lstStyle/>
          <a:p>
            <a:r>
              <a:rPr lang="en-US" sz="1600" b="1" dirty="0" smtClean="0">
                <a:solidFill>
                  <a:srgbClr val="292929"/>
                </a:solidFill>
                <a:latin typeface="Arial" charset="0"/>
              </a:rPr>
              <a:t>2013</a:t>
            </a:r>
            <a:endParaRPr lang="en-US" sz="1600" b="1" dirty="0">
              <a:solidFill>
                <a:srgbClr val="292929"/>
              </a:solidFill>
              <a:latin typeface="Arial" charset="0"/>
            </a:endParaRPr>
          </a:p>
        </p:txBody>
      </p:sp>
      <p:sp>
        <p:nvSpPr>
          <p:cNvPr id="42009" name="Rectangle 23"/>
          <p:cNvSpPr>
            <a:spLocks noChangeArrowheads="1"/>
          </p:cNvSpPr>
          <p:nvPr/>
        </p:nvSpPr>
        <p:spPr bwMode="auto">
          <a:xfrm>
            <a:off x="7594600" y="5676900"/>
            <a:ext cx="585661" cy="243586"/>
          </a:xfrm>
          <a:prstGeom prst="rect">
            <a:avLst/>
          </a:prstGeom>
          <a:noFill/>
          <a:ln w="12700">
            <a:noFill/>
            <a:miter lim="800000"/>
            <a:headEnd/>
            <a:tailEnd/>
          </a:ln>
        </p:spPr>
        <p:txBody>
          <a:bodyPr wrap="none" anchor="ctr"/>
          <a:lstStyle/>
          <a:p>
            <a:r>
              <a:rPr lang="en-US" sz="1600" b="1" dirty="0" smtClean="0">
                <a:solidFill>
                  <a:srgbClr val="292929"/>
                </a:solidFill>
                <a:latin typeface="Arial" charset="0"/>
              </a:rPr>
              <a:t>2014</a:t>
            </a:r>
            <a:endParaRPr lang="en-US" sz="1600" b="1" dirty="0">
              <a:solidFill>
                <a:srgbClr val="292929"/>
              </a:solidFill>
              <a:latin typeface="Arial" charset="0"/>
            </a:endParaRPr>
          </a:p>
        </p:txBody>
      </p:sp>
      <p:sp>
        <p:nvSpPr>
          <p:cNvPr id="42010" name="Rectangle 23"/>
          <p:cNvSpPr>
            <a:spLocks noChangeArrowheads="1"/>
          </p:cNvSpPr>
          <p:nvPr/>
        </p:nvSpPr>
        <p:spPr bwMode="auto">
          <a:xfrm>
            <a:off x="8388858" y="5647690"/>
            <a:ext cx="669925" cy="330200"/>
          </a:xfrm>
          <a:prstGeom prst="rect">
            <a:avLst/>
          </a:prstGeom>
          <a:noFill/>
          <a:ln w="12700">
            <a:noFill/>
            <a:miter lim="800000"/>
            <a:headEnd/>
            <a:tailEnd/>
          </a:ln>
        </p:spPr>
        <p:txBody>
          <a:bodyPr wrap="none" anchor="ctr"/>
          <a:lstStyle/>
          <a:p>
            <a:r>
              <a:rPr lang="en-US" sz="1600" b="1" dirty="0" smtClean="0">
                <a:solidFill>
                  <a:srgbClr val="292929"/>
                </a:solidFill>
                <a:latin typeface="Arial" panose="020B0604020202020204" pitchFamily="34" charset="0"/>
                <a:cs typeface="Arial" panose="020B0604020202020204" pitchFamily="34" charset="0"/>
              </a:rPr>
              <a:t>2015</a:t>
            </a:r>
            <a:endParaRPr lang="en-US" sz="1600" b="1" dirty="0">
              <a:solidFill>
                <a:srgbClr val="292929"/>
              </a:solidFill>
              <a:latin typeface="Arial" panose="020B0604020202020204" pitchFamily="34" charset="0"/>
              <a:cs typeface="Arial" panose="020B0604020202020204" pitchFamily="34" charset="0"/>
            </a:endParaRPr>
          </a:p>
        </p:txBody>
      </p:sp>
      <p:sp>
        <p:nvSpPr>
          <p:cNvPr id="42011" name="Line 25"/>
          <p:cNvSpPr>
            <a:spLocks noChangeShapeType="1"/>
          </p:cNvSpPr>
          <p:nvPr/>
        </p:nvSpPr>
        <p:spPr bwMode="auto">
          <a:xfrm flipV="1">
            <a:off x="520700" y="5689600"/>
            <a:ext cx="8623300" cy="12700"/>
          </a:xfrm>
          <a:prstGeom prst="line">
            <a:avLst/>
          </a:prstGeom>
          <a:noFill/>
          <a:ln w="38100">
            <a:solidFill>
              <a:schemeClr val="tx1"/>
            </a:solidFill>
            <a:round/>
            <a:headEnd/>
            <a:tailEnd/>
          </a:ln>
        </p:spPr>
        <p:txBody>
          <a:bodyPr/>
          <a:lstStyle/>
          <a:p>
            <a:endParaRPr lang="en-US">
              <a:solidFill>
                <a:srgbClr val="000000"/>
              </a:solidFill>
            </a:endParaRPr>
          </a:p>
        </p:txBody>
      </p:sp>
      <p:sp>
        <p:nvSpPr>
          <p:cNvPr id="30" name="Rectangle 30"/>
          <p:cNvSpPr>
            <a:spLocks noChangeArrowheads="1"/>
          </p:cNvSpPr>
          <p:nvPr/>
        </p:nvSpPr>
        <p:spPr bwMode="auto">
          <a:xfrm>
            <a:off x="1221740" y="1009968"/>
            <a:ext cx="4812348" cy="396875"/>
          </a:xfrm>
          <a:prstGeom prst="rect">
            <a:avLst/>
          </a:prstGeom>
          <a:noFill/>
          <a:ln w="12700" algn="ctr">
            <a:noFill/>
            <a:round/>
            <a:headEnd/>
            <a:tailEnd/>
          </a:ln>
        </p:spPr>
        <p:txBody>
          <a:bodyPr/>
          <a:lstStyle/>
          <a:p>
            <a:pPr algn="l"/>
            <a:r>
              <a:rPr lang="en-US" b="1" dirty="0" smtClean="0">
                <a:solidFill>
                  <a:srgbClr val="292929"/>
                </a:solidFill>
                <a:latin typeface="Arial" charset="0"/>
              </a:rPr>
              <a:t>$2.60x233.0/29.9=$20.26 a year. </a:t>
            </a:r>
            <a:endParaRPr lang="en-US" b="1" dirty="0">
              <a:solidFill>
                <a:srgbClr val="292929"/>
              </a:solidFill>
              <a:latin typeface="Arial" charset="0"/>
            </a:endParaRPr>
          </a:p>
        </p:txBody>
      </p:sp>
      <p:sp>
        <p:nvSpPr>
          <p:cNvPr id="37" name="Rectangle 23"/>
          <p:cNvSpPr>
            <a:spLocks noChangeArrowheads="1"/>
          </p:cNvSpPr>
          <p:nvPr/>
        </p:nvSpPr>
        <p:spPr bwMode="auto">
          <a:xfrm>
            <a:off x="26828" y="6224016"/>
            <a:ext cx="9046655" cy="457200"/>
          </a:xfrm>
          <a:prstGeom prst="rect">
            <a:avLst/>
          </a:prstGeom>
          <a:noFill/>
          <a:ln w="12700">
            <a:noFill/>
            <a:miter lim="800000"/>
            <a:headEnd/>
            <a:tailEnd/>
          </a:ln>
        </p:spPr>
        <p:txBody>
          <a:bodyPr wrap="none" anchor="ctr">
            <a:scene3d>
              <a:camera prst="orthographicFront"/>
              <a:lightRig rig="threePt" dir="t"/>
            </a:scene3d>
            <a:sp3d extrusionH="57150">
              <a:bevelT w="38100" h="38100" prst="angle"/>
            </a:sp3d>
          </a:bodyPr>
          <a:lstStyle/>
          <a:p>
            <a:r>
              <a:rPr lang="en-US" sz="1800" b="1" dirty="0">
                <a:solidFill>
                  <a:srgbClr val="292929"/>
                </a:solidFill>
                <a:latin typeface="Arial" pitchFamily="34" charset="0"/>
                <a:cs typeface="Arial" pitchFamily="34" charset="0"/>
              </a:rPr>
              <a:t>PL – Price Index at one point in time [CPI</a:t>
            </a:r>
            <a:r>
              <a:rPr lang="en-US" sz="1800" b="1" dirty="0" smtClean="0">
                <a:solidFill>
                  <a:srgbClr val="292929"/>
                </a:solidFill>
                <a:latin typeface="Arial" pitchFamily="34" charset="0"/>
                <a:cs typeface="Arial" pitchFamily="34" charset="0"/>
              </a:rPr>
              <a:t>]. </a:t>
            </a:r>
            <a:r>
              <a:rPr lang="en-US" sz="18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Inflation</a:t>
            </a:r>
            <a:r>
              <a:rPr lang="en-US" sz="1800" b="1" dirty="0" smtClean="0">
                <a:solidFill>
                  <a:srgbClr val="009900"/>
                </a:solidFill>
                <a:latin typeface="Arial" pitchFamily="34" charset="0"/>
                <a:cs typeface="Arial" pitchFamily="34" charset="0"/>
              </a:rPr>
              <a:t> </a:t>
            </a:r>
            <a:r>
              <a:rPr lang="en-US" sz="1800" b="1" dirty="0">
                <a:solidFill>
                  <a:srgbClr val="292929"/>
                </a:solidFill>
                <a:latin typeface="Arial" pitchFamily="34" charset="0"/>
                <a:cs typeface="Arial" pitchFamily="34" charset="0"/>
              </a:rPr>
              <a:t>– </a:t>
            </a:r>
            <a:r>
              <a:rPr lang="en-US" sz="1800" b="1" dirty="0">
                <a:solidFill>
                  <a:srgbClr val="009900"/>
                </a:solidFill>
                <a:effectLst>
                  <a:outerShdw blurRad="38100" dist="38100" dir="2700000" algn="tl">
                    <a:srgbClr val="000000">
                      <a:alpha val="43137"/>
                    </a:srgbClr>
                  </a:outerShdw>
                </a:effectLst>
                <a:latin typeface="Arial" pitchFamily="34" charset="0"/>
                <a:cs typeface="Arial" pitchFamily="34" charset="0"/>
              </a:rPr>
              <a:t>change in PL </a:t>
            </a:r>
            <a:r>
              <a:rPr lang="en-US" sz="1800" b="1" dirty="0">
                <a:solidFill>
                  <a:srgbClr val="292929"/>
                </a:solidFill>
                <a:latin typeface="Arial" pitchFamily="34" charset="0"/>
                <a:cs typeface="Arial" pitchFamily="34" charset="0"/>
              </a:rPr>
              <a:t>over one year.</a:t>
            </a:r>
          </a:p>
        </p:txBody>
      </p:sp>
      <p:sp>
        <p:nvSpPr>
          <p:cNvPr id="42" name="Rectangle 15"/>
          <p:cNvSpPr>
            <a:spLocks noChangeArrowheads="1"/>
          </p:cNvSpPr>
          <p:nvPr/>
        </p:nvSpPr>
        <p:spPr bwMode="auto">
          <a:xfrm>
            <a:off x="6034088" y="1206501"/>
            <a:ext cx="749300" cy="4490022"/>
          </a:xfrm>
          <a:prstGeom prst="rect">
            <a:avLst/>
          </a:prstGeom>
          <a:solidFill>
            <a:srgbClr val="CCFFCC"/>
          </a:solidFill>
          <a:ln w="28575">
            <a:solidFill>
              <a:schemeClr val="tx1"/>
            </a:solidFill>
            <a:miter lim="800000"/>
            <a:headEnd/>
            <a:tailEnd/>
          </a:ln>
          <a:scene3d>
            <a:camera prst="orthographicFront"/>
            <a:lightRig rig="threePt" dir="t"/>
          </a:scene3d>
          <a:sp3d>
            <a:bevelT/>
          </a:sp3d>
        </p:spPr>
        <p:txBody>
          <a:bodyPr wrap="none" anchor="ctr"/>
          <a:lstStyle/>
          <a:p>
            <a:pPr>
              <a:defRPr/>
            </a:pPr>
            <a:r>
              <a:rPr lang="en-US" sz="1800" b="1" dirty="0" smtClean="0">
                <a:solidFill>
                  <a:srgbClr val="000000"/>
                </a:solidFill>
                <a:latin typeface="Arial Black" pitchFamily="34" charset="0"/>
                <a:cs typeface="Arial" pitchFamily="34" charset="0"/>
              </a:rPr>
              <a:t>228.6</a:t>
            </a:r>
            <a:endParaRPr lang="en-US" sz="1800" b="1" dirty="0">
              <a:solidFill>
                <a:srgbClr val="000000"/>
              </a:solidFill>
              <a:latin typeface="Arial Black" pitchFamily="34" charset="0"/>
              <a:cs typeface="Arial" pitchFamily="34" charset="0"/>
            </a:endParaRPr>
          </a:p>
          <a:p>
            <a:pPr>
              <a:defRPr/>
            </a:pPr>
            <a:endParaRPr lang="en-US" sz="3200" dirty="0">
              <a:solidFill>
                <a:srgbClr val="000000"/>
              </a:solidFill>
              <a:latin typeface="Arial" pitchFamily="34" charset="0"/>
              <a:cs typeface="Arial" pitchFamily="34" charset="0"/>
            </a:endParaRPr>
          </a:p>
          <a:p>
            <a:pPr>
              <a:defRPr/>
            </a:pPr>
            <a:endParaRPr lang="en-US" sz="12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05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a:p>
            <a:pPr>
              <a:defRPr/>
            </a:pPr>
            <a:endParaRPr lang="en-US" sz="1800" dirty="0">
              <a:solidFill>
                <a:srgbClr val="000000"/>
              </a:solidFill>
              <a:latin typeface="Arial" pitchFamily="34" charset="0"/>
              <a:cs typeface="Arial" pitchFamily="34" charset="0"/>
            </a:endParaRPr>
          </a:p>
        </p:txBody>
      </p:sp>
      <p:sp>
        <p:nvSpPr>
          <p:cNvPr id="43" name="Rectangle 23"/>
          <p:cNvSpPr>
            <a:spLocks noChangeArrowheads="1"/>
          </p:cNvSpPr>
          <p:nvPr/>
        </p:nvSpPr>
        <p:spPr bwMode="auto">
          <a:xfrm>
            <a:off x="609601" y="5306822"/>
            <a:ext cx="669925" cy="330200"/>
          </a:xfrm>
          <a:prstGeom prst="rect">
            <a:avLst/>
          </a:prstGeom>
          <a:noFill/>
          <a:ln w="12700">
            <a:noFill/>
            <a:miter lim="800000"/>
            <a:headEnd/>
            <a:tailEnd/>
          </a:ln>
        </p:spPr>
        <p:txBody>
          <a:bodyPr wrap="none" anchor="ctr"/>
          <a:lstStyle/>
          <a:p>
            <a:r>
              <a:rPr lang="en-US" b="1" dirty="0">
                <a:solidFill>
                  <a:srgbClr val="292929"/>
                </a:solidFill>
                <a:latin typeface="Arial Black" pitchFamily="34" charset="0"/>
              </a:rPr>
              <a:t>PL</a:t>
            </a:r>
            <a:r>
              <a:rPr lang="en-US" sz="2000" b="1" dirty="0">
                <a:solidFill>
                  <a:srgbClr val="292929"/>
                </a:solidFill>
                <a:latin typeface="Arial Black" pitchFamily="34" charset="0"/>
              </a:rPr>
              <a:t>1</a:t>
            </a:r>
            <a:endParaRPr lang="en-US" b="1" dirty="0">
              <a:solidFill>
                <a:srgbClr val="292929"/>
              </a:solidFill>
              <a:latin typeface="Arial Black" pitchFamily="34" charset="0"/>
            </a:endParaRPr>
          </a:p>
        </p:txBody>
      </p:sp>
      <p:sp>
        <p:nvSpPr>
          <p:cNvPr id="44" name="Right Brace 43"/>
          <p:cNvSpPr/>
          <p:nvPr/>
        </p:nvSpPr>
        <p:spPr bwMode="auto">
          <a:xfrm rot="16200000">
            <a:off x="3960815" y="2096896"/>
            <a:ext cx="290894" cy="6128958"/>
          </a:xfrm>
          <a:prstGeom prst="rightBrace">
            <a:avLst/>
          </a:prstGeom>
          <a:noFill/>
          <a:ln w="57150" cap="flat" cmpd="sng" algn="ctr">
            <a:solidFill>
              <a:schemeClr val="tx1"/>
            </a:solidFill>
            <a:prstDash val="solid"/>
            <a:round/>
            <a:headEnd type="none" w="med" len="med"/>
            <a:tailEnd type="none" w="med" len="med"/>
          </a:ln>
          <a:effectLst/>
        </p:spPr>
        <p:txBody>
          <a:bodyPr wrap="none" lIns="92075" tIns="46038" rIns="92075" bIns="46038" anchor="ctr"/>
          <a:lstStyle/>
          <a:p>
            <a:pPr>
              <a:defRPr/>
            </a:pPr>
            <a:endParaRPr lang="en-US"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5" name="Rectangle 23"/>
          <p:cNvSpPr>
            <a:spLocks noChangeArrowheads="1"/>
          </p:cNvSpPr>
          <p:nvPr/>
        </p:nvSpPr>
        <p:spPr bwMode="auto">
          <a:xfrm>
            <a:off x="6872288" y="5306822"/>
            <a:ext cx="669925" cy="330200"/>
          </a:xfrm>
          <a:prstGeom prst="rect">
            <a:avLst/>
          </a:prstGeom>
          <a:noFill/>
          <a:ln w="12700">
            <a:noFill/>
            <a:miter lim="800000"/>
            <a:headEnd/>
            <a:tailEnd/>
          </a:ln>
        </p:spPr>
        <p:txBody>
          <a:bodyPr wrap="none" anchor="ctr"/>
          <a:lstStyle/>
          <a:p>
            <a:r>
              <a:rPr lang="en-US" dirty="0">
                <a:solidFill>
                  <a:srgbClr val="292929"/>
                </a:solidFill>
                <a:latin typeface="Arial Black" pitchFamily="34" charset="0"/>
              </a:rPr>
              <a:t>PL</a:t>
            </a:r>
            <a:r>
              <a:rPr lang="en-US" sz="2000" dirty="0">
                <a:solidFill>
                  <a:srgbClr val="292929"/>
                </a:solidFill>
                <a:latin typeface="Arial Black" pitchFamily="34" charset="0"/>
              </a:rPr>
              <a:t>2</a:t>
            </a:r>
            <a:endParaRPr lang="en-US" dirty="0">
              <a:solidFill>
                <a:srgbClr val="292929"/>
              </a:solidFill>
              <a:latin typeface="Arial Black" pitchFamily="34" charset="0"/>
            </a:endParaRPr>
          </a:p>
        </p:txBody>
      </p:sp>
      <p:sp>
        <p:nvSpPr>
          <p:cNvPr id="2" name="Rounded Rectangular Callout 1"/>
          <p:cNvSpPr/>
          <p:nvPr/>
        </p:nvSpPr>
        <p:spPr bwMode="auto">
          <a:xfrm>
            <a:off x="26828" y="190500"/>
            <a:ext cx="1516222" cy="660400"/>
          </a:xfrm>
          <a:prstGeom prst="wedgeRoundRectCallout">
            <a:avLst>
              <a:gd name="adj1" fmla="val -1167"/>
              <a:gd name="adj2" fmla="val 75481"/>
              <a:gd name="adj3" fmla="val 16667"/>
            </a:avLst>
          </a:prstGeom>
          <a:blipFill>
            <a:blip r:embed="rId3"/>
            <a:tile tx="0" ty="0" sx="100000" sy="100000" flip="none" algn="tl"/>
          </a:blipFill>
          <a:ln w="762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400" b="1" dirty="0" smtClean="0">
                <a:solidFill>
                  <a:srgbClr val="000000"/>
                </a:solidFill>
                <a:latin typeface="Arial" pitchFamily="34" charset="0"/>
                <a:cs typeface="Arial" pitchFamily="34" charset="0"/>
              </a:rPr>
              <a:t>But my 5¢ will buy a snicker.</a:t>
            </a:r>
          </a:p>
        </p:txBody>
      </p:sp>
      <p:sp>
        <p:nvSpPr>
          <p:cNvPr id="47" name="Rectangle 23"/>
          <p:cNvSpPr>
            <a:spLocks noChangeArrowheads="1"/>
          </p:cNvSpPr>
          <p:nvPr/>
        </p:nvSpPr>
        <p:spPr bwMode="auto">
          <a:xfrm>
            <a:off x="511657" y="4218908"/>
            <a:ext cx="7082944" cy="730918"/>
          </a:xfrm>
          <a:prstGeom prst="rect">
            <a:avLst/>
          </a:prstGeom>
          <a:blipFill>
            <a:blip r:embed="rId3"/>
            <a:tile tx="0" ty="0" sx="100000" sy="100000" flip="none" algn="tl"/>
          </a:blipFill>
          <a:ln w="38100">
            <a:noFill/>
            <a:miter lim="800000"/>
            <a:headEnd/>
            <a:tailEnd/>
          </a:ln>
          <a:scene3d>
            <a:camera prst="orthographicFront"/>
            <a:lightRig rig="threePt" dir="t"/>
          </a:scene3d>
          <a:sp3d>
            <a:bevelT prst="angle"/>
          </a:sp3d>
        </p:spPr>
        <p:txBody>
          <a:bodyPr wrap="none" anchor="ctr">
            <a:sp3d extrusionH="57150">
              <a:bevelT w="38100" h="38100" prst="angle"/>
            </a:sp3d>
          </a:bodyPr>
          <a:lstStyle/>
          <a:p>
            <a:r>
              <a:rPr lang="en-US" sz="2000" b="1" dirty="0" smtClean="0">
                <a:solidFill>
                  <a:srgbClr val="292929"/>
                </a:solidFill>
                <a:latin typeface="Arial Black" pitchFamily="34" charset="0"/>
              </a:rPr>
              <a:t>Inflation=Change[203.4]/Original[29.9]x100=</a:t>
            </a:r>
            <a:r>
              <a:rPr lang="en-US" sz="2000" b="1" dirty="0" smtClean="0">
                <a:solidFill>
                  <a:srgbClr val="009900"/>
                </a:solidFill>
                <a:effectLst>
                  <a:outerShdw blurRad="38100" dist="38100" dir="2700000" algn="tl">
                    <a:srgbClr val="000000">
                      <a:alpha val="43137"/>
                    </a:srgbClr>
                  </a:outerShdw>
                </a:effectLst>
                <a:latin typeface="Arial Black" pitchFamily="34" charset="0"/>
              </a:rPr>
              <a:t>680%</a:t>
            </a:r>
            <a:endParaRPr lang="en-US" sz="2000" b="1" dirty="0">
              <a:solidFill>
                <a:srgbClr val="0099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66909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89508"/>
                                        </p:tgtEl>
                                        <p:attrNameLst>
                                          <p:attrName>style.visibility</p:attrName>
                                        </p:attrNameLst>
                                      </p:cBhvr>
                                      <p:to>
                                        <p:strVal val="visible"/>
                                      </p:to>
                                    </p:set>
                                    <p:animEffect transition="in" filter="wipe(down)">
                                      <p:cBhvr>
                                        <p:cTn id="7" dur="2000"/>
                                        <p:tgtEl>
                                          <p:spTgt spid="78950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9515"/>
                                        </p:tgtEl>
                                        <p:attrNameLst>
                                          <p:attrName>style.visibility</p:attrName>
                                        </p:attrNameLst>
                                      </p:cBhvr>
                                      <p:to>
                                        <p:strVal val="visible"/>
                                      </p:to>
                                    </p:set>
                                    <p:animEffect transition="in" filter="wipe(down)">
                                      <p:cBhvr>
                                        <p:cTn id="10" dur="2000"/>
                                        <p:tgtEl>
                                          <p:spTgt spid="7895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89516"/>
                                        </p:tgtEl>
                                        <p:attrNameLst>
                                          <p:attrName>style.visibility</p:attrName>
                                        </p:attrNameLst>
                                      </p:cBhvr>
                                      <p:to>
                                        <p:strVal val="visible"/>
                                      </p:to>
                                    </p:set>
                                    <p:animEffect transition="in" filter="wipe(down)">
                                      <p:cBhvr>
                                        <p:cTn id="13" dur="2000"/>
                                        <p:tgtEl>
                                          <p:spTgt spid="7895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3000"/>
                                        <p:tgtEl>
                                          <p:spTgt spid="3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3000"/>
                                        <p:tgtEl>
                                          <p:spTgt spid="3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3000"/>
                                        <p:tgtEl>
                                          <p:spTgt spid="4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2800"/>
                                        <p:tgtEl>
                                          <p:spTgt spid="4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28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2800"/>
                                        <p:tgtEl>
                                          <p:spTgt spid="4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20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3518"/>
                                        </p:tgtEl>
                                        <p:attrNameLst>
                                          <p:attrName>style.visibility</p:attrName>
                                        </p:attrNameLst>
                                      </p:cBhvr>
                                      <p:to>
                                        <p:strVal val="visible"/>
                                      </p:to>
                                    </p:set>
                                    <p:animEffect transition="in" filter="wipe(left)">
                                      <p:cBhvr>
                                        <p:cTn id="40" dur="2000"/>
                                        <p:tgtEl>
                                          <p:spTgt spid="635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par>
                          <p:cTn id="45" fill="hold">
                            <p:stCondLst>
                              <p:cond delay="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2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2000"/>
                                        <p:tgtEl>
                                          <p:spTgt spid="43"/>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2000"/>
                                        <p:tgtEl>
                                          <p:spTgt spid="44"/>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left)">
                                      <p:cBhvr>
                                        <p:cTn id="61" dur="2000"/>
                                        <p:tgtEl>
                                          <p:spTgt spid="45"/>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0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89508" grpId="0" animBg="1"/>
      <p:bldP spid="789515" grpId="0" animBg="1"/>
      <p:bldP spid="789516" grpId="0" animBg="1"/>
      <p:bldP spid="63518" grpId="0"/>
      <p:bldP spid="38" grpId="0" animBg="1"/>
      <p:bldP spid="39" grpId="0" animBg="1"/>
      <p:bldP spid="40" grpId="0" animBg="1"/>
      <p:bldP spid="41" grpId="0" animBg="1"/>
      <p:bldP spid="30" grpId="0"/>
      <p:bldP spid="37" grpId="0"/>
      <p:bldP spid="42" grpId="0" animBg="1"/>
      <p:bldP spid="43" grpId="0"/>
      <p:bldP spid="44" grpId="0" animBg="1"/>
      <p:bldP spid="45" grpId="0"/>
      <p:bldP spid="2"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79375" y="664558"/>
            <a:ext cx="8880475" cy="1323439"/>
          </a:xfrm>
          <a:prstGeom prst="rect">
            <a:avLst/>
          </a:prstGeom>
        </p:spPr>
        <p:txBody>
          <a:bodyPr wrap="square">
            <a:spAutoFit/>
            <a:scene3d>
              <a:camera prst="orthographicFront"/>
              <a:lightRig rig="threePt" dir="t"/>
            </a:scene3d>
            <a:sp3d extrusionH="57150">
              <a:bevelT w="38100" h="38100" prst="angle"/>
            </a:sp3d>
          </a:bodyPr>
          <a:lstStyle/>
          <a:p>
            <a:pPr algn="l"/>
            <a:r>
              <a:rPr lang="en-US"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Economic Growth: </a:t>
            </a:r>
            <a:r>
              <a:rPr lang="en-US" sz="1600" dirty="0" smtClean="0">
                <a:latin typeface="Arial" panose="020B0604020202020204" pitchFamily="34" charset="0"/>
                <a:cs typeface="Arial" panose="020B0604020202020204" pitchFamily="34" charset="0"/>
              </a:rPr>
              <a:t>We </a:t>
            </a:r>
            <a:r>
              <a:rPr lang="en-US" sz="1600" dirty="0">
                <a:latin typeface="Arial" panose="020B0604020202020204" pitchFamily="34" charset="0"/>
                <a:cs typeface="Arial" panose="020B0604020202020204" pitchFamily="34" charset="0"/>
              </a:rPr>
              <a:t>can show an </a:t>
            </a:r>
            <a:r>
              <a:rPr lang="en-US" sz="1600" b="1"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increase in aggregate output </a:t>
            </a:r>
            <a:r>
              <a:rPr lang="en-US" sz="1600" dirty="0">
                <a:latin typeface="Arial" panose="020B0604020202020204" pitchFamily="34" charset="0"/>
                <a:cs typeface="Arial" panose="020B0604020202020204" pitchFamily="34" charset="0"/>
              </a:rPr>
              <a:t>resulting from a </a:t>
            </a:r>
            <a:r>
              <a:rPr lang="en-US" sz="1600" b="1" dirty="0">
                <a:solidFill>
                  <a:srgbClr val="3366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rightward shift in AD or SRAS</a:t>
            </a:r>
            <a:r>
              <a:rPr lang="en-US" sz="1600" dirty="0">
                <a:latin typeface="Arial" panose="020B0604020202020204" pitchFamily="34" charset="0"/>
                <a:cs typeface="Arial" panose="020B0604020202020204" pitchFamily="34" charset="0"/>
              </a:rPr>
              <a:t>, but </a:t>
            </a:r>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economic growth shifts the long-run AS curve to the right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This means there is an </a:t>
            </a:r>
            <a:r>
              <a:rPr lang="en-US"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increase </a:t>
            </a:r>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physical capital </a:t>
            </a:r>
            <a:r>
              <a:rPr lang="en-US" sz="1600" dirty="0">
                <a:latin typeface="Arial" panose="020B0604020202020204" pitchFamily="34" charset="0"/>
                <a:cs typeface="Arial" panose="020B0604020202020204" pitchFamily="34" charset="0"/>
              </a:rPr>
              <a:t>(or </a:t>
            </a:r>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human capital </a:t>
            </a:r>
            <a:r>
              <a:rPr lang="en-US" sz="1600" dirty="0">
                <a:latin typeface="Arial" panose="020B0604020202020204" pitchFamily="34" charset="0"/>
                <a:cs typeface="Arial" panose="020B0604020202020204" pitchFamily="34" charset="0"/>
              </a:rPr>
              <a:t>or </a:t>
            </a:r>
            <a:r>
              <a:rPr lang="en-US"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that boosts productivity and allows a sustainable increase in aggregate output--not just a short-run increase </a:t>
            </a:r>
            <a:r>
              <a:rPr lang="en-US" sz="1600" dirty="0" smtClean="0">
                <a:latin typeface="Arial" panose="020B0604020202020204" pitchFamily="34" charset="0"/>
                <a:cs typeface="Arial" panose="020B0604020202020204" pitchFamily="34" charset="0"/>
              </a:rPr>
              <a:t>that </a:t>
            </a:r>
            <a:r>
              <a:rPr lang="en-US" sz="1600" dirty="0">
                <a:latin typeface="Arial" panose="020B0604020202020204" pitchFamily="34" charset="0"/>
                <a:cs typeface="Arial" panose="020B0604020202020204" pitchFamily="34" charset="0"/>
              </a:rPr>
              <a:t>could result from an increase in AD.</a:t>
            </a:r>
          </a:p>
        </p:txBody>
      </p:sp>
      <p:sp>
        <p:nvSpPr>
          <p:cNvPr id="6146" name="Line 3"/>
          <p:cNvSpPr>
            <a:spLocks noChangeShapeType="1"/>
          </p:cNvSpPr>
          <p:nvPr/>
        </p:nvSpPr>
        <p:spPr bwMode="auto">
          <a:xfrm>
            <a:off x="5677693" y="2536424"/>
            <a:ext cx="23019" cy="2556276"/>
          </a:xfrm>
          <a:prstGeom prst="line">
            <a:avLst/>
          </a:prstGeom>
          <a:noFill/>
          <a:ln w="76200">
            <a:solidFill>
              <a:schemeClr val="tx1"/>
            </a:solidFill>
            <a:round/>
            <a:headEnd/>
            <a:tailEnd/>
          </a:ln>
        </p:spPr>
        <p:txBody>
          <a:bodyPr wrap="none" anchor="ctr"/>
          <a:lstStyle/>
          <a:p>
            <a:endParaRPr lang="en-US">
              <a:solidFill>
                <a:srgbClr val="000000"/>
              </a:solidFill>
            </a:endParaRPr>
          </a:p>
        </p:txBody>
      </p:sp>
      <p:sp>
        <p:nvSpPr>
          <p:cNvPr id="6147" name="Line 4"/>
          <p:cNvSpPr>
            <a:spLocks noChangeShapeType="1"/>
          </p:cNvSpPr>
          <p:nvPr/>
        </p:nvSpPr>
        <p:spPr bwMode="auto">
          <a:xfrm flipH="1">
            <a:off x="3432175" y="4103688"/>
            <a:ext cx="2271713" cy="0"/>
          </a:xfrm>
          <a:prstGeom prst="line">
            <a:avLst/>
          </a:prstGeom>
          <a:noFill/>
          <a:ln w="38100">
            <a:solidFill>
              <a:schemeClr val="tx1"/>
            </a:solidFill>
            <a:prstDash val="dash"/>
            <a:round/>
            <a:headEnd/>
            <a:tailEnd type="stealth" w="med" len="med"/>
          </a:ln>
        </p:spPr>
        <p:txBody>
          <a:bodyPr wrap="none" anchor="ctr"/>
          <a:lstStyle/>
          <a:p>
            <a:endParaRPr lang="en-US">
              <a:solidFill>
                <a:srgbClr val="000000"/>
              </a:solidFill>
            </a:endParaRPr>
          </a:p>
        </p:txBody>
      </p:sp>
      <p:sp>
        <p:nvSpPr>
          <p:cNvPr id="378886" name="Rectangle 6"/>
          <p:cNvSpPr>
            <a:spLocks noChangeArrowheads="1"/>
          </p:cNvSpPr>
          <p:nvPr/>
        </p:nvSpPr>
        <p:spPr bwMode="auto">
          <a:xfrm>
            <a:off x="1993900" y="3840163"/>
            <a:ext cx="1579563" cy="458787"/>
          </a:xfrm>
          <a:prstGeom prst="rect">
            <a:avLst/>
          </a:prstGeom>
          <a:noFill/>
          <a:ln w="12700">
            <a:noFill/>
            <a:miter lim="800000"/>
            <a:headEnd/>
            <a:tailEnd/>
          </a:ln>
          <a:effectLst/>
        </p:spPr>
        <p:txBody>
          <a:bodyPr lIns="90488" tIns="44450" rIns="90488" bIns="44450">
            <a:spAutoFit/>
          </a:bodyPr>
          <a:lstStyle/>
          <a:p>
            <a:pPr algn="l" eaLnBrk="0" hangingPunct="0">
              <a:defRPr/>
            </a:pPr>
            <a:r>
              <a:rPr lang="en-US" b="1" dirty="0">
                <a:solidFill>
                  <a:srgbClr val="FFFFFF"/>
                </a:solidFill>
                <a:effectLst>
                  <a:outerShdw blurRad="38100" dist="38100" dir="2700000" algn="tl">
                    <a:srgbClr val="000000"/>
                  </a:outerShdw>
                </a:effectLst>
                <a:latin typeface="Arial" pitchFamily="34" charset="0"/>
                <a:cs typeface="Arial" pitchFamily="34" charset="0"/>
              </a:rPr>
              <a:t> </a:t>
            </a:r>
            <a:r>
              <a:rPr lang="en-US" b="1" dirty="0">
                <a:solidFill>
                  <a:srgbClr val="000000"/>
                </a:solidFill>
                <a:effectLst>
                  <a:outerShdw blurRad="38100" dist="38100" dir="2700000" algn="tl">
                    <a:srgbClr val="FFFFFF"/>
                  </a:outerShdw>
                </a:effectLst>
                <a:latin typeface="Arial" pitchFamily="34" charset="0"/>
                <a:cs typeface="Arial" pitchFamily="34" charset="0"/>
              </a:rPr>
              <a:t>PL</a:t>
            </a:r>
            <a:r>
              <a:rPr lang="en-US" sz="2000" b="1" dirty="0">
                <a:solidFill>
                  <a:srgbClr val="000000"/>
                </a:solidFill>
                <a:effectLst>
                  <a:outerShdw blurRad="38100" dist="38100" dir="2700000" algn="tl">
                    <a:srgbClr val="FFFFFF"/>
                  </a:outerShdw>
                </a:effectLst>
                <a:latin typeface="Arial" pitchFamily="34" charset="0"/>
                <a:cs typeface="Arial" pitchFamily="34" charset="0"/>
              </a:rPr>
              <a:t>1 [103]</a:t>
            </a:r>
            <a:endParaRPr lang="en-US" sz="2000" b="1" baseline="-25000"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378887" name="Rectangle 7"/>
          <p:cNvSpPr>
            <a:spLocks noChangeArrowheads="1"/>
          </p:cNvSpPr>
          <p:nvPr/>
        </p:nvSpPr>
        <p:spPr bwMode="auto">
          <a:xfrm>
            <a:off x="6337300" y="1839913"/>
            <a:ext cx="1739900" cy="582211"/>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3200" b="1" dirty="0">
                <a:solidFill>
                  <a:srgbClr val="000000"/>
                </a:solidFill>
                <a:effectLst>
                  <a:outerShdw blurRad="38100" dist="38100" dir="2700000" algn="tl">
                    <a:srgbClr val="FFFFFF"/>
                  </a:outerShdw>
                </a:effectLst>
                <a:latin typeface="Arial" pitchFamily="34" charset="0"/>
                <a:cs typeface="Arial" pitchFamily="34" charset="0"/>
              </a:rPr>
              <a:t>SRAS    </a:t>
            </a:r>
            <a:endParaRPr lang="en-US" sz="3200" b="1" baseline="-25000"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378890" name="Rectangle 10"/>
          <p:cNvSpPr>
            <a:spLocks noChangeArrowheads="1"/>
          </p:cNvSpPr>
          <p:nvPr/>
        </p:nvSpPr>
        <p:spPr bwMode="auto">
          <a:xfrm>
            <a:off x="5737225" y="3886200"/>
            <a:ext cx="930275" cy="473075"/>
          </a:xfrm>
          <a:prstGeom prst="rect">
            <a:avLst/>
          </a:prstGeom>
          <a:noFill/>
          <a:ln w="12700">
            <a:noFill/>
            <a:miter lim="800000"/>
            <a:headEnd/>
            <a:tailEnd/>
          </a:ln>
          <a:effectLst/>
        </p:spPr>
        <p:txBody>
          <a:bodyPr lIns="90488" tIns="44450" rIns="90488" bIns="44450">
            <a:spAutoFit/>
          </a:bodyPr>
          <a:lstStyle/>
          <a:p>
            <a:pPr algn="l" eaLnBrk="0" hangingPunct="0">
              <a:defRPr/>
            </a:pPr>
            <a:r>
              <a:rPr lang="en-US" b="1" dirty="0">
                <a:solidFill>
                  <a:srgbClr val="000000"/>
                </a:solidFill>
                <a:effectLst>
                  <a:outerShdw blurRad="38100" dist="38100" dir="2700000" algn="tl">
                    <a:srgbClr val="FFFFFF"/>
                  </a:outerShdw>
                </a:effectLst>
                <a:latin typeface="Arial" pitchFamily="34" charset="0"/>
                <a:cs typeface="Arial" pitchFamily="34" charset="0"/>
              </a:rPr>
              <a:t>E</a:t>
            </a:r>
            <a:r>
              <a:rPr lang="en-US" sz="1800" b="1" dirty="0">
                <a:solidFill>
                  <a:srgbClr val="000000"/>
                </a:solidFill>
                <a:effectLst>
                  <a:outerShdw blurRad="38100" dist="38100" dir="2700000" algn="tl">
                    <a:srgbClr val="FFFFFF"/>
                  </a:outerShdw>
                </a:effectLst>
                <a:latin typeface="Arial" pitchFamily="34" charset="0"/>
                <a:cs typeface="Arial" pitchFamily="34" charset="0"/>
              </a:rPr>
              <a:t>1</a:t>
            </a:r>
            <a:endParaRPr lang="en-US"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378891" name="Rectangle 11"/>
          <p:cNvSpPr>
            <a:spLocks noChangeArrowheads="1"/>
          </p:cNvSpPr>
          <p:nvPr/>
        </p:nvSpPr>
        <p:spPr bwMode="auto">
          <a:xfrm>
            <a:off x="5446713" y="5040313"/>
            <a:ext cx="725487" cy="582612"/>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3200" b="1" dirty="0">
                <a:solidFill>
                  <a:srgbClr val="000000"/>
                </a:solidFill>
                <a:effectLst>
                  <a:outerShdw blurRad="38100" dist="38100" dir="2700000" algn="tl">
                    <a:srgbClr val="FFFFFF"/>
                  </a:outerShdw>
                </a:effectLst>
                <a:latin typeface="Arial" charset="0"/>
              </a:rPr>
              <a:t>Y*</a:t>
            </a:r>
          </a:p>
        </p:txBody>
      </p:sp>
      <p:sp>
        <p:nvSpPr>
          <p:cNvPr id="378893" name="Rectangle 13"/>
          <p:cNvSpPr>
            <a:spLocks noChangeArrowheads="1"/>
          </p:cNvSpPr>
          <p:nvPr/>
        </p:nvSpPr>
        <p:spPr bwMode="auto">
          <a:xfrm>
            <a:off x="7056438" y="5053013"/>
            <a:ext cx="1903412" cy="515937"/>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2800" b="1" dirty="0">
                <a:solidFill>
                  <a:srgbClr val="000000"/>
                </a:solidFill>
                <a:effectLst>
                  <a:outerShdw blurRad="38100" dist="38100" dir="2700000" algn="tl">
                    <a:srgbClr val="FFFFFF"/>
                  </a:outerShdw>
                </a:effectLst>
                <a:latin typeface="Arial" pitchFamily="34" charset="0"/>
                <a:cs typeface="Arial" pitchFamily="34" charset="0"/>
              </a:rPr>
              <a:t>Real GDP</a:t>
            </a:r>
          </a:p>
        </p:txBody>
      </p:sp>
      <p:sp>
        <p:nvSpPr>
          <p:cNvPr id="6153" name="Freeform 14"/>
          <p:cNvSpPr>
            <a:spLocks/>
          </p:cNvSpPr>
          <p:nvPr/>
        </p:nvSpPr>
        <p:spPr bwMode="auto">
          <a:xfrm flipH="1">
            <a:off x="3756025" y="2381250"/>
            <a:ext cx="3054350" cy="2652713"/>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a:solidFill>
              <a:srgbClr val="000000"/>
            </a:solidFill>
            <a:round/>
            <a:headEnd/>
            <a:tailEnd/>
          </a:ln>
        </p:spPr>
        <p:txBody>
          <a:bodyPr/>
          <a:lstStyle/>
          <a:p>
            <a:endParaRPr lang="en-US">
              <a:solidFill>
                <a:srgbClr val="000000"/>
              </a:solidFill>
            </a:endParaRPr>
          </a:p>
        </p:txBody>
      </p:sp>
      <p:grpSp>
        <p:nvGrpSpPr>
          <p:cNvPr id="6154" name="Group 15"/>
          <p:cNvGrpSpPr>
            <a:grpSpLocks/>
          </p:cNvGrpSpPr>
          <p:nvPr/>
        </p:nvGrpSpPr>
        <p:grpSpPr bwMode="auto">
          <a:xfrm>
            <a:off x="3400425" y="2003425"/>
            <a:ext cx="5011738" cy="3127375"/>
            <a:chOff x="2076" y="900"/>
            <a:chExt cx="3151" cy="2868"/>
          </a:xfrm>
        </p:grpSpPr>
        <p:sp>
          <p:nvSpPr>
            <p:cNvPr id="6169" name="Line 16"/>
            <p:cNvSpPr>
              <a:spLocks noChangeShapeType="1"/>
            </p:cNvSpPr>
            <p:nvPr/>
          </p:nvSpPr>
          <p:spPr bwMode="auto">
            <a:xfrm>
              <a:off x="2080" y="3742"/>
              <a:ext cx="3147" cy="0"/>
            </a:xfrm>
            <a:prstGeom prst="line">
              <a:avLst/>
            </a:prstGeom>
            <a:noFill/>
            <a:ln w="76200">
              <a:solidFill>
                <a:srgbClr val="000000"/>
              </a:solidFill>
              <a:round/>
              <a:headEnd/>
              <a:tailEnd/>
            </a:ln>
          </p:spPr>
          <p:txBody>
            <a:bodyPr wrap="none" anchor="ctr"/>
            <a:lstStyle/>
            <a:p>
              <a:endParaRPr lang="en-US">
                <a:solidFill>
                  <a:srgbClr val="000000"/>
                </a:solidFill>
              </a:endParaRPr>
            </a:p>
          </p:txBody>
        </p:sp>
        <p:sp>
          <p:nvSpPr>
            <p:cNvPr id="6170" name="Line 17"/>
            <p:cNvSpPr>
              <a:spLocks noChangeShapeType="1"/>
            </p:cNvSpPr>
            <p:nvPr/>
          </p:nvSpPr>
          <p:spPr bwMode="auto">
            <a:xfrm>
              <a:off x="2076" y="900"/>
              <a:ext cx="0" cy="2868"/>
            </a:xfrm>
            <a:prstGeom prst="line">
              <a:avLst/>
            </a:prstGeom>
            <a:noFill/>
            <a:ln w="76200">
              <a:solidFill>
                <a:srgbClr val="000000"/>
              </a:solidFill>
              <a:round/>
              <a:headEnd/>
              <a:tailEnd/>
            </a:ln>
          </p:spPr>
          <p:txBody>
            <a:bodyPr wrap="none" anchor="ctr"/>
            <a:lstStyle/>
            <a:p>
              <a:endParaRPr lang="en-US">
                <a:solidFill>
                  <a:srgbClr val="000000"/>
                </a:solidFill>
              </a:endParaRPr>
            </a:p>
          </p:txBody>
        </p:sp>
      </p:grpSp>
      <p:sp>
        <p:nvSpPr>
          <p:cNvPr id="6155" name="Line 20"/>
          <p:cNvSpPr>
            <a:spLocks noChangeShapeType="1"/>
          </p:cNvSpPr>
          <p:nvPr/>
        </p:nvSpPr>
        <p:spPr bwMode="auto">
          <a:xfrm>
            <a:off x="3949700" y="2260600"/>
            <a:ext cx="2527300" cy="2705100"/>
          </a:xfrm>
          <a:prstGeom prst="line">
            <a:avLst/>
          </a:prstGeom>
          <a:noFill/>
          <a:ln w="76200">
            <a:solidFill>
              <a:srgbClr val="000000"/>
            </a:solidFill>
            <a:round/>
            <a:headEnd/>
            <a:tailEnd/>
          </a:ln>
        </p:spPr>
        <p:txBody>
          <a:bodyPr/>
          <a:lstStyle/>
          <a:p>
            <a:endParaRPr lang="en-US">
              <a:solidFill>
                <a:srgbClr val="000000"/>
              </a:solidFill>
            </a:endParaRPr>
          </a:p>
        </p:txBody>
      </p:sp>
      <p:sp>
        <p:nvSpPr>
          <p:cNvPr id="378889" name="Rectangle 9"/>
          <p:cNvSpPr>
            <a:spLocks noChangeArrowheads="1"/>
          </p:cNvSpPr>
          <p:nvPr/>
        </p:nvSpPr>
        <p:spPr bwMode="auto">
          <a:xfrm>
            <a:off x="3522663" y="1954213"/>
            <a:ext cx="1239837" cy="582211"/>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3200" b="1" dirty="0">
                <a:solidFill>
                  <a:srgbClr val="000000"/>
                </a:solidFill>
                <a:effectLst>
                  <a:outerShdw blurRad="38100" dist="38100" dir="2700000" algn="tl">
                    <a:srgbClr val="FFFFFF"/>
                  </a:outerShdw>
                </a:effectLst>
                <a:latin typeface="Arial" pitchFamily="34" charset="0"/>
                <a:cs typeface="Arial" pitchFamily="34" charset="0"/>
              </a:rPr>
              <a:t>AD</a:t>
            </a:r>
          </a:p>
        </p:txBody>
      </p:sp>
      <p:sp>
        <p:nvSpPr>
          <p:cNvPr id="378888" name="Rectangle 8"/>
          <p:cNvSpPr>
            <a:spLocks noChangeArrowheads="1"/>
          </p:cNvSpPr>
          <p:nvPr/>
        </p:nvSpPr>
        <p:spPr bwMode="auto">
          <a:xfrm>
            <a:off x="5015579" y="2060702"/>
            <a:ext cx="1449387" cy="582211"/>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3200" b="1" dirty="0" smtClean="0">
                <a:solidFill>
                  <a:srgbClr val="000000"/>
                </a:solidFill>
                <a:effectLst>
                  <a:outerShdw blurRad="38100" dist="38100" dir="2700000" algn="tl">
                    <a:srgbClr val="FFFFFF"/>
                  </a:outerShdw>
                </a:effectLst>
                <a:latin typeface="Arial" pitchFamily="34" charset="0"/>
                <a:cs typeface="Arial" pitchFamily="34" charset="0"/>
              </a:rPr>
              <a:t>LRAS</a:t>
            </a:r>
            <a:endParaRPr lang="en-US" sz="3200" b="1" baseline="-25000"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378906" name="Rectangle 26"/>
          <p:cNvSpPr>
            <a:spLocks noChangeArrowheads="1"/>
          </p:cNvSpPr>
          <p:nvPr/>
        </p:nvSpPr>
        <p:spPr bwMode="auto">
          <a:xfrm>
            <a:off x="3175" y="2128838"/>
            <a:ext cx="3463925" cy="1276350"/>
          </a:xfrm>
          <a:prstGeom prst="rect">
            <a:avLst/>
          </a:prstGeom>
          <a:noFill/>
          <a:ln w="76200" algn="ctr">
            <a:noFill/>
            <a:miter lim="800000"/>
            <a:headEnd/>
            <a:tailEnd/>
          </a:ln>
          <a:effectLst/>
        </p:spPr>
        <p:txBody>
          <a:bodyPr wrap="none" anchor="ctr"/>
          <a:lstStyle/>
          <a:p>
            <a:pPr algn="l">
              <a:defRPr/>
            </a:pPr>
            <a:r>
              <a:rPr lang="en-US" sz="1800" b="1" dirty="0">
                <a:solidFill>
                  <a:srgbClr val="000000"/>
                </a:solidFill>
                <a:effectLst>
                  <a:outerShdw blurRad="38100" dist="38100" dir="2700000" algn="tl">
                    <a:srgbClr val="FFFFFF"/>
                  </a:outerShdw>
                </a:effectLst>
                <a:latin typeface="Arial" charset="0"/>
              </a:rPr>
              <a:t>When PL is  anticipated,  </a:t>
            </a:r>
            <a:endParaRPr lang="en-US" sz="1800" b="1" dirty="0" smtClean="0">
              <a:solidFill>
                <a:srgbClr val="000000"/>
              </a:solidFill>
              <a:effectLst>
                <a:outerShdw blurRad="38100" dist="38100" dir="2700000" algn="tl">
                  <a:srgbClr val="FFFFFF"/>
                </a:outerShdw>
              </a:effectLst>
              <a:latin typeface="Arial" charset="0"/>
            </a:endParaRPr>
          </a:p>
          <a:p>
            <a:pPr algn="l">
              <a:defRPr/>
            </a:pPr>
            <a:r>
              <a:rPr lang="en-US" sz="1800" b="1" dirty="0" smtClean="0">
                <a:solidFill>
                  <a:srgbClr val="000000"/>
                </a:solidFill>
                <a:effectLst>
                  <a:outerShdw blurRad="38100" dist="38100" dir="2700000" algn="tl">
                    <a:srgbClr val="FFFFFF"/>
                  </a:outerShdw>
                </a:effectLst>
                <a:latin typeface="Arial" charset="0"/>
              </a:rPr>
              <a:t>equilibrium is </a:t>
            </a:r>
            <a:r>
              <a:rPr lang="en-US" sz="1800" b="1" dirty="0">
                <a:solidFill>
                  <a:srgbClr val="000000"/>
                </a:solidFill>
                <a:effectLst>
                  <a:outerShdw blurRad="38100" dist="38100" dir="2700000" algn="tl">
                    <a:srgbClr val="FFFFFF"/>
                  </a:outerShdw>
                </a:effectLst>
                <a:latin typeface="Arial" charset="0"/>
              </a:rPr>
              <a:t>the  same for </a:t>
            </a:r>
            <a:endParaRPr lang="en-US" sz="1800" b="1" dirty="0" smtClean="0">
              <a:solidFill>
                <a:srgbClr val="000000"/>
              </a:solidFill>
              <a:effectLst>
                <a:outerShdw blurRad="38100" dist="38100" dir="2700000" algn="tl">
                  <a:srgbClr val="FFFFFF"/>
                </a:outerShdw>
              </a:effectLst>
              <a:latin typeface="Arial" charset="0"/>
            </a:endParaRPr>
          </a:p>
          <a:p>
            <a:pPr algn="l">
              <a:defRPr/>
            </a:pPr>
            <a:r>
              <a:rPr lang="en-US" sz="1800" b="1" dirty="0" smtClean="0">
                <a:solidFill>
                  <a:srgbClr val="000000"/>
                </a:solidFill>
                <a:effectLst>
                  <a:outerShdw blurRad="38100" dist="38100" dir="2700000" algn="tl">
                    <a:srgbClr val="FFFFFF"/>
                  </a:outerShdw>
                </a:effectLst>
                <a:latin typeface="Arial" charset="0"/>
              </a:rPr>
              <a:t>both </a:t>
            </a:r>
            <a:r>
              <a:rPr lang="en-US" sz="1800" b="1" dirty="0">
                <a:solidFill>
                  <a:srgbClr val="000000"/>
                </a:solidFill>
                <a:effectLst>
                  <a:outerShdw blurRad="38100" dist="38100" dir="2700000" algn="tl">
                    <a:srgbClr val="FFFFFF"/>
                  </a:outerShdw>
                </a:effectLst>
                <a:latin typeface="Arial" charset="0"/>
              </a:rPr>
              <a:t>the </a:t>
            </a:r>
            <a:r>
              <a:rPr lang="en-US" sz="1800" b="1" dirty="0" smtClean="0">
                <a:solidFill>
                  <a:srgbClr val="000000"/>
                </a:solidFill>
                <a:effectLst>
                  <a:outerShdw blurRad="38100" dist="38100" dir="2700000" algn="tl">
                    <a:srgbClr val="FFFFFF"/>
                  </a:outerShdw>
                </a:effectLst>
                <a:latin typeface="Arial" charset="0"/>
              </a:rPr>
              <a:t>SRAS curve &amp; </a:t>
            </a:r>
            <a:r>
              <a:rPr lang="en-US" sz="1800" b="1" dirty="0">
                <a:solidFill>
                  <a:srgbClr val="000000"/>
                </a:solidFill>
                <a:effectLst>
                  <a:outerShdw blurRad="38100" dist="38100" dir="2700000" algn="tl">
                    <a:srgbClr val="FFFFFF"/>
                  </a:outerShdw>
                </a:effectLst>
                <a:latin typeface="Arial" charset="0"/>
              </a:rPr>
              <a:t>the </a:t>
            </a:r>
            <a:endParaRPr lang="en-US" sz="1800" b="1" dirty="0" smtClean="0">
              <a:solidFill>
                <a:srgbClr val="000000"/>
              </a:solidFill>
              <a:effectLst>
                <a:outerShdw blurRad="38100" dist="38100" dir="2700000" algn="tl">
                  <a:srgbClr val="FFFFFF"/>
                </a:outerShdw>
              </a:effectLst>
              <a:latin typeface="Arial" charset="0"/>
            </a:endParaRPr>
          </a:p>
          <a:p>
            <a:pPr algn="l">
              <a:defRPr/>
            </a:pPr>
            <a:r>
              <a:rPr lang="en-US" sz="1800" b="1" dirty="0" smtClean="0">
                <a:solidFill>
                  <a:srgbClr val="000000"/>
                </a:solidFill>
                <a:effectLst>
                  <a:outerShdw blurRad="38100" dist="38100" dir="2700000" algn="tl">
                    <a:srgbClr val="FFFFFF"/>
                  </a:outerShdw>
                </a:effectLst>
                <a:latin typeface="Arial" charset="0"/>
              </a:rPr>
              <a:t>LRAS </a:t>
            </a:r>
            <a:r>
              <a:rPr lang="en-US" sz="1600" b="1" dirty="0">
                <a:solidFill>
                  <a:srgbClr val="000000"/>
                </a:solidFill>
                <a:effectLst>
                  <a:outerShdw blurRad="38100" dist="38100" dir="2700000" algn="tl">
                    <a:srgbClr val="FFFFFF"/>
                  </a:outerShdw>
                </a:effectLst>
                <a:latin typeface="Arial" charset="0"/>
              </a:rPr>
              <a:t>curve at potential output</a:t>
            </a:r>
            <a:r>
              <a:rPr lang="en-US" sz="1800" b="1" dirty="0">
                <a:solidFill>
                  <a:srgbClr val="000000"/>
                </a:solidFill>
                <a:effectLst>
                  <a:outerShdw blurRad="38100" dist="38100" dir="2700000" algn="tl">
                    <a:srgbClr val="FFFFFF"/>
                  </a:outerShdw>
                </a:effectLst>
                <a:latin typeface="Arial" charset="0"/>
              </a:rPr>
              <a:t>. </a:t>
            </a:r>
          </a:p>
        </p:txBody>
      </p:sp>
      <p:sp>
        <p:nvSpPr>
          <p:cNvPr id="378911" name="Rectangle 31"/>
          <p:cNvSpPr>
            <a:spLocks noChangeArrowheads="1"/>
          </p:cNvSpPr>
          <p:nvPr/>
        </p:nvSpPr>
        <p:spPr bwMode="auto">
          <a:xfrm>
            <a:off x="41275" y="3359150"/>
            <a:ext cx="3219450" cy="205740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b="1" dirty="0">
                <a:solidFill>
                  <a:srgbClr val="000000"/>
                </a:solidFill>
                <a:effectLst>
                  <a:outerShdw blurRad="38100" dist="38100" dir="2700000" algn="tl">
                    <a:srgbClr val="FFFFFF"/>
                  </a:outerShdw>
                </a:effectLst>
                <a:latin typeface="Arial" charset="0"/>
              </a:rPr>
              <a:t>LRAS–</a:t>
            </a:r>
            <a:r>
              <a:rPr lang="en-US" sz="2000" b="1" dirty="0">
                <a:solidFill>
                  <a:srgbClr val="000000"/>
                </a:solidFill>
                <a:effectLst>
                  <a:outerShdw blurRad="38100" dist="38100" dir="2700000" algn="tl">
                    <a:srgbClr val="FFFFFF"/>
                  </a:outerShdw>
                </a:effectLst>
                <a:latin typeface="Arial" charset="0"/>
              </a:rPr>
              <a:t>what </a:t>
            </a:r>
            <a:r>
              <a:rPr lang="en-US" b="1" dirty="0">
                <a:solidFill>
                  <a:srgbClr val="000000"/>
                </a:solidFill>
                <a:effectLst>
                  <a:outerShdw blurRad="38100" dist="38100" dir="2700000" algn="tl">
                    <a:srgbClr val="FFFFFF"/>
                  </a:outerShdw>
                </a:effectLst>
                <a:latin typeface="Arial" charset="0"/>
              </a:rPr>
              <a:t>is </a:t>
            </a:r>
            <a:r>
              <a:rPr lang="en-US" sz="2000" b="1" dirty="0">
                <a:solidFill>
                  <a:srgbClr val="000000"/>
                </a:solidFill>
                <a:effectLst>
                  <a:outerShdw blurRad="38100" dist="38100" dir="2700000" algn="tl">
                    <a:srgbClr val="FFFFFF"/>
                  </a:outerShdw>
                </a:effectLst>
                <a:latin typeface="Arial" charset="0"/>
              </a:rPr>
              <a:t>available </a:t>
            </a:r>
          </a:p>
          <a:p>
            <a:pPr algn="l">
              <a:defRPr/>
            </a:pPr>
            <a:r>
              <a:rPr lang="en-US" sz="2000" b="1" dirty="0">
                <a:solidFill>
                  <a:srgbClr val="000000"/>
                </a:solidFill>
                <a:effectLst>
                  <a:outerShdw blurRad="38100" dist="38100" dir="2700000" algn="tl">
                    <a:srgbClr val="FFFFFF"/>
                  </a:outerShdw>
                </a:effectLst>
                <a:latin typeface="Arial" charset="0"/>
              </a:rPr>
              <a:t>to us today</a:t>
            </a:r>
          </a:p>
          <a:p>
            <a:pPr algn="l">
              <a:defRPr/>
            </a:pPr>
            <a:r>
              <a:rPr lang="en-US" b="1" dirty="0">
                <a:solidFill>
                  <a:srgbClr val="FF3300"/>
                </a:solidFill>
                <a:effectLst>
                  <a:outerShdw blurRad="38100" dist="38100" dir="2700000" algn="tl">
                    <a:srgbClr val="000000"/>
                  </a:outerShdw>
                </a:effectLst>
                <a:latin typeface="Arial" charset="0"/>
              </a:rPr>
              <a:t>SRAS </a:t>
            </a:r>
            <a:r>
              <a:rPr lang="en-US" sz="2000" b="1" dirty="0">
                <a:solidFill>
                  <a:srgbClr val="FF3300"/>
                </a:solidFill>
                <a:effectLst>
                  <a:outerShdw blurRad="38100" dist="38100" dir="2700000" algn="tl">
                    <a:srgbClr val="000000"/>
                  </a:outerShdw>
                </a:effectLst>
                <a:latin typeface="Arial" charset="0"/>
              </a:rPr>
              <a:t>– </a:t>
            </a:r>
            <a:r>
              <a:rPr lang="en-US" sz="1800" b="1" dirty="0">
                <a:solidFill>
                  <a:srgbClr val="FF3300"/>
                </a:solidFill>
                <a:effectLst>
                  <a:outerShdw blurRad="38100" dist="38100" dir="2700000" algn="tl">
                    <a:srgbClr val="000000"/>
                  </a:outerShdw>
                </a:effectLst>
                <a:latin typeface="Arial" charset="0"/>
              </a:rPr>
              <a:t>where </a:t>
            </a:r>
            <a:r>
              <a:rPr lang="en-US" sz="2000" b="1" dirty="0">
                <a:solidFill>
                  <a:srgbClr val="FF3300"/>
                </a:solidFill>
                <a:effectLst>
                  <a:outerShdw blurRad="38100" dist="38100" dir="2700000" algn="tl">
                    <a:srgbClr val="000000"/>
                  </a:outerShdw>
                </a:effectLst>
                <a:latin typeface="Arial" charset="0"/>
              </a:rPr>
              <a:t>AD </a:t>
            </a:r>
            <a:r>
              <a:rPr lang="en-US" sz="1800" b="1" dirty="0">
                <a:solidFill>
                  <a:srgbClr val="FF3300"/>
                </a:solidFill>
                <a:effectLst>
                  <a:outerShdw blurRad="38100" dist="38100" dir="2700000" algn="tl">
                    <a:srgbClr val="000000"/>
                  </a:outerShdw>
                </a:effectLst>
                <a:latin typeface="Arial" charset="0"/>
              </a:rPr>
              <a:t>crosses</a:t>
            </a:r>
          </a:p>
          <a:p>
            <a:pPr algn="l">
              <a:defRPr/>
            </a:pPr>
            <a:r>
              <a:rPr lang="en-US" sz="2000" b="1" dirty="0">
                <a:solidFill>
                  <a:srgbClr val="FF3300"/>
                </a:solidFill>
                <a:effectLst>
                  <a:outerShdw blurRad="38100" dist="38100" dir="2700000" algn="tl">
                    <a:srgbClr val="000000"/>
                  </a:outerShdw>
                </a:effectLst>
                <a:latin typeface="Arial" charset="0"/>
              </a:rPr>
              <a:t>the SRAS.  It shows how  </a:t>
            </a:r>
          </a:p>
          <a:p>
            <a:pPr algn="l">
              <a:defRPr/>
            </a:pPr>
            <a:r>
              <a:rPr lang="en-US" sz="2000" b="1" dirty="0">
                <a:solidFill>
                  <a:srgbClr val="FF3300"/>
                </a:solidFill>
                <a:effectLst>
                  <a:outerShdw blurRad="38100" dist="38100" dir="2700000" algn="tl">
                    <a:srgbClr val="000000"/>
                  </a:outerShdw>
                </a:effectLst>
                <a:latin typeface="Arial" charset="0"/>
              </a:rPr>
              <a:t>well we are using what is</a:t>
            </a:r>
          </a:p>
          <a:p>
            <a:pPr algn="l">
              <a:defRPr/>
            </a:pPr>
            <a:r>
              <a:rPr lang="en-US" sz="2000" b="1" dirty="0">
                <a:solidFill>
                  <a:srgbClr val="FF3300"/>
                </a:solidFill>
                <a:effectLst>
                  <a:outerShdw blurRad="38100" dist="38100" dir="2700000" algn="tl">
                    <a:srgbClr val="000000"/>
                  </a:outerShdw>
                </a:effectLst>
                <a:latin typeface="Arial" charset="0"/>
              </a:rPr>
              <a:t>available today.</a:t>
            </a:r>
          </a:p>
        </p:txBody>
      </p:sp>
      <p:pic>
        <p:nvPicPr>
          <p:cNvPr id="378912" name="CAME220.wav">
            <a:hlinkClick r:id="" action="ppaction://media"/>
          </p:cNvPr>
          <p:cNvPicPr>
            <a:picLocks noRot="1" noChangeAspect="1" noChangeArrowheads="1"/>
          </p:cNvPicPr>
          <p:nvPr>
            <a:wavAudioFile r:embed="rId1" name="CAMERA click best.wav"/>
          </p:nvPr>
        </p:nvPicPr>
        <p:blipFill>
          <a:blip r:embed="rId5"/>
          <a:srcRect/>
          <a:stretch>
            <a:fillRect/>
          </a:stretch>
        </p:blipFill>
        <p:spPr bwMode="auto">
          <a:xfrm>
            <a:off x="0" y="5495925"/>
            <a:ext cx="304800" cy="304800"/>
          </a:xfrm>
          <a:prstGeom prst="rect">
            <a:avLst/>
          </a:prstGeom>
          <a:noFill/>
          <a:ln w="9525">
            <a:noFill/>
            <a:miter lim="800000"/>
            <a:headEnd/>
            <a:tailEnd/>
          </a:ln>
        </p:spPr>
      </p:pic>
      <p:sp>
        <p:nvSpPr>
          <p:cNvPr id="378913" name="Rectangle 33"/>
          <p:cNvSpPr>
            <a:spLocks noChangeArrowheads="1"/>
          </p:cNvSpPr>
          <p:nvPr/>
        </p:nvSpPr>
        <p:spPr bwMode="auto">
          <a:xfrm>
            <a:off x="0" y="5299075"/>
            <a:ext cx="9144000" cy="590550"/>
          </a:xfrm>
          <a:prstGeom prst="rect">
            <a:avLst/>
          </a:prstGeom>
          <a:noFill/>
          <a:ln w="9525">
            <a:noFill/>
            <a:miter lim="800000"/>
            <a:headEnd/>
            <a:tailEnd/>
          </a:ln>
          <a:effectLst/>
        </p:spPr>
        <p:txBody>
          <a:bodyPr anchor="ctr">
            <a:scene3d>
              <a:camera prst="orthographicFront"/>
              <a:lightRig rig="threePt" dir="t"/>
            </a:scene3d>
            <a:sp3d extrusionH="57150">
              <a:bevelT w="38100" h="38100"/>
            </a:sp3d>
          </a:bodyPr>
          <a:lstStyle/>
          <a:p>
            <a:pPr>
              <a:defRPr/>
            </a:pPr>
            <a:r>
              <a:rPr lang="en-US" sz="3200" b="1" dirty="0">
                <a:solidFill>
                  <a:srgbClr val="FF3300"/>
                </a:solidFill>
                <a:effectLst>
                  <a:outerShdw blurRad="38100" dist="38100" dir="2700000" algn="tl">
                    <a:srgbClr val="000000"/>
                  </a:outerShdw>
                </a:effectLst>
                <a:latin typeface="Arial" pitchFamily="34" charset="0"/>
                <a:cs typeface="Arial" pitchFamily="34" charset="0"/>
              </a:rPr>
              <a:t>NAIRU</a:t>
            </a:r>
            <a:r>
              <a:rPr lang="en-US" sz="3200" b="1" dirty="0">
                <a:solidFill>
                  <a:srgbClr val="000000"/>
                </a:solidFill>
                <a:effectLst>
                  <a:outerShdw blurRad="38100" dist="38100" dir="2700000" algn="tl">
                    <a:srgbClr val="FFFFFF"/>
                  </a:outerShdw>
                </a:effectLst>
                <a:latin typeface="Arial" pitchFamily="34" charset="0"/>
                <a:cs typeface="Arial" pitchFamily="34" charset="0"/>
              </a:rPr>
              <a:t> </a:t>
            </a:r>
            <a:r>
              <a:rPr lang="en-US" b="1" dirty="0">
                <a:solidFill>
                  <a:srgbClr val="000000"/>
                </a:solidFill>
                <a:effectLst>
                  <a:outerShdw blurRad="38100" dist="38100" dir="2700000" algn="tl">
                    <a:srgbClr val="FFFFFF"/>
                  </a:outerShdw>
                </a:effectLst>
                <a:latin typeface="Arial" pitchFamily="34" charset="0"/>
                <a:cs typeface="Arial" pitchFamily="34" charset="0"/>
              </a:rPr>
              <a:t>[</a:t>
            </a:r>
            <a:r>
              <a:rPr lang="en-US" b="1" dirty="0">
                <a:solidFill>
                  <a:srgbClr val="FF3300"/>
                </a:solidFill>
                <a:effectLst>
                  <a:outerShdw blurRad="38100" dist="38100" dir="2700000" algn="tl">
                    <a:srgbClr val="000000"/>
                  </a:outerShdw>
                </a:effectLst>
                <a:latin typeface="Arial" pitchFamily="34" charset="0"/>
                <a:cs typeface="Arial" pitchFamily="34" charset="0"/>
              </a:rPr>
              <a:t>N</a:t>
            </a:r>
            <a:r>
              <a:rPr lang="en-US" sz="2000" b="1" dirty="0">
                <a:solidFill>
                  <a:srgbClr val="000000"/>
                </a:solidFill>
                <a:effectLst>
                  <a:outerShdw blurRad="38100" dist="38100" dir="2700000" algn="tl">
                    <a:srgbClr val="FFFFFF"/>
                  </a:outerShdw>
                </a:effectLst>
                <a:latin typeface="Arial" pitchFamily="34" charset="0"/>
                <a:cs typeface="Arial" pitchFamily="34" charset="0"/>
              </a:rPr>
              <a:t>on </a:t>
            </a:r>
            <a:r>
              <a:rPr lang="en-US" b="1" dirty="0">
                <a:solidFill>
                  <a:srgbClr val="FF3300"/>
                </a:solidFill>
                <a:effectLst>
                  <a:outerShdw blurRad="38100" dist="38100" dir="2700000" algn="tl">
                    <a:srgbClr val="000000"/>
                  </a:outerShdw>
                </a:effectLst>
                <a:latin typeface="Arial" pitchFamily="34" charset="0"/>
                <a:cs typeface="Arial" pitchFamily="34" charset="0"/>
              </a:rPr>
              <a:t>A</a:t>
            </a:r>
            <a:r>
              <a:rPr lang="en-US" sz="2000" b="1" dirty="0">
                <a:solidFill>
                  <a:srgbClr val="000000"/>
                </a:solidFill>
                <a:effectLst>
                  <a:outerShdw blurRad="38100" dist="38100" dir="2700000" algn="tl">
                    <a:srgbClr val="FFFFFF"/>
                  </a:outerShdw>
                </a:effectLst>
                <a:latin typeface="Arial" pitchFamily="34" charset="0"/>
                <a:cs typeface="Arial" pitchFamily="34" charset="0"/>
              </a:rPr>
              <a:t>ccelerating </a:t>
            </a:r>
            <a:r>
              <a:rPr lang="en-US" b="1" dirty="0">
                <a:solidFill>
                  <a:srgbClr val="FF3300"/>
                </a:solidFill>
                <a:effectLst>
                  <a:outerShdw blurRad="38100" dist="38100" dir="2700000" algn="tl">
                    <a:srgbClr val="000000"/>
                  </a:outerShdw>
                </a:effectLst>
                <a:latin typeface="Arial" pitchFamily="34" charset="0"/>
                <a:cs typeface="Arial" pitchFamily="34" charset="0"/>
              </a:rPr>
              <a:t>I</a:t>
            </a:r>
            <a:r>
              <a:rPr lang="en-US" b="1" dirty="0">
                <a:solidFill>
                  <a:srgbClr val="000000"/>
                </a:solidFill>
                <a:effectLst>
                  <a:outerShdw blurRad="38100" dist="38100" dir="2700000" algn="tl">
                    <a:srgbClr val="FFFFFF"/>
                  </a:outerShdw>
                </a:effectLst>
                <a:latin typeface="Arial" pitchFamily="34" charset="0"/>
                <a:cs typeface="Arial" pitchFamily="34" charset="0"/>
              </a:rPr>
              <a:t>nflation </a:t>
            </a:r>
            <a:r>
              <a:rPr lang="en-US" b="1" dirty="0">
                <a:solidFill>
                  <a:srgbClr val="FF3300"/>
                </a:solidFill>
                <a:effectLst>
                  <a:outerShdw blurRad="38100" dist="38100" dir="2700000" algn="tl">
                    <a:srgbClr val="000000"/>
                  </a:outerShdw>
                </a:effectLst>
                <a:latin typeface="Arial" pitchFamily="34" charset="0"/>
                <a:cs typeface="Arial" pitchFamily="34" charset="0"/>
              </a:rPr>
              <a:t>R</a:t>
            </a:r>
            <a:r>
              <a:rPr lang="en-US" b="1" dirty="0">
                <a:solidFill>
                  <a:srgbClr val="000000"/>
                </a:solidFill>
                <a:effectLst>
                  <a:outerShdw blurRad="38100" dist="38100" dir="2700000" algn="tl">
                    <a:srgbClr val="FFFFFF"/>
                  </a:outerShdw>
                </a:effectLst>
                <a:latin typeface="Arial" pitchFamily="34" charset="0"/>
                <a:cs typeface="Arial" pitchFamily="34" charset="0"/>
              </a:rPr>
              <a:t>ate of </a:t>
            </a:r>
            <a:r>
              <a:rPr lang="en-US" b="1" dirty="0">
                <a:solidFill>
                  <a:srgbClr val="FF3300"/>
                </a:solidFill>
                <a:effectLst>
                  <a:outerShdw blurRad="38100" dist="38100" dir="2700000" algn="tl">
                    <a:srgbClr val="000000"/>
                  </a:outerShdw>
                </a:effectLst>
                <a:latin typeface="Arial" pitchFamily="34" charset="0"/>
                <a:cs typeface="Arial" pitchFamily="34" charset="0"/>
              </a:rPr>
              <a:t>U</a:t>
            </a:r>
            <a:r>
              <a:rPr lang="en-US" sz="2000" b="1" dirty="0">
                <a:solidFill>
                  <a:srgbClr val="000000"/>
                </a:solidFill>
                <a:effectLst>
                  <a:outerShdw blurRad="38100" dist="38100" dir="2700000" algn="tl">
                    <a:srgbClr val="FFFFFF"/>
                  </a:outerShdw>
                </a:effectLst>
                <a:latin typeface="Arial" pitchFamily="34" charset="0"/>
                <a:cs typeface="Arial" pitchFamily="34" charset="0"/>
              </a:rPr>
              <a:t>nemployment</a:t>
            </a:r>
            <a:r>
              <a:rPr lang="en-US" b="1" dirty="0">
                <a:solidFill>
                  <a:srgbClr val="000000"/>
                </a:solidFill>
                <a:effectLst>
                  <a:outerShdw blurRad="38100" dist="38100" dir="2700000" algn="tl">
                    <a:srgbClr val="FFFFFF"/>
                  </a:outerShdw>
                </a:effectLst>
                <a:latin typeface="Arial" pitchFamily="34" charset="0"/>
                <a:cs typeface="Arial" pitchFamily="34" charset="0"/>
              </a:rPr>
              <a:t>]</a:t>
            </a:r>
          </a:p>
        </p:txBody>
      </p:sp>
      <p:pic>
        <p:nvPicPr>
          <p:cNvPr id="6164" name="Picture 35" descr="divider flash lights on blue"/>
          <p:cNvPicPr>
            <a:picLocks noChangeAspect="1" noChangeArrowheads="1"/>
          </p:cNvPicPr>
          <p:nvPr/>
        </p:nvPicPr>
        <p:blipFill>
          <a:blip r:embed="rId6"/>
          <a:srcRect/>
          <a:stretch>
            <a:fillRect/>
          </a:stretch>
        </p:blipFill>
        <p:spPr bwMode="auto">
          <a:xfrm>
            <a:off x="1266825" y="568325"/>
            <a:ext cx="6305550" cy="109538"/>
          </a:xfrm>
          <a:prstGeom prst="rect">
            <a:avLst/>
          </a:prstGeom>
          <a:noFill/>
          <a:ln w="9525">
            <a:noFill/>
            <a:miter lim="800000"/>
            <a:headEnd/>
            <a:tailEnd/>
          </a:ln>
        </p:spPr>
      </p:pic>
      <p:pic>
        <p:nvPicPr>
          <p:cNvPr id="6165" name="Picture 36" descr="1 a bull's eye"/>
          <p:cNvPicPr>
            <a:picLocks noChangeAspect="1" noChangeArrowheads="1" noCrop="1"/>
          </p:cNvPicPr>
          <p:nvPr/>
        </p:nvPicPr>
        <p:blipFill>
          <a:blip r:embed="rId7"/>
          <a:srcRect/>
          <a:stretch>
            <a:fillRect/>
          </a:stretch>
        </p:blipFill>
        <p:spPr bwMode="auto">
          <a:xfrm>
            <a:off x="5524500" y="3952875"/>
            <a:ext cx="317500" cy="317500"/>
          </a:xfrm>
          <a:prstGeom prst="rect">
            <a:avLst/>
          </a:prstGeom>
          <a:noFill/>
          <a:ln w="9525">
            <a:noFill/>
            <a:miter lim="800000"/>
            <a:headEnd/>
            <a:tailEnd/>
          </a:ln>
        </p:spPr>
      </p:pic>
      <p:sp>
        <p:nvSpPr>
          <p:cNvPr id="6166" name="WordArt 37"/>
          <p:cNvSpPr>
            <a:spLocks noChangeArrowheads="1" noChangeShapeType="1" noTextEdit="1"/>
          </p:cNvSpPr>
          <p:nvPr/>
        </p:nvSpPr>
        <p:spPr bwMode="auto">
          <a:xfrm>
            <a:off x="584200" y="63500"/>
            <a:ext cx="7988300" cy="4699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a:sp3d>
          </a:bodyPr>
          <a:lstStyle/>
          <a:p>
            <a:r>
              <a:rPr lang="en-US" sz="3600" kern="10" dirty="0">
                <a:ln w="19050">
                  <a:solidFill>
                    <a:srgbClr val="000000"/>
                  </a:solidFill>
                  <a:round/>
                  <a:headEnd/>
                  <a:tailEnd/>
                </a:ln>
                <a:solidFill>
                  <a:srgbClr val="FF0000"/>
                </a:solidFill>
                <a:latin typeface="Arial Black" pitchFamily="34" charset="0"/>
              </a:rPr>
              <a:t>Extending AS [SRAS] to the LR [LRAS]</a:t>
            </a:r>
          </a:p>
        </p:txBody>
      </p:sp>
      <p:sp>
        <p:nvSpPr>
          <p:cNvPr id="25" name="Rectangle 24"/>
          <p:cNvSpPr>
            <a:spLocks noChangeArrowheads="1"/>
          </p:cNvSpPr>
          <p:nvPr/>
        </p:nvSpPr>
        <p:spPr bwMode="auto">
          <a:xfrm>
            <a:off x="177800" y="5849938"/>
            <a:ext cx="8966200" cy="1015663"/>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l">
              <a:defRPr/>
            </a:pPr>
            <a:r>
              <a:rPr lang="en-US" sz="2000" b="1" dirty="0">
                <a:solidFill>
                  <a:srgbClr val="000000"/>
                </a:solidFill>
                <a:latin typeface="Calibri" pitchFamily="34" charset="0"/>
              </a:rPr>
              <a:t>A change in LRAS does not necessarily lead to a change in LRPC.  The factors that influence SRAS also influence SRPC, but </a:t>
            </a:r>
            <a:r>
              <a:rPr lang="en-US" sz="2000" b="1" dirty="0">
                <a:solidFill>
                  <a:srgbClr val="0000CC"/>
                </a:solidFill>
                <a:effectLst>
                  <a:outerShdw blurRad="38100" dist="38100" dir="2700000" algn="tl">
                    <a:srgbClr val="000000">
                      <a:alpha val="43137"/>
                    </a:srgbClr>
                  </a:outerShdw>
                </a:effectLst>
                <a:latin typeface="Calibri" pitchFamily="34" charset="0"/>
              </a:rPr>
              <a:t>LRAS is potential </a:t>
            </a:r>
            <a:r>
              <a:rPr lang="en-US" sz="2000" b="1" dirty="0" smtClean="0">
                <a:solidFill>
                  <a:srgbClr val="0000CC"/>
                </a:solidFill>
                <a:effectLst>
                  <a:outerShdw blurRad="38100" dist="38100" dir="2700000" algn="tl">
                    <a:srgbClr val="000000">
                      <a:alpha val="43137"/>
                    </a:srgbClr>
                  </a:outerShdw>
                </a:effectLst>
                <a:latin typeface="Calibri" pitchFamily="34" charset="0"/>
              </a:rPr>
              <a:t>output [PPC] </a:t>
            </a:r>
            <a:r>
              <a:rPr lang="en-US" sz="2000" b="1" dirty="0">
                <a:solidFill>
                  <a:srgbClr val="000000"/>
                </a:solidFill>
                <a:latin typeface="Calibri" pitchFamily="34" charset="0"/>
              </a:rPr>
              <a:t>whereas </a:t>
            </a:r>
            <a:r>
              <a:rPr lang="en-US" sz="2000" b="1" dirty="0">
                <a:solidFill>
                  <a:srgbClr val="FF0000"/>
                </a:solidFill>
                <a:effectLst>
                  <a:outerShdw blurRad="38100" dist="38100" dir="2700000" algn="tl">
                    <a:srgbClr val="000000">
                      <a:alpha val="43137"/>
                    </a:srgbClr>
                  </a:outerShdw>
                </a:effectLst>
                <a:latin typeface="Calibri" pitchFamily="34" charset="0"/>
              </a:rPr>
              <a:t>LRPC is  the NAIRU</a:t>
            </a:r>
            <a:r>
              <a:rPr lang="en-US" sz="2000" b="1" dirty="0">
                <a:solidFill>
                  <a:srgbClr val="000000"/>
                </a:solidFill>
                <a:latin typeface="Calibri" pitchFamily="34" charset="0"/>
              </a:rPr>
              <a:t>.  Potential output can increase without </a:t>
            </a:r>
            <a:r>
              <a:rPr lang="en-US" sz="2000" b="1" dirty="0" smtClean="0">
                <a:solidFill>
                  <a:srgbClr val="000000"/>
                </a:solidFill>
                <a:latin typeface="Calibri" pitchFamily="34" charset="0"/>
              </a:rPr>
              <a:t> </a:t>
            </a:r>
            <a:r>
              <a:rPr lang="en-US" sz="2000" b="1" dirty="0">
                <a:solidFill>
                  <a:srgbClr val="000000"/>
                </a:solidFill>
                <a:latin typeface="Calibri" pitchFamily="34" charset="0"/>
              </a:rPr>
              <a:t>shifting the NAIRU.</a:t>
            </a:r>
            <a:endParaRPr lang="en-US" sz="2000" dirty="0">
              <a:solidFill>
                <a:srgbClr val="000000"/>
              </a:solidFill>
              <a:latin typeface="Calibri" pitchFamily="34" charset="0"/>
            </a:endParaRPr>
          </a:p>
        </p:txBody>
      </p:sp>
      <p:sp>
        <p:nvSpPr>
          <p:cNvPr id="26" name="Rectangle 31"/>
          <p:cNvSpPr>
            <a:spLocks noChangeArrowheads="1"/>
          </p:cNvSpPr>
          <p:nvPr/>
        </p:nvSpPr>
        <p:spPr bwMode="auto">
          <a:xfrm>
            <a:off x="6337300" y="2695575"/>
            <a:ext cx="2844800" cy="2376488"/>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2000" b="1" dirty="0">
                <a:solidFill>
                  <a:srgbClr val="FF3300"/>
                </a:solidFill>
                <a:effectLst>
                  <a:outerShdw blurRad="38100" dist="38100" dir="2700000" algn="tl">
                    <a:srgbClr val="000000"/>
                  </a:outerShdw>
                </a:effectLst>
                <a:latin typeface="Arial" charset="0"/>
              </a:rPr>
              <a:t>NAIRU is another </a:t>
            </a:r>
          </a:p>
          <a:p>
            <a:pPr algn="l">
              <a:defRPr/>
            </a:pPr>
            <a:r>
              <a:rPr lang="en-US" sz="2000" b="1" dirty="0">
                <a:solidFill>
                  <a:srgbClr val="FF3300"/>
                </a:solidFill>
                <a:effectLst>
                  <a:outerShdw blurRad="38100" dist="38100" dir="2700000" algn="tl">
                    <a:srgbClr val="000000"/>
                  </a:outerShdw>
                </a:effectLst>
                <a:latin typeface="Arial" charset="0"/>
              </a:rPr>
              <a:t>name for “natural</a:t>
            </a:r>
          </a:p>
          <a:p>
            <a:pPr algn="l">
              <a:defRPr/>
            </a:pPr>
            <a:r>
              <a:rPr lang="en-US" sz="2000" b="1" dirty="0">
                <a:solidFill>
                  <a:srgbClr val="FF3300"/>
                </a:solidFill>
                <a:effectLst>
                  <a:outerShdw blurRad="38100" dist="38100" dir="2700000" algn="tl">
                    <a:srgbClr val="000000"/>
                  </a:outerShdw>
                </a:effectLst>
                <a:latin typeface="Arial" charset="0"/>
              </a:rPr>
              <a:t>rate” and is the level </a:t>
            </a:r>
          </a:p>
          <a:p>
            <a:pPr algn="l">
              <a:defRPr/>
            </a:pPr>
            <a:r>
              <a:rPr lang="en-US" sz="2000" b="1" dirty="0">
                <a:solidFill>
                  <a:srgbClr val="FF3300"/>
                </a:solidFill>
                <a:effectLst>
                  <a:outerShdw blurRad="38100" dist="38100" dir="2700000" algn="tl">
                    <a:srgbClr val="000000"/>
                  </a:outerShdw>
                </a:effectLst>
                <a:latin typeface="Arial" charset="0"/>
              </a:rPr>
              <a:t>of unemployment </a:t>
            </a:r>
          </a:p>
          <a:p>
            <a:pPr algn="l">
              <a:defRPr/>
            </a:pPr>
            <a:r>
              <a:rPr lang="en-US" sz="2000" b="1" dirty="0">
                <a:solidFill>
                  <a:srgbClr val="FF3300"/>
                </a:solidFill>
                <a:effectLst>
                  <a:outerShdw blurRad="38100" dist="38100" dir="2700000" algn="tl">
                    <a:srgbClr val="000000"/>
                  </a:outerShdw>
                </a:effectLst>
                <a:latin typeface="Arial" charset="0"/>
              </a:rPr>
              <a:t>the economy “needs”</a:t>
            </a:r>
          </a:p>
          <a:p>
            <a:pPr algn="l">
              <a:defRPr/>
            </a:pPr>
            <a:r>
              <a:rPr lang="en-US" sz="2000" b="1" dirty="0">
                <a:solidFill>
                  <a:srgbClr val="FF3300"/>
                </a:solidFill>
                <a:effectLst>
                  <a:outerShdw blurRad="38100" dist="38100" dir="2700000" algn="tl">
                    <a:srgbClr val="000000"/>
                  </a:outerShdw>
                </a:effectLst>
                <a:latin typeface="Arial" charset="0"/>
              </a:rPr>
              <a:t>in order to avoid</a:t>
            </a:r>
          </a:p>
          <a:p>
            <a:pPr algn="l">
              <a:defRPr/>
            </a:pPr>
            <a:r>
              <a:rPr lang="en-US" sz="2000" b="1" dirty="0">
                <a:solidFill>
                  <a:srgbClr val="FF3300"/>
                </a:solidFill>
                <a:effectLst>
                  <a:outerShdw blurRad="38100" dist="38100" dir="2700000" algn="tl">
                    <a:srgbClr val="000000"/>
                  </a:outerShdw>
                </a:effectLst>
                <a:latin typeface="Arial" charset="0"/>
              </a:rPr>
              <a:t>accelerating inflation.</a:t>
            </a:r>
          </a:p>
        </p:txBody>
      </p:sp>
    </p:spTree>
    <p:extLst>
      <p:ext uri="{BB962C8B-B14F-4D97-AF65-F5344CB8AC3E}">
        <p14:creationId xmlns:p14="http://schemas.microsoft.com/office/powerpoint/2010/main" val="2644573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06"/>
                                        </p:tgtEl>
                                        <p:attrNameLst>
                                          <p:attrName>style.visibility</p:attrName>
                                        </p:attrNameLst>
                                      </p:cBhvr>
                                      <p:to>
                                        <p:strVal val="visible"/>
                                      </p:to>
                                    </p:set>
                                    <p:animEffect transition="in" filter="wipe(left)">
                                      <p:cBhvr>
                                        <p:cTn id="7" dur="1000"/>
                                        <p:tgtEl>
                                          <p:spTgt spid="378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78911"/>
                                        </p:tgtEl>
                                        <p:attrNameLst>
                                          <p:attrName>style.visibility</p:attrName>
                                        </p:attrNameLst>
                                      </p:cBhvr>
                                      <p:to>
                                        <p:strVal val="visible"/>
                                      </p:to>
                                    </p:set>
                                    <p:animEffect transition="in" filter="wheel(4)">
                                      <p:cBhvr>
                                        <p:cTn id="12" dur="2000"/>
                                        <p:tgtEl>
                                          <p:spTgt spid="378911"/>
                                        </p:tgtEl>
                                      </p:cBhvr>
                                    </p:animEffect>
                                  </p:childTnLst>
                                </p:cTn>
                              </p:par>
                              <p:par>
                                <p:cTn id="13" presetID="1" presetClass="mediacall" presetSubtype="0" fill="hold" nodeType="withEffect">
                                  <p:stCondLst>
                                    <p:cond delay="0"/>
                                  </p:stCondLst>
                                  <p:childTnLst>
                                    <p:cmd type="call" cmd="playFrom(0.0)">
                                      <p:cBhvr>
                                        <p:cTn id="14" dur="1011" fill="hold"/>
                                        <p:tgtEl>
                                          <p:spTgt spid="378912"/>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378913"/>
                                        </p:tgtEl>
                                        <p:attrNameLst>
                                          <p:attrName>style.visibility</p:attrName>
                                        </p:attrNameLst>
                                      </p:cBhvr>
                                      <p:to>
                                        <p:strVal val="visible"/>
                                      </p:to>
                                    </p:set>
                                    <p:anim calcmode="lin" valueType="num">
                                      <p:cBhvr>
                                        <p:cTn id="19" dur="2000" fill="hold"/>
                                        <p:tgtEl>
                                          <p:spTgt spid="378913"/>
                                        </p:tgtEl>
                                        <p:attrNameLst>
                                          <p:attrName>ppt_w</p:attrName>
                                        </p:attrNameLst>
                                      </p:cBhvr>
                                      <p:tavLst>
                                        <p:tav tm="0">
                                          <p:val>
                                            <p:strVal val="4/3*#ppt_w"/>
                                          </p:val>
                                        </p:tav>
                                        <p:tav tm="100000">
                                          <p:val>
                                            <p:strVal val="#ppt_w"/>
                                          </p:val>
                                        </p:tav>
                                      </p:tavLst>
                                    </p:anim>
                                    <p:anim calcmode="lin" valueType="num">
                                      <p:cBhvr>
                                        <p:cTn id="20" dur="2000" fill="hold"/>
                                        <p:tgtEl>
                                          <p:spTgt spid="378913"/>
                                        </p:tgtEl>
                                        <p:attrNameLst>
                                          <p:attrName>ppt_h</p:attrName>
                                        </p:attrNameLst>
                                      </p:cBhvr>
                                      <p:tavLst>
                                        <p:tav tm="0">
                                          <p:val>
                                            <p:strVal val="4/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4)">
                                      <p:cBhvr>
                                        <p:cTn id="25" dur="2000"/>
                                        <p:tgtEl>
                                          <p:spTgt spid="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heel(4)">
                                      <p:cBhvr>
                                        <p:cTn id="30" dur="2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6" fill="hold" display="0">
                  <p:stCondLst>
                    <p:cond delay="indefinite"/>
                  </p:stCondLst>
                  <p:endCondLst>
                    <p:cond evt="onNext" delay="0">
                      <p:tgtEl>
                        <p:sldTgt/>
                      </p:tgtEl>
                    </p:cond>
                    <p:cond evt="onPrev" delay="0">
                      <p:tgtEl>
                        <p:sldTgt/>
                      </p:tgtEl>
                    </p:cond>
                    <p:cond evt="onStopAudio" delay="0">
                      <p:tgtEl>
                        <p:sldTgt/>
                      </p:tgtEl>
                    </p:cond>
                  </p:endCondLst>
                </p:cTn>
                <p:tgtEl>
                  <p:spTgt spid="378912"/>
                </p:tgtEl>
              </p:cMediaNode>
            </p:audio>
          </p:childTnLst>
        </p:cTn>
      </p:par>
    </p:tnLst>
    <p:bldLst>
      <p:bldP spid="2" grpId="0"/>
      <p:bldP spid="378906" grpId="0"/>
      <p:bldP spid="378911" grpId="0"/>
      <p:bldP spid="378913"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70" name="WordArt 37"/>
          <p:cNvSpPr>
            <a:spLocks noChangeArrowheads="1" noChangeShapeType="1" noTextEdit="1"/>
          </p:cNvSpPr>
          <p:nvPr/>
        </p:nvSpPr>
        <p:spPr bwMode="auto">
          <a:xfrm>
            <a:off x="377825" y="139700"/>
            <a:ext cx="8351838" cy="4699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kern="10" dirty="0">
                <a:ln w="19050">
                  <a:solidFill>
                    <a:schemeClr val="tx1"/>
                  </a:solidFill>
                  <a:round/>
                  <a:headEnd/>
                  <a:tailEnd/>
                </a:ln>
                <a:solidFill>
                  <a:srgbClr val="FF0000"/>
                </a:solidFill>
                <a:latin typeface="Arial Black" pitchFamily="34" charset="0"/>
              </a:rPr>
              <a:t>Non </a:t>
            </a:r>
            <a:r>
              <a:rPr lang="en-US" sz="3600" kern="10" dirty="0" smtClean="0">
                <a:ln w="19050">
                  <a:solidFill>
                    <a:schemeClr val="tx1"/>
                  </a:solidFill>
                  <a:round/>
                  <a:headEnd/>
                  <a:tailEnd/>
                </a:ln>
                <a:solidFill>
                  <a:srgbClr val="FF0000"/>
                </a:solidFill>
                <a:latin typeface="Arial Black" pitchFamily="34" charset="0"/>
              </a:rPr>
              <a:t>Accelerating </a:t>
            </a:r>
            <a:r>
              <a:rPr lang="en-US" sz="3600" kern="10" dirty="0">
                <a:ln w="19050">
                  <a:solidFill>
                    <a:schemeClr val="tx1"/>
                  </a:solidFill>
                  <a:round/>
                  <a:headEnd/>
                  <a:tailEnd/>
                </a:ln>
                <a:solidFill>
                  <a:srgbClr val="FF0000"/>
                </a:solidFill>
                <a:latin typeface="Arial Black" pitchFamily="34" charset="0"/>
              </a:rPr>
              <a:t>Inflation Rate of Unemployment [NAIRU]</a:t>
            </a:r>
          </a:p>
        </p:txBody>
      </p:sp>
      <p:sp>
        <p:nvSpPr>
          <p:cNvPr id="4" name="TextBox 3"/>
          <p:cNvSpPr txBox="1"/>
          <p:nvPr/>
        </p:nvSpPr>
        <p:spPr>
          <a:xfrm>
            <a:off x="73025" y="742950"/>
            <a:ext cx="8888413" cy="5940425"/>
          </a:xfrm>
          <a:prstGeom prst="rect">
            <a:avLst/>
          </a:prstGeom>
          <a:noFill/>
        </p:spPr>
        <p:txBody>
          <a:bodyPr>
            <a:spAutoFit/>
            <a:scene3d>
              <a:camera prst="orthographicFront"/>
              <a:lightRig rig="threePt" dir="t"/>
            </a:scene3d>
            <a:sp3d extrusionH="57150">
              <a:bevelT w="38100" h="38100" prst="angle"/>
            </a:sp3d>
          </a:bodyPr>
          <a:lstStyle/>
          <a:p>
            <a:pPr algn="l">
              <a:defRPr/>
            </a:pP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NAIRU</a:t>
            </a:r>
            <a:r>
              <a:rPr lang="en-US" sz="2000" dirty="0">
                <a:latin typeface="Arial" pitchFamily="34" charset="0"/>
                <a:cs typeface="Arial" pitchFamily="34" charset="0"/>
              </a:rPr>
              <a:t> [developed by </a:t>
            </a: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Milton Friedman</a:t>
            </a:r>
            <a:r>
              <a:rPr lang="en-US" sz="2000" dirty="0">
                <a:latin typeface="Arial" pitchFamily="34" charset="0"/>
                <a:cs typeface="Arial" pitchFamily="34" charset="0"/>
              </a:rPr>
              <a:t>] is the unemployment equivalent of </a:t>
            </a:r>
            <a:r>
              <a:rPr lang="en-US" sz="2200" b="1" dirty="0">
                <a:solidFill>
                  <a:srgbClr val="FF9900"/>
                </a:solidFill>
                <a:effectLst>
                  <a:outerShdw blurRad="38100" dist="38100" dir="2700000" algn="tl">
                    <a:srgbClr val="000000">
                      <a:alpha val="43137"/>
                    </a:srgbClr>
                  </a:outerShdw>
                </a:effectLst>
                <a:latin typeface="Arial" pitchFamily="34" charset="0"/>
                <a:cs typeface="Arial" pitchFamily="34" charset="0"/>
              </a:rPr>
              <a:t>Goldilocks’ perfect bowl of porridge </a:t>
            </a:r>
            <a:r>
              <a:rPr lang="en-US" sz="2000" dirty="0">
                <a:latin typeface="Arial" pitchFamily="34" charset="0"/>
                <a:cs typeface="Arial" pitchFamily="34" charset="0"/>
              </a:rPr>
              <a:t>– a jobless rate that’s not so high it </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triggers deflation </a:t>
            </a:r>
            <a:r>
              <a:rPr lang="en-US" sz="2000" dirty="0">
                <a:latin typeface="Arial" pitchFamily="34" charset="0"/>
                <a:cs typeface="Arial" pitchFamily="34" charset="0"/>
              </a:rPr>
              <a:t>or so low it </a:t>
            </a:r>
            <a:r>
              <a:rPr lang="en-US" sz="2000" b="1" dirty="0">
                <a:solidFill>
                  <a:srgbClr val="009900"/>
                </a:solidFill>
                <a:effectLst>
                  <a:outerShdw blurRad="38100" dist="38100" dir="2700000" algn="tl">
                    <a:srgbClr val="000000">
                      <a:alpha val="43137"/>
                    </a:srgbClr>
                  </a:outerShdw>
                </a:effectLst>
                <a:latin typeface="Arial" pitchFamily="34" charset="0"/>
                <a:cs typeface="Arial" pitchFamily="34" charset="0"/>
              </a:rPr>
              <a:t>sets off galloping inflation</a:t>
            </a:r>
            <a:r>
              <a:rPr lang="en-US" sz="2000" dirty="0">
                <a:latin typeface="Arial" pitchFamily="34" charset="0"/>
                <a:cs typeface="Arial" pitchFamily="34" charset="0"/>
              </a:rPr>
              <a:t>.  </a:t>
            </a:r>
            <a:r>
              <a:rPr lang="en-US" sz="1900" dirty="0">
                <a:latin typeface="Arial" pitchFamily="34" charset="0"/>
                <a:cs typeface="Arial" pitchFamily="34" charset="0"/>
              </a:rPr>
              <a:t>Every economy </a:t>
            </a:r>
            <a:r>
              <a:rPr lang="en-US" sz="2000" dirty="0">
                <a:latin typeface="Arial" pitchFamily="34" charset="0"/>
                <a:cs typeface="Arial" pitchFamily="34" charset="0"/>
              </a:rPr>
              <a:t>has a NAIRU [also called the  </a:t>
            </a: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a:t>
            </a:r>
            <a:r>
              <a:rPr lang="en-US" sz="2200" b="1" dirty="0">
                <a:solidFill>
                  <a:srgbClr val="C00000"/>
                </a:solidFill>
                <a:effectLst>
                  <a:outerShdw blurRad="38100" dist="38100" dir="2700000" algn="tl">
                    <a:srgbClr val="000000">
                      <a:alpha val="43137"/>
                    </a:srgbClr>
                  </a:outerShdw>
                </a:effectLst>
                <a:latin typeface="Arial" pitchFamily="34" charset="0"/>
                <a:cs typeface="Arial" pitchFamily="34" charset="0"/>
              </a:rPr>
              <a:t>Natural Rate of Unemployment</a:t>
            </a: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a:t>
            </a:r>
            <a:r>
              <a:rPr lang="en-US" sz="2000" dirty="0">
                <a:latin typeface="Arial" pitchFamily="34" charset="0"/>
                <a:cs typeface="Arial" pitchFamily="34" charset="0"/>
              </a:rPr>
              <a:t>]</a:t>
            </a:r>
          </a:p>
          <a:p>
            <a:pPr algn="l">
              <a:defRPr/>
            </a:pPr>
            <a:endParaRPr lang="en-US" sz="800" dirty="0">
              <a:latin typeface="Arial" pitchFamily="34" charset="0"/>
              <a:cs typeface="Arial" pitchFamily="34" charset="0"/>
            </a:endParaRPr>
          </a:p>
          <a:p>
            <a:pPr algn="l">
              <a:defRPr/>
            </a:pPr>
            <a:r>
              <a:rPr lang="en-US" sz="2000" dirty="0">
                <a:latin typeface="Arial" pitchFamily="34" charset="0"/>
                <a:cs typeface="Arial" pitchFamily="34" charset="0"/>
              </a:rPr>
              <a:t>The factors that influence a country’s natural rate of unemployment are many:  The </a:t>
            </a:r>
            <a:r>
              <a:rPr lang="en-US" sz="2000" b="1" dirty="0">
                <a:solidFill>
                  <a:srgbClr val="0000CC"/>
                </a:solidFill>
                <a:effectLst>
                  <a:outerShdw blurRad="38100" dist="38100" dir="2700000" algn="tl">
                    <a:srgbClr val="000000">
                      <a:alpha val="43137"/>
                    </a:srgbClr>
                  </a:outerShdw>
                </a:effectLst>
                <a:latin typeface="Arial" pitchFamily="34" charset="0"/>
                <a:cs typeface="Arial" pitchFamily="34" charset="0"/>
              </a:rPr>
              <a:t>bargaining power of unions</a:t>
            </a:r>
            <a:r>
              <a:rPr lang="en-US" sz="2000" dirty="0">
                <a:latin typeface="Arial" pitchFamily="34" charset="0"/>
                <a:cs typeface="Arial" pitchFamily="34" charset="0"/>
              </a:rPr>
              <a:t>, the </a:t>
            </a:r>
            <a:r>
              <a:rPr lang="en-US" sz="2000" b="1" dirty="0">
                <a:solidFill>
                  <a:srgbClr val="0000CC"/>
                </a:solidFill>
                <a:effectLst>
                  <a:outerShdw blurRad="38100" dist="38100" dir="2700000" algn="tl">
                    <a:srgbClr val="000000">
                      <a:alpha val="43137"/>
                    </a:srgbClr>
                  </a:outerShdw>
                </a:effectLst>
                <a:latin typeface="Arial" pitchFamily="34" charset="0"/>
                <a:cs typeface="Arial" pitchFamily="34" charset="0"/>
              </a:rPr>
              <a:t>productivity of the workforce</a:t>
            </a:r>
            <a:r>
              <a:rPr lang="en-US" sz="2000" dirty="0">
                <a:latin typeface="Arial" pitchFamily="34" charset="0"/>
                <a:cs typeface="Arial" pitchFamily="34" charset="0"/>
              </a:rPr>
              <a:t>, the </a:t>
            </a:r>
            <a:r>
              <a:rPr lang="en-US" sz="2000" b="1" dirty="0">
                <a:solidFill>
                  <a:srgbClr val="0000CC"/>
                </a:solidFill>
                <a:effectLst>
                  <a:outerShdw blurRad="38100" dist="38100" dir="2700000" algn="tl">
                    <a:srgbClr val="000000">
                      <a:alpha val="43137"/>
                    </a:srgbClr>
                  </a:outerShdw>
                </a:effectLst>
                <a:latin typeface="Arial" pitchFamily="34" charset="0"/>
                <a:cs typeface="Arial" pitchFamily="34" charset="0"/>
              </a:rPr>
              <a:t>presence of minimum wage laws</a:t>
            </a:r>
            <a:r>
              <a:rPr lang="en-US" sz="2000" dirty="0">
                <a:latin typeface="Arial" pitchFamily="34" charset="0"/>
                <a:cs typeface="Arial" pitchFamily="34" charset="0"/>
              </a:rPr>
              <a:t>, </a:t>
            </a:r>
            <a:r>
              <a:rPr lang="en-US" sz="2000" b="1" dirty="0">
                <a:solidFill>
                  <a:srgbClr val="0000CC"/>
                </a:solidFill>
                <a:effectLst>
                  <a:outerShdw blurRad="38100" dist="38100" dir="2700000" algn="tl">
                    <a:srgbClr val="000000">
                      <a:alpha val="43137"/>
                    </a:srgbClr>
                  </a:outerShdw>
                </a:effectLst>
                <a:latin typeface="Arial" pitchFamily="34" charset="0"/>
                <a:cs typeface="Arial" pitchFamily="34" charset="0"/>
              </a:rPr>
              <a:t>unemployment/welfare policies,</a:t>
            </a:r>
            <a:r>
              <a:rPr lang="en-US" sz="2000" dirty="0">
                <a:latin typeface="Arial" pitchFamily="34" charset="0"/>
                <a:cs typeface="Arial" pitchFamily="34" charset="0"/>
              </a:rPr>
              <a:t> and the </a:t>
            </a:r>
            <a:r>
              <a:rPr lang="en-US" sz="2000" b="1" dirty="0">
                <a:solidFill>
                  <a:srgbClr val="0000CC"/>
                </a:solidFill>
                <a:effectLst>
                  <a:outerShdw blurRad="38100" dist="38100" dir="2700000" algn="tl">
                    <a:srgbClr val="000000">
                      <a:alpha val="43137"/>
                    </a:srgbClr>
                  </a:outerShdw>
                </a:effectLst>
                <a:latin typeface="Arial" pitchFamily="34" charset="0"/>
                <a:cs typeface="Arial" pitchFamily="34" charset="0"/>
              </a:rPr>
              <a:t>willingness of workers to relocate </a:t>
            </a:r>
            <a:r>
              <a:rPr lang="en-US" sz="2000" dirty="0">
                <a:latin typeface="Arial" pitchFamily="34" charset="0"/>
                <a:cs typeface="Arial" pitchFamily="34" charset="0"/>
              </a:rPr>
              <a:t>are just a few of them.</a:t>
            </a:r>
          </a:p>
          <a:p>
            <a:pPr algn="l">
              <a:defRPr/>
            </a:pPr>
            <a:endParaRPr lang="en-US" sz="800" dirty="0">
              <a:latin typeface="Arial" pitchFamily="34" charset="0"/>
              <a:cs typeface="Arial" pitchFamily="34" charset="0"/>
            </a:endParaRPr>
          </a:p>
          <a:p>
            <a:pPr algn="l">
              <a:defRPr/>
            </a:pPr>
            <a:r>
              <a:rPr lang="en-US" sz="2000" b="1" dirty="0">
                <a:solidFill>
                  <a:srgbClr val="663300"/>
                </a:solidFill>
                <a:effectLst>
                  <a:outerShdw blurRad="38100" dist="38100" dir="2700000" algn="tl">
                    <a:srgbClr val="000000">
                      <a:alpha val="43137"/>
                    </a:srgbClr>
                  </a:outerShdw>
                </a:effectLst>
                <a:latin typeface="Arial" pitchFamily="34" charset="0"/>
                <a:cs typeface="Arial" pitchFamily="34" charset="0"/>
              </a:rPr>
              <a:t>Europe’s NAIRU </a:t>
            </a:r>
            <a:r>
              <a:rPr lang="en-US" sz="2000" dirty="0">
                <a:latin typeface="Arial" pitchFamily="34" charset="0"/>
                <a:cs typeface="Arial" pitchFamily="34" charset="0"/>
              </a:rPr>
              <a:t>has been around </a:t>
            </a:r>
            <a:r>
              <a:rPr lang="en-US" sz="2000" b="1" dirty="0" smtClean="0">
                <a:solidFill>
                  <a:srgbClr val="663300"/>
                </a:solidFill>
                <a:effectLst>
                  <a:outerShdw blurRad="38100" dist="38100" dir="2700000" algn="tl">
                    <a:srgbClr val="000000">
                      <a:alpha val="43137"/>
                    </a:srgbClr>
                  </a:outerShdw>
                </a:effectLst>
                <a:latin typeface="Arial" pitchFamily="34" charset="0"/>
                <a:cs typeface="Arial" pitchFamily="34" charset="0"/>
              </a:rPr>
              <a:t>8-10%</a:t>
            </a:r>
            <a:r>
              <a:rPr lang="en-US" sz="2000" dirty="0" smtClean="0">
                <a:latin typeface="Arial" pitchFamily="34" charset="0"/>
                <a:cs typeface="Arial" pitchFamily="34" charset="0"/>
              </a:rPr>
              <a:t>. </a:t>
            </a:r>
            <a:r>
              <a:rPr lang="en-US" sz="2000" dirty="0">
                <a:latin typeface="Arial" pitchFamily="34" charset="0"/>
                <a:cs typeface="Arial" pitchFamily="34" charset="0"/>
              </a:rPr>
              <a:t>Ours has been about </a:t>
            </a:r>
            <a:r>
              <a:rPr lang="en-US" sz="2000" b="1" dirty="0">
                <a:latin typeface="Arial" pitchFamily="34" charset="0"/>
                <a:cs typeface="Arial" pitchFamily="34" charset="0"/>
              </a:rPr>
              <a:t>5%</a:t>
            </a:r>
            <a:r>
              <a:rPr lang="en-US" sz="2000" dirty="0">
                <a:latin typeface="Arial" pitchFamily="34" charset="0"/>
                <a:cs typeface="Arial" pitchFamily="34" charset="0"/>
              </a:rPr>
              <a:t> </a:t>
            </a:r>
            <a:r>
              <a:rPr lang="en-US" sz="2000" b="1" dirty="0">
                <a:latin typeface="Arial" pitchFamily="34" charset="0"/>
                <a:cs typeface="Arial" pitchFamily="34" charset="0"/>
              </a:rPr>
              <a:t>since the mid 1990s</a:t>
            </a:r>
            <a:r>
              <a:rPr lang="en-US" sz="2000" dirty="0">
                <a:latin typeface="Arial" pitchFamily="34" charset="0"/>
                <a:cs typeface="Arial" pitchFamily="34" charset="0"/>
              </a:rPr>
              <a:t>.  However, it is probably about </a:t>
            </a:r>
            <a:r>
              <a:rPr lang="en-US" sz="2000" b="1" dirty="0">
                <a:solidFill>
                  <a:srgbClr val="009900"/>
                </a:solidFill>
                <a:effectLst>
                  <a:outerShdw blurRad="38100" dist="38100" dir="2700000" algn="tl">
                    <a:srgbClr val="000000">
                      <a:alpha val="43137"/>
                    </a:srgbClr>
                  </a:outerShdw>
                </a:effectLst>
                <a:latin typeface="Arial" pitchFamily="34" charset="0"/>
                <a:cs typeface="Arial" pitchFamily="34" charset="0"/>
              </a:rPr>
              <a:t>6% now</a:t>
            </a:r>
            <a:r>
              <a:rPr lang="en-US" sz="2000" dirty="0">
                <a:latin typeface="Arial" pitchFamily="34" charset="0"/>
                <a:cs typeface="Arial" pitchFamily="34" charset="0"/>
              </a:rPr>
              <a:t>.  If this is the case, then the Fed could damage the economy by keeping rates low for too long. In this scenario, an easy money policy lasts until the jobless rate slips beneath the new natural rate of </a:t>
            </a:r>
            <a:r>
              <a:rPr lang="en-US" sz="2000" b="1" dirty="0">
                <a:solidFill>
                  <a:srgbClr val="009900"/>
                </a:solidFill>
                <a:effectLst>
                  <a:outerShdw blurRad="38100" dist="38100" dir="2700000" algn="tl">
                    <a:srgbClr val="000000">
                      <a:alpha val="43137"/>
                    </a:srgbClr>
                  </a:outerShdw>
                </a:effectLst>
                <a:latin typeface="Arial Black" pitchFamily="34" charset="0"/>
                <a:cs typeface="Arial" pitchFamily="34" charset="0"/>
              </a:rPr>
              <a:t>6%</a:t>
            </a:r>
            <a:r>
              <a:rPr lang="en-US" sz="2000" dirty="0">
                <a:latin typeface="Arial" pitchFamily="34" charset="0"/>
                <a:cs typeface="Arial" pitchFamily="34" charset="0"/>
              </a:rPr>
              <a:t>, and inflation breaks out.  You could be sitting at a zero-percent F</a:t>
            </a:r>
            <a:r>
              <a:rPr lang="en-US" sz="2000" dirty="0" smtClean="0">
                <a:latin typeface="Arial" pitchFamily="34" charset="0"/>
                <a:cs typeface="Arial" pitchFamily="34" charset="0"/>
              </a:rPr>
              <a:t>ed Funds </a:t>
            </a:r>
            <a:r>
              <a:rPr lang="en-US" sz="2000" dirty="0">
                <a:latin typeface="Arial" pitchFamily="34" charset="0"/>
                <a:cs typeface="Arial" pitchFamily="34" charset="0"/>
              </a:rPr>
              <a:t>rate at FE and not realize it. </a:t>
            </a:r>
          </a:p>
          <a:p>
            <a:pPr algn="l">
              <a:defRPr/>
            </a:pPr>
            <a:endParaRPr lang="en-US" sz="800" dirty="0">
              <a:latin typeface="Arial" pitchFamily="34" charset="0"/>
              <a:cs typeface="Arial" pitchFamily="34" charset="0"/>
            </a:endParaRPr>
          </a:p>
          <a:p>
            <a:pPr algn="l">
              <a:defRPr/>
            </a:pPr>
            <a:r>
              <a:rPr lang="en-US" sz="2000" dirty="0">
                <a:latin typeface="Arial" pitchFamily="34" charset="0"/>
                <a:cs typeface="Arial" pitchFamily="34" charset="0"/>
              </a:rPr>
              <a:t>This is what happened in the </a:t>
            </a:r>
            <a:r>
              <a:rPr lang="en-US" sz="2000" b="1" dirty="0">
                <a:latin typeface="Arial" pitchFamily="34" charset="0"/>
                <a:cs typeface="Arial" pitchFamily="34" charset="0"/>
              </a:rPr>
              <a:t>70s</a:t>
            </a:r>
            <a:r>
              <a:rPr lang="en-US" sz="2000" dirty="0">
                <a:latin typeface="Arial" pitchFamily="34" charset="0"/>
                <a:cs typeface="Arial" pitchFamily="34" charset="0"/>
              </a:rPr>
              <a:t>. The Fed thought the </a:t>
            </a:r>
            <a:r>
              <a:rPr lang="en-US" sz="2000" b="1" dirty="0">
                <a:latin typeface="Arial" pitchFamily="34" charset="0"/>
                <a:cs typeface="Arial" pitchFamily="34" charset="0"/>
              </a:rPr>
              <a:t>NAIRU was 4% </a:t>
            </a:r>
            <a:r>
              <a:rPr lang="en-US" sz="2000" dirty="0">
                <a:latin typeface="Arial" pitchFamily="34" charset="0"/>
                <a:cs typeface="Arial" pitchFamily="34" charset="0"/>
              </a:rPr>
              <a:t>[when it was </a:t>
            </a:r>
            <a:r>
              <a:rPr lang="en-US" sz="2000" b="1" dirty="0">
                <a:latin typeface="Arial" pitchFamily="34" charset="0"/>
                <a:cs typeface="Arial" pitchFamily="34" charset="0"/>
              </a:rPr>
              <a:t>really 7%</a:t>
            </a:r>
            <a:r>
              <a:rPr lang="en-US" sz="2000" dirty="0">
                <a:latin typeface="Arial" pitchFamily="34" charset="0"/>
                <a:cs typeface="Arial" pitchFamily="34" charset="0"/>
              </a:rPr>
              <a:t>] and kept rates too low, </a:t>
            </a:r>
            <a:r>
              <a:rPr lang="en-US" sz="2000" b="1" dirty="0">
                <a:latin typeface="Arial" pitchFamily="34" charset="0"/>
                <a:cs typeface="Arial" pitchFamily="34" charset="0"/>
              </a:rPr>
              <a:t>trying to reach that 4%</a:t>
            </a:r>
            <a:r>
              <a:rPr lang="en-US" sz="2000" dirty="0">
                <a:latin typeface="Arial" pitchFamily="34" charset="0"/>
                <a:cs typeface="Arial" pitchFamily="34" charset="0"/>
              </a:rPr>
              <a:t>, which brought on high inflation and led to later </a:t>
            </a:r>
            <a:r>
              <a:rPr lang="en-US" sz="2000" b="1" dirty="0">
                <a:latin typeface="Arial" pitchFamily="34" charset="0"/>
                <a:cs typeface="Arial" pitchFamily="34" charset="0"/>
              </a:rPr>
              <a:t>interest rates over 20%.</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9999FF"/>
            </a:gs>
          </a:gsLst>
          <a:path path="shape">
            <a:fillToRect l="50000" t="50000" r="50000" b="50000"/>
          </a:path>
        </a:gradFill>
        <a:effectLst/>
      </p:bgPr>
    </p:bg>
    <p:spTree>
      <p:nvGrpSpPr>
        <p:cNvPr id="1" name=""/>
        <p:cNvGrpSpPr/>
        <p:nvPr/>
      </p:nvGrpSpPr>
      <p:grpSpPr>
        <a:xfrm>
          <a:off x="0" y="0"/>
          <a:ext cx="0" cy="0"/>
          <a:chOff x="0" y="0"/>
          <a:chExt cx="0" cy="0"/>
        </a:xfrm>
      </p:grpSpPr>
      <p:sp>
        <p:nvSpPr>
          <p:cNvPr id="271417" name="Line 57"/>
          <p:cNvSpPr>
            <a:spLocks noChangeShapeType="1"/>
          </p:cNvSpPr>
          <p:nvPr/>
        </p:nvSpPr>
        <p:spPr bwMode="auto">
          <a:xfrm>
            <a:off x="7564438" y="2017713"/>
            <a:ext cx="0" cy="3819525"/>
          </a:xfrm>
          <a:prstGeom prst="line">
            <a:avLst/>
          </a:prstGeom>
          <a:noFill/>
          <a:ln w="76200">
            <a:solidFill>
              <a:srgbClr val="FF0000"/>
            </a:solidFill>
            <a:round/>
            <a:headEnd/>
            <a:tailEnd/>
          </a:ln>
          <a:scene3d>
            <a:camera prst="orthographicFront"/>
            <a:lightRig rig="threePt" dir="t"/>
          </a:scene3d>
          <a:sp3d>
            <a:bevelT/>
          </a:sp3d>
        </p:spPr>
        <p:txBody>
          <a:bodyPr/>
          <a:lstStyle/>
          <a:p>
            <a:endParaRPr lang="en-US">
              <a:solidFill>
                <a:srgbClr val="000000"/>
              </a:solidFill>
            </a:endParaRPr>
          </a:p>
        </p:txBody>
      </p:sp>
      <p:sp>
        <p:nvSpPr>
          <p:cNvPr id="14339" name="Rectangle 51"/>
          <p:cNvSpPr>
            <a:spLocks noGrp="1" noChangeArrowheads="1"/>
          </p:cNvSpPr>
          <p:nvPr>
            <p:ph type="title"/>
          </p:nvPr>
        </p:nvSpPr>
        <p:spPr>
          <a:xfrm>
            <a:off x="725488" y="552450"/>
            <a:ext cx="7662862" cy="5768975"/>
          </a:xfrm>
        </p:spPr>
        <p:txBody>
          <a:bodyPr/>
          <a:lstStyle/>
          <a:p>
            <a:pPr eaLnBrk="1" hangingPunct="1"/>
            <a:endParaRPr lang="en-US" sz="800" dirty="0" smtClean="0"/>
          </a:p>
        </p:txBody>
      </p:sp>
      <p:sp>
        <p:nvSpPr>
          <p:cNvPr id="14340" name="Line 2"/>
          <p:cNvSpPr>
            <a:spLocks noChangeShapeType="1"/>
          </p:cNvSpPr>
          <p:nvPr/>
        </p:nvSpPr>
        <p:spPr bwMode="auto">
          <a:xfrm>
            <a:off x="7564438" y="2005013"/>
            <a:ext cx="0" cy="3819525"/>
          </a:xfrm>
          <a:prstGeom prst="line">
            <a:avLst/>
          </a:prstGeom>
          <a:noFill/>
          <a:ln w="76200">
            <a:solidFill>
              <a:schemeClr val="tx1"/>
            </a:solidFill>
            <a:round/>
            <a:headEnd/>
            <a:tailEnd/>
          </a:ln>
        </p:spPr>
        <p:txBody>
          <a:bodyPr/>
          <a:lstStyle/>
          <a:p>
            <a:endParaRPr lang="en-US">
              <a:solidFill>
                <a:srgbClr val="000000"/>
              </a:solidFill>
            </a:endParaRPr>
          </a:p>
        </p:txBody>
      </p:sp>
      <p:sp>
        <p:nvSpPr>
          <p:cNvPr id="271365" name="Arc 5"/>
          <p:cNvSpPr>
            <a:spLocks/>
          </p:cNvSpPr>
          <p:nvPr/>
        </p:nvSpPr>
        <p:spPr bwMode="auto">
          <a:xfrm>
            <a:off x="735013" y="1909763"/>
            <a:ext cx="3322637" cy="3971925"/>
          </a:xfrm>
          <a:custGeom>
            <a:avLst/>
            <a:gdLst>
              <a:gd name="T0" fmla="*/ 0 w 21598"/>
              <a:gd name="T1" fmla="*/ 0 h 21600"/>
              <a:gd name="T2" fmla="*/ 2147483647 w 21598"/>
              <a:gd name="T3" fmla="*/ 2147483647 h 21600"/>
              <a:gd name="T4" fmla="*/ 0 w 21598"/>
              <a:gd name="T5" fmla="*/ 2147483647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0"/>
                </a:moveTo>
                <a:cubicBezTo>
                  <a:pt x="11821" y="0"/>
                  <a:pt x="21447" y="9503"/>
                  <a:pt x="21598" y="21323"/>
                </a:cubicBezTo>
              </a:path>
              <a:path w="21598" h="21600" stroke="0" extrusionOk="0">
                <a:moveTo>
                  <a:pt x="-1" y="0"/>
                </a:moveTo>
                <a:cubicBezTo>
                  <a:pt x="11821" y="0"/>
                  <a:pt x="21447" y="9503"/>
                  <a:pt x="21598" y="21323"/>
                </a:cubicBezTo>
                <a:lnTo>
                  <a:pt x="0" y="21600"/>
                </a:lnTo>
                <a:lnTo>
                  <a:pt x="-1" y="0"/>
                </a:lnTo>
                <a:close/>
              </a:path>
            </a:pathLst>
          </a:custGeom>
          <a:gradFill rotWithShape="0">
            <a:gsLst>
              <a:gs pos="0">
                <a:schemeClr val="bg1"/>
              </a:gs>
              <a:gs pos="100000">
                <a:srgbClr val="000099"/>
              </a:gs>
            </a:gsLst>
            <a:lin ang="18900000" scaled="1"/>
          </a:gradFill>
          <a:ln w="76200" cap="rnd">
            <a:solidFill>
              <a:schemeClr val="tx1"/>
            </a:solidFill>
            <a:round/>
            <a:headEnd/>
            <a:tailEnd/>
          </a:ln>
        </p:spPr>
        <p:txBody>
          <a:bodyPr wrap="none" anchor="ctr"/>
          <a:lstStyle/>
          <a:p>
            <a:endParaRPr lang="en-US">
              <a:solidFill>
                <a:srgbClr val="000000"/>
              </a:solidFill>
            </a:endParaRPr>
          </a:p>
        </p:txBody>
      </p:sp>
      <p:sp>
        <p:nvSpPr>
          <p:cNvPr id="14342" name="Arc 6"/>
          <p:cNvSpPr>
            <a:spLocks/>
          </p:cNvSpPr>
          <p:nvPr/>
        </p:nvSpPr>
        <p:spPr bwMode="auto">
          <a:xfrm>
            <a:off x="781050" y="2747963"/>
            <a:ext cx="2147888" cy="30749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rgbClr val="EAEC5E"/>
              </a:gs>
            </a:gsLst>
            <a:lin ang="18900000" scaled="1"/>
          </a:gradFill>
          <a:ln w="76200" cap="rnd">
            <a:solidFill>
              <a:schemeClr val="tx1"/>
            </a:solidFill>
            <a:round/>
            <a:headEnd/>
            <a:tailEnd/>
          </a:ln>
        </p:spPr>
        <p:txBody>
          <a:bodyPr wrap="none" anchor="ctr"/>
          <a:lstStyle/>
          <a:p>
            <a:endParaRPr lang="en-US">
              <a:solidFill>
                <a:srgbClr val="000000"/>
              </a:solidFill>
            </a:endParaRPr>
          </a:p>
        </p:txBody>
      </p:sp>
      <p:grpSp>
        <p:nvGrpSpPr>
          <p:cNvPr id="2" name="Group 7"/>
          <p:cNvGrpSpPr>
            <a:grpSpLocks/>
          </p:cNvGrpSpPr>
          <p:nvPr/>
        </p:nvGrpSpPr>
        <p:grpSpPr bwMode="auto">
          <a:xfrm>
            <a:off x="1646238" y="2257425"/>
            <a:ext cx="2263775" cy="2852738"/>
            <a:chOff x="2458" y="1422"/>
            <a:chExt cx="1426" cy="1797"/>
          </a:xfrm>
        </p:grpSpPr>
        <p:sp>
          <p:nvSpPr>
            <p:cNvPr id="14378" name="AutoShape 8"/>
            <p:cNvSpPr>
              <a:spLocks noChangeArrowheads="1"/>
            </p:cNvSpPr>
            <p:nvPr/>
          </p:nvSpPr>
          <p:spPr bwMode="auto">
            <a:xfrm rot="-1380000">
              <a:off x="3373" y="3074"/>
              <a:ext cx="511" cy="145"/>
            </a:xfrm>
            <a:prstGeom prst="rightArrow">
              <a:avLst>
                <a:gd name="adj1" fmla="val 50000"/>
                <a:gd name="adj2" fmla="val 180563"/>
              </a:avLst>
            </a:prstGeom>
            <a:solidFill>
              <a:srgbClr val="CC0000"/>
            </a:solidFill>
            <a:ln w="25400">
              <a:solidFill>
                <a:schemeClr val="tx2"/>
              </a:solidFill>
              <a:miter lim="800000"/>
              <a:headEnd/>
              <a:tailEnd/>
            </a:ln>
          </p:spPr>
          <p:txBody>
            <a:bodyPr wrap="none" anchor="ctr"/>
            <a:lstStyle/>
            <a:p>
              <a:endParaRPr lang="en-US">
                <a:solidFill>
                  <a:srgbClr val="000000"/>
                </a:solidFill>
              </a:endParaRPr>
            </a:p>
          </p:txBody>
        </p:sp>
        <p:sp>
          <p:nvSpPr>
            <p:cNvPr id="14379" name="AutoShape 9"/>
            <p:cNvSpPr>
              <a:spLocks noChangeArrowheads="1"/>
            </p:cNvSpPr>
            <p:nvPr/>
          </p:nvSpPr>
          <p:spPr bwMode="auto">
            <a:xfrm rot="-2580000">
              <a:off x="3083" y="2081"/>
              <a:ext cx="320" cy="164"/>
            </a:xfrm>
            <a:prstGeom prst="rightArrow">
              <a:avLst>
                <a:gd name="adj1" fmla="val 50000"/>
                <a:gd name="adj2" fmla="val 97570"/>
              </a:avLst>
            </a:prstGeom>
            <a:solidFill>
              <a:srgbClr val="CC0000"/>
            </a:solidFill>
            <a:ln w="25400">
              <a:solidFill>
                <a:schemeClr val="tx2"/>
              </a:solidFill>
              <a:miter lim="800000"/>
              <a:headEnd/>
              <a:tailEnd/>
            </a:ln>
          </p:spPr>
          <p:txBody>
            <a:bodyPr wrap="none" anchor="ctr"/>
            <a:lstStyle/>
            <a:p>
              <a:endParaRPr lang="en-US">
                <a:solidFill>
                  <a:srgbClr val="000000"/>
                </a:solidFill>
              </a:endParaRPr>
            </a:p>
          </p:txBody>
        </p:sp>
        <p:sp>
          <p:nvSpPr>
            <p:cNvPr id="14380" name="AutoShape 10"/>
            <p:cNvSpPr>
              <a:spLocks noChangeArrowheads="1"/>
            </p:cNvSpPr>
            <p:nvPr/>
          </p:nvSpPr>
          <p:spPr bwMode="auto">
            <a:xfrm rot="-3660000">
              <a:off x="2373" y="1507"/>
              <a:ext cx="322" cy="152"/>
            </a:xfrm>
            <a:prstGeom prst="rightArrow">
              <a:avLst>
                <a:gd name="adj1" fmla="val 50000"/>
                <a:gd name="adj2" fmla="val 105931"/>
              </a:avLst>
            </a:prstGeom>
            <a:solidFill>
              <a:srgbClr val="CC0000"/>
            </a:solidFill>
            <a:ln w="25400">
              <a:solidFill>
                <a:schemeClr val="tx2"/>
              </a:solidFill>
              <a:miter lim="800000"/>
              <a:headEnd/>
              <a:tailEnd/>
            </a:ln>
          </p:spPr>
          <p:txBody>
            <a:bodyPr wrap="none" anchor="ctr"/>
            <a:lstStyle/>
            <a:p>
              <a:endParaRPr lang="en-US">
                <a:solidFill>
                  <a:srgbClr val="000000"/>
                </a:solidFill>
              </a:endParaRPr>
            </a:p>
          </p:txBody>
        </p:sp>
      </p:grpSp>
      <p:sp>
        <p:nvSpPr>
          <p:cNvPr id="14344" name="Rectangle 15"/>
          <p:cNvSpPr>
            <a:spLocks noChangeArrowheads="1"/>
          </p:cNvSpPr>
          <p:nvPr/>
        </p:nvSpPr>
        <p:spPr bwMode="auto">
          <a:xfrm rot="-5400000">
            <a:off x="-532606" y="4147344"/>
            <a:ext cx="2144712" cy="393700"/>
          </a:xfrm>
          <a:prstGeom prst="rect">
            <a:avLst/>
          </a:prstGeom>
          <a:noFill/>
          <a:ln w="12700">
            <a:noFill/>
            <a:miter lim="800000"/>
            <a:headEnd/>
            <a:tailEnd/>
          </a:ln>
        </p:spPr>
        <p:txBody>
          <a:bodyPr wrap="none" lIns="90488" tIns="44450" rIns="90488" bIns="44450">
            <a:spAutoFit/>
          </a:bodyPr>
          <a:lstStyle/>
          <a:p>
            <a:pPr eaLnBrk="0" hangingPunct="0"/>
            <a:r>
              <a:rPr lang="en-US" sz="2000" b="1">
                <a:solidFill>
                  <a:srgbClr val="000000"/>
                </a:solidFill>
                <a:latin typeface="Verdana" pitchFamily="34" charset="0"/>
              </a:rPr>
              <a:t>Capital Goods</a:t>
            </a:r>
          </a:p>
        </p:txBody>
      </p:sp>
      <p:sp>
        <p:nvSpPr>
          <p:cNvPr id="14345" name="Rectangle 16"/>
          <p:cNvSpPr>
            <a:spLocks noChangeArrowheads="1"/>
          </p:cNvSpPr>
          <p:nvPr/>
        </p:nvSpPr>
        <p:spPr bwMode="auto">
          <a:xfrm>
            <a:off x="654050" y="6124575"/>
            <a:ext cx="2587625" cy="393700"/>
          </a:xfrm>
          <a:prstGeom prst="rect">
            <a:avLst/>
          </a:prstGeom>
          <a:noFill/>
          <a:ln w="12700">
            <a:noFill/>
            <a:miter lim="800000"/>
            <a:headEnd/>
            <a:tailEnd/>
          </a:ln>
        </p:spPr>
        <p:txBody>
          <a:bodyPr wrap="none" lIns="90488" tIns="44450" rIns="90488" bIns="44450">
            <a:spAutoFit/>
          </a:bodyPr>
          <a:lstStyle/>
          <a:p>
            <a:pPr eaLnBrk="0" hangingPunct="0"/>
            <a:r>
              <a:rPr lang="en-US" sz="2000" b="1">
                <a:solidFill>
                  <a:srgbClr val="000000"/>
                </a:solidFill>
                <a:latin typeface="Verdana" pitchFamily="34" charset="0"/>
              </a:rPr>
              <a:t>Consumer Goods</a:t>
            </a:r>
          </a:p>
        </p:txBody>
      </p:sp>
      <p:grpSp>
        <p:nvGrpSpPr>
          <p:cNvPr id="14346" name="Group 17"/>
          <p:cNvGrpSpPr>
            <a:grpSpLocks/>
          </p:cNvGrpSpPr>
          <p:nvPr/>
        </p:nvGrpSpPr>
        <p:grpSpPr bwMode="auto">
          <a:xfrm>
            <a:off x="701675" y="1495425"/>
            <a:ext cx="3644900" cy="4379913"/>
            <a:chOff x="1738" y="942"/>
            <a:chExt cx="3054" cy="2759"/>
          </a:xfrm>
        </p:grpSpPr>
        <p:sp>
          <p:nvSpPr>
            <p:cNvPr id="14376" name="Line 18"/>
            <p:cNvSpPr>
              <a:spLocks noChangeShapeType="1"/>
            </p:cNvSpPr>
            <p:nvPr/>
          </p:nvSpPr>
          <p:spPr bwMode="auto">
            <a:xfrm>
              <a:off x="1761" y="942"/>
              <a:ext cx="0" cy="2759"/>
            </a:xfrm>
            <a:prstGeom prst="line">
              <a:avLst/>
            </a:prstGeom>
            <a:noFill/>
            <a:ln w="76200">
              <a:solidFill>
                <a:schemeClr val="tx1"/>
              </a:solidFill>
              <a:round/>
              <a:headEnd/>
              <a:tailEnd/>
            </a:ln>
          </p:spPr>
          <p:txBody>
            <a:bodyPr wrap="none" anchor="ctr"/>
            <a:lstStyle/>
            <a:p>
              <a:endParaRPr lang="en-US">
                <a:solidFill>
                  <a:srgbClr val="000000"/>
                </a:solidFill>
              </a:endParaRPr>
            </a:p>
          </p:txBody>
        </p:sp>
        <p:sp>
          <p:nvSpPr>
            <p:cNvPr id="14377" name="Line 19"/>
            <p:cNvSpPr>
              <a:spLocks noChangeShapeType="1"/>
            </p:cNvSpPr>
            <p:nvPr/>
          </p:nvSpPr>
          <p:spPr bwMode="auto">
            <a:xfrm>
              <a:off x="1738" y="3682"/>
              <a:ext cx="3054" cy="0"/>
            </a:xfrm>
            <a:prstGeom prst="line">
              <a:avLst/>
            </a:prstGeom>
            <a:noFill/>
            <a:ln w="76200">
              <a:solidFill>
                <a:schemeClr val="tx1"/>
              </a:solidFill>
              <a:round/>
              <a:headEnd/>
              <a:tailEnd/>
            </a:ln>
          </p:spPr>
          <p:txBody>
            <a:bodyPr wrap="none" anchor="ctr"/>
            <a:lstStyle/>
            <a:p>
              <a:endParaRPr lang="en-US">
                <a:solidFill>
                  <a:srgbClr val="000000"/>
                </a:solidFill>
              </a:endParaRPr>
            </a:p>
          </p:txBody>
        </p:sp>
      </p:grpSp>
      <p:grpSp>
        <p:nvGrpSpPr>
          <p:cNvPr id="14347" name="Group 20"/>
          <p:cNvGrpSpPr>
            <a:grpSpLocks/>
          </p:cNvGrpSpPr>
          <p:nvPr/>
        </p:nvGrpSpPr>
        <p:grpSpPr bwMode="auto">
          <a:xfrm>
            <a:off x="6653213" y="2066925"/>
            <a:ext cx="2444750" cy="3827463"/>
            <a:chOff x="1738" y="942"/>
            <a:chExt cx="3054" cy="2759"/>
          </a:xfrm>
        </p:grpSpPr>
        <p:sp>
          <p:nvSpPr>
            <p:cNvPr id="14374" name="Line 21"/>
            <p:cNvSpPr>
              <a:spLocks noChangeShapeType="1"/>
            </p:cNvSpPr>
            <p:nvPr/>
          </p:nvSpPr>
          <p:spPr bwMode="auto">
            <a:xfrm>
              <a:off x="1761" y="942"/>
              <a:ext cx="0" cy="2759"/>
            </a:xfrm>
            <a:prstGeom prst="line">
              <a:avLst/>
            </a:prstGeom>
            <a:noFill/>
            <a:ln w="76200">
              <a:solidFill>
                <a:schemeClr val="tx1"/>
              </a:solidFill>
              <a:round/>
              <a:headEnd/>
              <a:tailEnd/>
            </a:ln>
          </p:spPr>
          <p:txBody>
            <a:bodyPr wrap="none" anchor="ctr"/>
            <a:lstStyle/>
            <a:p>
              <a:endParaRPr lang="en-US">
                <a:solidFill>
                  <a:srgbClr val="000000"/>
                </a:solidFill>
              </a:endParaRPr>
            </a:p>
          </p:txBody>
        </p:sp>
        <p:sp>
          <p:nvSpPr>
            <p:cNvPr id="14375" name="Line 22"/>
            <p:cNvSpPr>
              <a:spLocks noChangeShapeType="1"/>
            </p:cNvSpPr>
            <p:nvPr/>
          </p:nvSpPr>
          <p:spPr bwMode="auto">
            <a:xfrm>
              <a:off x="1738" y="3682"/>
              <a:ext cx="3054" cy="0"/>
            </a:xfrm>
            <a:prstGeom prst="line">
              <a:avLst/>
            </a:prstGeom>
            <a:noFill/>
            <a:ln w="76200">
              <a:solidFill>
                <a:schemeClr val="tx1"/>
              </a:solidFill>
              <a:round/>
              <a:headEnd/>
              <a:tailEnd/>
            </a:ln>
          </p:spPr>
          <p:txBody>
            <a:bodyPr wrap="none" anchor="ctr"/>
            <a:lstStyle/>
            <a:p>
              <a:endParaRPr lang="en-US">
                <a:solidFill>
                  <a:srgbClr val="000000"/>
                </a:solidFill>
              </a:endParaRPr>
            </a:p>
          </p:txBody>
        </p:sp>
      </p:grpSp>
      <p:sp>
        <p:nvSpPr>
          <p:cNvPr id="14348" name="Rectangle 23"/>
          <p:cNvSpPr>
            <a:spLocks noChangeArrowheads="1"/>
          </p:cNvSpPr>
          <p:nvPr/>
        </p:nvSpPr>
        <p:spPr bwMode="auto">
          <a:xfrm rot="-5400000">
            <a:off x="5562600" y="4016376"/>
            <a:ext cx="1736725" cy="393700"/>
          </a:xfrm>
          <a:prstGeom prst="rect">
            <a:avLst/>
          </a:prstGeom>
          <a:noFill/>
          <a:ln w="12700">
            <a:noFill/>
            <a:miter lim="800000"/>
            <a:headEnd/>
            <a:tailEnd/>
          </a:ln>
        </p:spPr>
        <p:txBody>
          <a:bodyPr wrap="none" lIns="90488" tIns="44450" rIns="90488" bIns="44450">
            <a:spAutoFit/>
          </a:bodyPr>
          <a:lstStyle/>
          <a:p>
            <a:pPr eaLnBrk="0" hangingPunct="0"/>
            <a:r>
              <a:rPr lang="en-US" sz="2000" b="1">
                <a:solidFill>
                  <a:srgbClr val="000000"/>
                </a:solidFill>
                <a:latin typeface="Verdana" pitchFamily="34" charset="0"/>
              </a:rPr>
              <a:t>Price Level</a:t>
            </a:r>
          </a:p>
        </p:txBody>
      </p:sp>
      <p:sp>
        <p:nvSpPr>
          <p:cNvPr id="14349" name="Rectangle 24"/>
          <p:cNvSpPr>
            <a:spLocks noChangeArrowheads="1"/>
          </p:cNvSpPr>
          <p:nvPr/>
        </p:nvSpPr>
        <p:spPr bwMode="auto">
          <a:xfrm>
            <a:off x="6627814" y="6142038"/>
            <a:ext cx="2470150" cy="397545"/>
          </a:xfrm>
          <a:prstGeom prst="rect">
            <a:avLst/>
          </a:prstGeom>
          <a:noFill/>
          <a:ln w="12700">
            <a:noFill/>
            <a:miter lim="800000"/>
            <a:headEnd/>
            <a:tailEnd/>
          </a:ln>
        </p:spPr>
        <p:txBody>
          <a:bodyPr wrap="square" lIns="90488" tIns="44450" rIns="90488" bIns="44450">
            <a:spAutoFit/>
          </a:bodyPr>
          <a:lstStyle/>
          <a:p>
            <a:pPr eaLnBrk="0" hangingPunct="0"/>
            <a:r>
              <a:rPr lang="en-US" sz="2000" b="1" dirty="0" smtClean="0">
                <a:solidFill>
                  <a:srgbClr val="000000"/>
                </a:solidFill>
                <a:latin typeface="Verdana" pitchFamily="34" charset="0"/>
              </a:rPr>
              <a:t>Potential RGDP</a:t>
            </a:r>
            <a:endParaRPr lang="en-US" sz="2000" b="1" dirty="0">
              <a:solidFill>
                <a:srgbClr val="000000"/>
              </a:solidFill>
              <a:latin typeface="Verdana" pitchFamily="34" charset="0"/>
            </a:endParaRPr>
          </a:p>
        </p:txBody>
      </p:sp>
      <p:sp>
        <p:nvSpPr>
          <p:cNvPr id="271385" name="Text Box 25"/>
          <p:cNvSpPr txBox="1">
            <a:spLocks noChangeArrowheads="1"/>
          </p:cNvSpPr>
          <p:nvPr/>
        </p:nvSpPr>
        <p:spPr bwMode="auto">
          <a:xfrm>
            <a:off x="6899275" y="1689100"/>
            <a:ext cx="1190625" cy="400050"/>
          </a:xfrm>
          <a:prstGeom prst="rect">
            <a:avLst/>
          </a:prstGeom>
          <a:noFill/>
          <a:ln w="12700">
            <a:noFill/>
            <a:miter lim="800000"/>
            <a:headEnd/>
            <a:tailEnd/>
          </a:ln>
          <a:effectLst/>
        </p:spPr>
        <p:txBody>
          <a:bodyPr>
            <a:spAutoFit/>
          </a:bodyPr>
          <a:lstStyle/>
          <a:p>
            <a:pPr algn="l">
              <a:defRPr/>
            </a:pPr>
            <a:r>
              <a:rPr lang="en-US" sz="2000" b="1" dirty="0">
                <a:solidFill>
                  <a:srgbClr val="000000"/>
                </a:solidFill>
                <a:effectLst>
                  <a:outerShdw blurRad="38100" dist="38100" dir="2700000" algn="tl">
                    <a:srgbClr val="FFFFFF"/>
                  </a:outerShdw>
                </a:effectLst>
                <a:latin typeface="Arial" pitchFamily="34" charset="0"/>
                <a:cs typeface="Arial" pitchFamily="34" charset="0"/>
              </a:rPr>
              <a:t>LRAS</a:t>
            </a:r>
            <a:r>
              <a:rPr lang="en-US" sz="1600" b="1" dirty="0">
                <a:solidFill>
                  <a:srgbClr val="000000"/>
                </a:solidFill>
                <a:effectLst>
                  <a:outerShdw blurRad="38100" dist="38100" dir="2700000" algn="tl">
                    <a:srgbClr val="FFFFFF"/>
                  </a:outerShdw>
                </a:effectLst>
                <a:latin typeface="Arial" pitchFamily="34" charset="0"/>
                <a:cs typeface="Arial" pitchFamily="34" charset="0"/>
              </a:rPr>
              <a:t>1</a:t>
            </a:r>
            <a:endParaRPr lang="en-US" sz="1600" b="1" baseline="-25000"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271386" name="Text Box 26"/>
          <p:cNvSpPr txBox="1">
            <a:spLocks noChangeArrowheads="1"/>
          </p:cNvSpPr>
          <p:nvPr/>
        </p:nvSpPr>
        <p:spPr bwMode="auto">
          <a:xfrm>
            <a:off x="7743825" y="1676400"/>
            <a:ext cx="1120775" cy="400050"/>
          </a:xfrm>
          <a:prstGeom prst="rect">
            <a:avLst/>
          </a:prstGeom>
          <a:noFill/>
          <a:ln w="12700">
            <a:noFill/>
            <a:miter lim="800000"/>
            <a:headEnd/>
            <a:tailEnd/>
          </a:ln>
          <a:effectLst/>
        </p:spPr>
        <p:txBody>
          <a:bodyPr>
            <a:spAutoFit/>
            <a:scene3d>
              <a:camera prst="orthographicFront"/>
              <a:lightRig rig="threePt" dir="t"/>
            </a:scene3d>
            <a:sp3d extrusionH="57150">
              <a:bevelT w="38100" h="38100"/>
            </a:sp3d>
          </a:bodyPr>
          <a:lstStyle/>
          <a:p>
            <a:pPr algn="l">
              <a:defRPr/>
            </a:pPr>
            <a:r>
              <a:rPr lang="en-US" sz="2000" b="1" dirty="0">
                <a:solidFill>
                  <a:srgbClr val="FF0000"/>
                </a:solidFill>
                <a:effectLst>
                  <a:outerShdw blurRad="38100" dist="38100" dir="2700000" algn="tl">
                    <a:srgbClr val="000000"/>
                  </a:outerShdw>
                </a:effectLst>
                <a:latin typeface="Arial" pitchFamily="34" charset="0"/>
                <a:cs typeface="Arial" pitchFamily="34" charset="0"/>
              </a:rPr>
              <a:t>LRAS</a:t>
            </a:r>
            <a:r>
              <a:rPr lang="en-US" sz="1600" b="1" dirty="0">
                <a:solidFill>
                  <a:srgbClr val="FF0000"/>
                </a:solidFill>
                <a:effectLst>
                  <a:outerShdw blurRad="38100" dist="38100" dir="2700000" algn="tl">
                    <a:srgbClr val="000000"/>
                  </a:outerShdw>
                </a:effectLst>
                <a:latin typeface="Arial" pitchFamily="34" charset="0"/>
                <a:cs typeface="Arial" pitchFamily="34" charset="0"/>
              </a:rPr>
              <a:t>2</a:t>
            </a:r>
            <a:endParaRPr lang="en-US" sz="1600" b="1" baseline="-25000" dirty="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271390" name="Text Box 30"/>
          <p:cNvSpPr txBox="1">
            <a:spLocks noChangeArrowheads="1"/>
          </p:cNvSpPr>
          <p:nvPr/>
        </p:nvSpPr>
        <p:spPr bwMode="auto">
          <a:xfrm>
            <a:off x="7299325" y="5818188"/>
            <a:ext cx="488950" cy="396875"/>
          </a:xfrm>
          <a:prstGeom prst="rect">
            <a:avLst/>
          </a:prstGeom>
          <a:noFill/>
          <a:ln w="12700">
            <a:noFill/>
            <a:miter lim="800000"/>
            <a:headEnd/>
            <a:tailEnd/>
          </a:ln>
          <a:effectLst/>
        </p:spPr>
        <p:txBody>
          <a:bodyPr wrap="none">
            <a:spAutoFit/>
          </a:bodyPr>
          <a:lstStyle/>
          <a:p>
            <a:pPr algn="l">
              <a:defRPr/>
            </a:pPr>
            <a:r>
              <a:rPr lang="en-US" sz="2000" b="1">
                <a:solidFill>
                  <a:srgbClr val="000000"/>
                </a:solidFill>
                <a:effectLst>
                  <a:outerShdw blurRad="38100" dist="38100" dir="2700000" algn="tl">
                    <a:srgbClr val="FFFFFF"/>
                  </a:outerShdw>
                </a:effectLst>
                <a:latin typeface="Verdana" pitchFamily="34" charset="0"/>
              </a:rPr>
              <a:t>Y</a:t>
            </a:r>
            <a:r>
              <a:rPr lang="en-US" sz="2000" b="1" baseline="-25000">
                <a:solidFill>
                  <a:srgbClr val="000000"/>
                </a:solidFill>
                <a:effectLst>
                  <a:outerShdw blurRad="38100" dist="38100" dir="2700000" algn="tl">
                    <a:srgbClr val="FFFFFF"/>
                  </a:outerShdw>
                </a:effectLst>
                <a:latin typeface="Verdana" pitchFamily="34" charset="0"/>
              </a:rPr>
              <a:t>1</a:t>
            </a:r>
          </a:p>
        </p:txBody>
      </p:sp>
      <p:sp>
        <p:nvSpPr>
          <p:cNvPr id="271391" name="Text Box 31"/>
          <p:cNvSpPr txBox="1">
            <a:spLocks noChangeArrowheads="1"/>
          </p:cNvSpPr>
          <p:nvPr/>
        </p:nvSpPr>
        <p:spPr bwMode="auto">
          <a:xfrm>
            <a:off x="7927975" y="5818188"/>
            <a:ext cx="488950" cy="396875"/>
          </a:xfrm>
          <a:prstGeom prst="rect">
            <a:avLst/>
          </a:prstGeom>
          <a:noFill/>
          <a:ln w="12700">
            <a:noFill/>
            <a:miter lim="800000"/>
            <a:headEnd/>
            <a:tailEnd/>
          </a:ln>
          <a:effectLst/>
        </p:spPr>
        <p:txBody>
          <a:bodyPr wrap="none">
            <a:spAutoFit/>
          </a:bodyPr>
          <a:lstStyle/>
          <a:p>
            <a:pPr algn="l">
              <a:defRPr/>
            </a:pPr>
            <a:r>
              <a:rPr lang="en-US" sz="2000" b="1">
                <a:solidFill>
                  <a:srgbClr val="FF0000"/>
                </a:solidFill>
                <a:effectLst>
                  <a:outerShdw blurRad="38100" dist="38100" dir="2700000" algn="tl">
                    <a:srgbClr val="000000"/>
                  </a:outerShdw>
                </a:effectLst>
                <a:latin typeface="Verdana" pitchFamily="34" charset="0"/>
              </a:rPr>
              <a:t>Y</a:t>
            </a:r>
            <a:r>
              <a:rPr lang="en-US" sz="2000" b="1" baseline="-25000">
                <a:solidFill>
                  <a:srgbClr val="FF0000"/>
                </a:solidFill>
                <a:effectLst>
                  <a:outerShdw blurRad="38100" dist="38100" dir="2700000" algn="tl">
                    <a:srgbClr val="000000"/>
                  </a:outerShdw>
                </a:effectLst>
                <a:latin typeface="Verdana" pitchFamily="34" charset="0"/>
              </a:rPr>
              <a:t>2</a:t>
            </a:r>
          </a:p>
        </p:txBody>
      </p:sp>
      <p:sp>
        <p:nvSpPr>
          <p:cNvPr id="271397" name="Rectangle 37"/>
          <p:cNvSpPr>
            <a:spLocks noChangeArrowheads="1"/>
          </p:cNvSpPr>
          <p:nvPr/>
        </p:nvSpPr>
        <p:spPr bwMode="auto">
          <a:xfrm>
            <a:off x="2438400" y="1085850"/>
            <a:ext cx="3981450" cy="304800"/>
          </a:xfrm>
          <a:prstGeom prst="rect">
            <a:avLst/>
          </a:prstGeom>
          <a:noFill/>
          <a:ln w="9525">
            <a:noFill/>
            <a:miter lim="800000"/>
            <a:headEnd/>
            <a:tailEnd/>
          </a:ln>
        </p:spPr>
        <p:txBody>
          <a:bodyPr wrap="none" anchor="ctr"/>
          <a:lstStyle/>
          <a:p>
            <a:pPr algn="l"/>
            <a:r>
              <a:rPr lang="en-US" sz="2000" b="1">
                <a:solidFill>
                  <a:srgbClr val="000000"/>
                </a:solidFill>
                <a:latin typeface="Verdana" pitchFamily="34" charset="0"/>
              </a:rPr>
              <a:t> 1. Increase in resources -</a:t>
            </a:r>
          </a:p>
        </p:txBody>
      </p:sp>
      <p:pic>
        <p:nvPicPr>
          <p:cNvPr id="271399" name="Picture 39" descr="machine 2"/>
          <p:cNvPicPr>
            <a:picLocks noChangeAspect="1" noChangeArrowheads="1" noCrop="1"/>
          </p:cNvPicPr>
          <p:nvPr/>
        </p:nvPicPr>
        <p:blipFill>
          <a:blip r:embed="rId6"/>
          <a:srcRect/>
          <a:stretch>
            <a:fillRect/>
          </a:stretch>
        </p:blipFill>
        <p:spPr bwMode="auto">
          <a:xfrm>
            <a:off x="3052763" y="1362075"/>
            <a:ext cx="1228725" cy="917575"/>
          </a:xfrm>
          <a:prstGeom prst="rect">
            <a:avLst/>
          </a:prstGeom>
          <a:noFill/>
          <a:ln w="9525">
            <a:noFill/>
            <a:miter lim="800000"/>
            <a:headEnd/>
            <a:tailEnd/>
          </a:ln>
        </p:spPr>
      </p:pic>
      <p:pic>
        <p:nvPicPr>
          <p:cNvPr id="271400" name="Picture 40" descr="machinery crane"/>
          <p:cNvPicPr>
            <a:picLocks noChangeAspect="1" noChangeArrowheads="1" noCrop="1"/>
          </p:cNvPicPr>
          <p:nvPr/>
        </p:nvPicPr>
        <p:blipFill>
          <a:blip r:embed="rId7"/>
          <a:srcRect/>
          <a:stretch>
            <a:fillRect/>
          </a:stretch>
        </p:blipFill>
        <p:spPr bwMode="auto">
          <a:xfrm>
            <a:off x="4383088" y="1362075"/>
            <a:ext cx="1817687" cy="952500"/>
          </a:xfrm>
          <a:prstGeom prst="rect">
            <a:avLst/>
          </a:prstGeom>
          <a:noFill/>
          <a:ln w="9525">
            <a:noFill/>
            <a:miter lim="800000"/>
            <a:headEnd/>
            <a:tailEnd/>
          </a:ln>
        </p:spPr>
      </p:pic>
      <p:sp>
        <p:nvSpPr>
          <p:cNvPr id="271401" name="Rectangle 41"/>
          <p:cNvSpPr>
            <a:spLocks noChangeArrowheads="1"/>
          </p:cNvSpPr>
          <p:nvPr/>
        </p:nvSpPr>
        <p:spPr bwMode="auto">
          <a:xfrm>
            <a:off x="2476500" y="2152650"/>
            <a:ext cx="3981450" cy="419100"/>
          </a:xfrm>
          <a:prstGeom prst="rect">
            <a:avLst/>
          </a:prstGeom>
          <a:noFill/>
          <a:ln w="9525">
            <a:noFill/>
            <a:miter lim="800000"/>
            <a:headEnd/>
            <a:tailEnd/>
          </a:ln>
          <a:effectLst/>
        </p:spPr>
        <p:txBody>
          <a:bodyPr wrap="none" anchor="ctr"/>
          <a:lstStyle/>
          <a:p>
            <a:pPr algn="l">
              <a:defRPr/>
            </a:pPr>
            <a:r>
              <a:rPr lang="en-US" sz="2000" b="1">
                <a:solidFill>
                  <a:srgbClr val="000000"/>
                </a:solidFill>
                <a:effectLst>
                  <a:outerShdw blurRad="38100" dist="38100" dir="2700000" algn="tl">
                    <a:srgbClr val="FFFFFF"/>
                  </a:outerShdw>
                </a:effectLst>
                <a:latin typeface="Verdana" pitchFamily="34" charset="0"/>
              </a:rPr>
              <a:t> 2. Better resource quality -</a:t>
            </a:r>
          </a:p>
        </p:txBody>
      </p:sp>
      <p:pic>
        <p:nvPicPr>
          <p:cNvPr id="271402" name="Picture 42" descr="Graduate"/>
          <p:cNvPicPr>
            <a:picLocks noChangeAspect="1" noChangeArrowheads="1" noCrop="1"/>
          </p:cNvPicPr>
          <p:nvPr/>
        </p:nvPicPr>
        <p:blipFill>
          <a:blip r:embed="rId8"/>
          <a:srcRect/>
          <a:stretch>
            <a:fillRect/>
          </a:stretch>
        </p:blipFill>
        <p:spPr bwMode="auto">
          <a:xfrm>
            <a:off x="4165600" y="2524125"/>
            <a:ext cx="935038" cy="962025"/>
          </a:xfrm>
          <a:prstGeom prst="rect">
            <a:avLst/>
          </a:prstGeom>
          <a:noFill/>
          <a:ln w="9525">
            <a:noFill/>
            <a:miter lim="800000"/>
            <a:headEnd/>
            <a:tailEnd/>
          </a:ln>
        </p:spPr>
      </p:pic>
      <p:sp>
        <p:nvSpPr>
          <p:cNvPr id="271403" name="Rectangle 43"/>
          <p:cNvSpPr>
            <a:spLocks noChangeArrowheads="1"/>
          </p:cNvSpPr>
          <p:nvPr/>
        </p:nvSpPr>
        <p:spPr bwMode="auto">
          <a:xfrm>
            <a:off x="3657600" y="3562350"/>
            <a:ext cx="2609850" cy="438150"/>
          </a:xfrm>
          <a:prstGeom prst="rect">
            <a:avLst/>
          </a:prstGeom>
          <a:noFill/>
          <a:ln w="9525">
            <a:noFill/>
            <a:miter lim="800000"/>
            <a:headEnd/>
            <a:tailEnd/>
          </a:ln>
          <a:effectLst/>
        </p:spPr>
        <p:txBody>
          <a:bodyPr wrap="none" anchor="ctr"/>
          <a:lstStyle/>
          <a:p>
            <a:pPr algn="l">
              <a:defRPr/>
            </a:pPr>
            <a:r>
              <a:rPr lang="en-US" sz="2000" b="1">
                <a:solidFill>
                  <a:srgbClr val="000000"/>
                </a:solidFill>
                <a:effectLst>
                  <a:outerShdw blurRad="38100" dist="38100" dir="2700000" algn="tl">
                    <a:srgbClr val="FFFFFF"/>
                  </a:outerShdw>
                </a:effectLst>
                <a:latin typeface="Verdana" pitchFamily="34" charset="0"/>
              </a:rPr>
              <a:t>3. Technological </a:t>
            </a:r>
          </a:p>
          <a:p>
            <a:pPr algn="l">
              <a:defRPr/>
            </a:pPr>
            <a:r>
              <a:rPr lang="en-US" sz="2000" b="1">
                <a:solidFill>
                  <a:srgbClr val="000000"/>
                </a:solidFill>
                <a:effectLst>
                  <a:outerShdw blurRad="38100" dist="38100" dir="2700000" algn="tl">
                    <a:srgbClr val="FFFFFF"/>
                  </a:outerShdw>
                </a:effectLst>
                <a:latin typeface="Verdana" pitchFamily="34" charset="0"/>
              </a:rPr>
              <a:t>     advances -</a:t>
            </a:r>
          </a:p>
        </p:txBody>
      </p:sp>
      <p:pic>
        <p:nvPicPr>
          <p:cNvPr id="14360" name="Picture 45" descr="1 aaaa bullet"/>
          <p:cNvPicPr>
            <a:picLocks noChangeAspect="1" noChangeArrowheads="1" noCrop="1"/>
          </p:cNvPicPr>
          <p:nvPr/>
        </p:nvPicPr>
        <p:blipFill>
          <a:blip r:embed="rId9"/>
          <a:srcRect/>
          <a:stretch>
            <a:fillRect/>
          </a:stretch>
        </p:blipFill>
        <p:spPr bwMode="auto">
          <a:xfrm>
            <a:off x="1295400" y="4271963"/>
            <a:ext cx="438150" cy="328612"/>
          </a:xfrm>
          <a:prstGeom prst="rect">
            <a:avLst/>
          </a:prstGeom>
          <a:noFill/>
          <a:ln w="9525">
            <a:noFill/>
            <a:miter lim="800000"/>
            <a:headEnd/>
            <a:tailEnd/>
          </a:ln>
        </p:spPr>
      </p:pic>
      <p:sp>
        <p:nvSpPr>
          <p:cNvPr id="271406" name="Rectangle 46"/>
          <p:cNvSpPr>
            <a:spLocks noChangeArrowheads="1"/>
          </p:cNvSpPr>
          <p:nvPr/>
        </p:nvSpPr>
        <p:spPr bwMode="auto">
          <a:xfrm>
            <a:off x="1279525" y="4454525"/>
            <a:ext cx="469900" cy="515938"/>
          </a:xfrm>
          <a:prstGeom prst="rect">
            <a:avLst/>
          </a:prstGeom>
          <a:noFill/>
          <a:ln w="12700">
            <a:noFill/>
            <a:miter lim="800000"/>
            <a:headEnd/>
            <a:tailEnd/>
          </a:ln>
          <a:effectLst/>
        </p:spPr>
        <p:txBody>
          <a:bodyPr lIns="90488" tIns="44450" rIns="90488" bIns="44450">
            <a:spAutoFit/>
            <a:scene3d>
              <a:camera prst="orthographicFront"/>
              <a:lightRig rig="threePt" dir="t"/>
            </a:scene3d>
            <a:sp3d extrusionH="57150">
              <a:bevelT w="38100" h="38100"/>
            </a:sp3d>
          </a:bodyPr>
          <a:lstStyle/>
          <a:p>
            <a:pPr algn="l" eaLnBrk="0" hangingPunct="0">
              <a:defRPr/>
            </a:pPr>
            <a:r>
              <a:rPr lang="en-US" sz="2800" b="1" dirty="0">
                <a:solidFill>
                  <a:srgbClr val="FF3300"/>
                </a:solidFill>
                <a:effectLst>
                  <a:outerShdw blurRad="38100" dist="38100" dir="2700000" algn="tl">
                    <a:srgbClr val="000000"/>
                  </a:outerShdw>
                </a:effectLst>
                <a:latin typeface="Verdana" pitchFamily="34" charset="0"/>
              </a:rPr>
              <a:t>U</a:t>
            </a:r>
          </a:p>
        </p:txBody>
      </p:sp>
      <p:sp>
        <p:nvSpPr>
          <p:cNvPr id="271407" name="Rectangle 47"/>
          <p:cNvSpPr>
            <a:spLocks noChangeArrowheads="1"/>
          </p:cNvSpPr>
          <p:nvPr/>
        </p:nvSpPr>
        <p:spPr bwMode="auto">
          <a:xfrm>
            <a:off x="400050" y="2686050"/>
            <a:ext cx="247650" cy="228600"/>
          </a:xfrm>
          <a:prstGeom prst="rect">
            <a:avLst/>
          </a:prstGeom>
          <a:noFill/>
          <a:ln w="76200" algn="ctr">
            <a:noFill/>
            <a:miter lim="800000"/>
            <a:headEnd/>
            <a:tailEnd/>
          </a:ln>
          <a:effectLst/>
        </p:spPr>
        <p:txBody>
          <a:bodyPr wrap="none" anchor="ctr"/>
          <a:lstStyle/>
          <a:p>
            <a:pPr>
              <a:defRPr/>
            </a:pPr>
            <a:r>
              <a:rPr lang="en-US" b="1">
                <a:solidFill>
                  <a:srgbClr val="000000"/>
                </a:solidFill>
                <a:effectLst>
                  <a:outerShdw blurRad="38100" dist="38100" dir="2700000" algn="tl">
                    <a:srgbClr val="FFFFFF"/>
                  </a:outerShdw>
                </a:effectLst>
                <a:latin typeface="Arial" charset="0"/>
              </a:rPr>
              <a:t>a</a:t>
            </a:r>
          </a:p>
        </p:txBody>
      </p:sp>
      <p:sp>
        <p:nvSpPr>
          <p:cNvPr id="271408" name="Rectangle 48"/>
          <p:cNvSpPr>
            <a:spLocks noChangeArrowheads="1"/>
          </p:cNvSpPr>
          <p:nvPr/>
        </p:nvSpPr>
        <p:spPr bwMode="auto">
          <a:xfrm>
            <a:off x="2768600" y="5892800"/>
            <a:ext cx="342900" cy="285750"/>
          </a:xfrm>
          <a:prstGeom prst="rect">
            <a:avLst/>
          </a:prstGeom>
          <a:noFill/>
          <a:ln w="76200" algn="ctr">
            <a:noFill/>
            <a:miter lim="800000"/>
            <a:headEnd/>
            <a:tailEnd/>
          </a:ln>
          <a:effectLst/>
        </p:spPr>
        <p:txBody>
          <a:bodyPr wrap="none" anchor="ctr"/>
          <a:lstStyle/>
          <a:p>
            <a:pPr>
              <a:defRPr/>
            </a:pPr>
            <a:r>
              <a:rPr lang="en-US" b="1">
                <a:solidFill>
                  <a:srgbClr val="000000"/>
                </a:solidFill>
                <a:effectLst>
                  <a:outerShdw blurRad="38100" dist="38100" dir="2700000" algn="tl">
                    <a:srgbClr val="FFFFFF"/>
                  </a:outerShdw>
                </a:effectLst>
                <a:latin typeface="Arial" charset="0"/>
              </a:rPr>
              <a:t>b</a:t>
            </a:r>
          </a:p>
        </p:txBody>
      </p:sp>
      <p:sp>
        <p:nvSpPr>
          <p:cNvPr id="271409" name="Rectangle 49"/>
          <p:cNvSpPr>
            <a:spLocks noChangeArrowheads="1"/>
          </p:cNvSpPr>
          <p:nvPr/>
        </p:nvSpPr>
        <p:spPr bwMode="auto">
          <a:xfrm>
            <a:off x="419100" y="1638300"/>
            <a:ext cx="228600" cy="304800"/>
          </a:xfrm>
          <a:prstGeom prst="rect">
            <a:avLst/>
          </a:prstGeom>
          <a:noFill/>
          <a:ln w="76200" algn="ctr">
            <a:noFill/>
            <a:miter lim="800000"/>
            <a:headEnd/>
            <a:tailEnd/>
          </a:ln>
          <a:effectLst/>
        </p:spPr>
        <p:txBody>
          <a:bodyPr wrap="none" anchor="ctr"/>
          <a:lstStyle/>
          <a:p>
            <a:pPr>
              <a:defRPr/>
            </a:pPr>
            <a:r>
              <a:rPr lang="en-US" b="1">
                <a:solidFill>
                  <a:srgbClr val="000000"/>
                </a:solidFill>
                <a:effectLst>
                  <a:outerShdw blurRad="38100" dist="38100" dir="2700000" algn="tl">
                    <a:srgbClr val="FFFFFF"/>
                  </a:outerShdw>
                </a:effectLst>
                <a:latin typeface="Arial" charset="0"/>
              </a:rPr>
              <a:t>c</a:t>
            </a:r>
          </a:p>
        </p:txBody>
      </p:sp>
      <p:sp>
        <p:nvSpPr>
          <p:cNvPr id="271410" name="Rectangle 50"/>
          <p:cNvSpPr>
            <a:spLocks noChangeArrowheads="1"/>
          </p:cNvSpPr>
          <p:nvPr/>
        </p:nvSpPr>
        <p:spPr bwMode="auto">
          <a:xfrm>
            <a:off x="3924300" y="5924550"/>
            <a:ext cx="247650" cy="209550"/>
          </a:xfrm>
          <a:prstGeom prst="rect">
            <a:avLst/>
          </a:prstGeom>
          <a:noFill/>
          <a:ln w="76200" algn="ctr">
            <a:noFill/>
            <a:miter lim="800000"/>
            <a:headEnd/>
            <a:tailEnd/>
          </a:ln>
          <a:effectLst/>
        </p:spPr>
        <p:txBody>
          <a:bodyPr wrap="none" anchor="ctr"/>
          <a:lstStyle/>
          <a:p>
            <a:pPr>
              <a:defRPr/>
            </a:pPr>
            <a:r>
              <a:rPr lang="en-US" b="1">
                <a:solidFill>
                  <a:srgbClr val="000000"/>
                </a:solidFill>
                <a:effectLst>
                  <a:outerShdw blurRad="38100" dist="38100" dir="2700000" algn="tl">
                    <a:srgbClr val="FFFFFF"/>
                  </a:outerShdw>
                </a:effectLst>
                <a:latin typeface="Arial" charset="0"/>
              </a:rPr>
              <a:t>d</a:t>
            </a:r>
          </a:p>
        </p:txBody>
      </p:sp>
      <p:pic>
        <p:nvPicPr>
          <p:cNvPr id="271412" name="A sw55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0"/>
          <a:srcRect/>
          <a:stretch>
            <a:fillRect/>
          </a:stretch>
        </p:blipFill>
        <p:spPr bwMode="auto">
          <a:xfrm>
            <a:off x="0" y="6553200"/>
            <a:ext cx="304800" cy="304800"/>
          </a:xfrm>
          <a:prstGeom prst="rect">
            <a:avLst/>
          </a:prstGeom>
          <a:noFill/>
          <a:ln w="9525">
            <a:noFill/>
            <a:miter lim="800000"/>
            <a:headEnd/>
            <a:tailEnd/>
          </a:ln>
        </p:spPr>
      </p:pic>
      <p:pic>
        <p:nvPicPr>
          <p:cNvPr id="271416" name="Picture 56" descr="robot human"/>
          <p:cNvPicPr>
            <a:picLocks noChangeAspect="1" noChangeArrowheads="1" noCrop="1"/>
          </p:cNvPicPr>
          <p:nvPr/>
        </p:nvPicPr>
        <p:blipFill>
          <a:blip r:embed="rId11"/>
          <a:srcRect/>
          <a:stretch>
            <a:fillRect/>
          </a:stretch>
        </p:blipFill>
        <p:spPr bwMode="auto">
          <a:xfrm>
            <a:off x="4103688" y="4156075"/>
            <a:ext cx="2117725" cy="1530350"/>
          </a:xfrm>
          <a:prstGeom prst="rect">
            <a:avLst/>
          </a:prstGeom>
          <a:noFill/>
          <a:ln w="9525">
            <a:noFill/>
            <a:miter lim="800000"/>
            <a:headEnd/>
            <a:tailEnd/>
          </a:ln>
        </p:spPr>
      </p:pic>
      <p:sp>
        <p:nvSpPr>
          <p:cNvPr id="14371" name="WordArt 58"/>
          <p:cNvSpPr>
            <a:spLocks noChangeArrowheads="1" noChangeShapeType="1" noTextEdit="1"/>
          </p:cNvSpPr>
          <p:nvPr/>
        </p:nvSpPr>
        <p:spPr bwMode="auto">
          <a:xfrm>
            <a:off x="2212975" y="609600"/>
            <a:ext cx="4591050" cy="4191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kern="10" dirty="0">
                <a:ln w="12700">
                  <a:solidFill>
                    <a:srgbClr val="000000"/>
                  </a:solidFill>
                  <a:round/>
                  <a:headEnd/>
                  <a:tailEnd/>
                </a:ln>
                <a:solidFill>
                  <a:srgbClr val="FF0000"/>
                </a:solidFill>
                <a:latin typeface="Arial Black"/>
              </a:rPr>
              <a:t> Economic Growth</a:t>
            </a:r>
          </a:p>
        </p:txBody>
      </p:sp>
      <p:sp>
        <p:nvSpPr>
          <p:cNvPr id="14372" name="WordArt 114"/>
          <p:cNvSpPr>
            <a:spLocks noChangeArrowheads="1" noChangeShapeType="1" noTextEdit="1"/>
          </p:cNvSpPr>
          <p:nvPr/>
        </p:nvSpPr>
        <p:spPr bwMode="auto">
          <a:xfrm>
            <a:off x="787400" y="88900"/>
            <a:ext cx="7543800" cy="381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kern="10" dirty="0">
                <a:ln w="28575">
                  <a:solidFill>
                    <a:srgbClr val="000000"/>
                  </a:solidFill>
                  <a:round/>
                  <a:headEnd/>
                  <a:tailEnd/>
                </a:ln>
                <a:solidFill>
                  <a:srgbClr val="FF0000"/>
                </a:solidFill>
                <a:latin typeface="Arial Black"/>
              </a:rPr>
              <a:t>Growth In The AD-AS Model</a:t>
            </a:r>
          </a:p>
        </p:txBody>
      </p:sp>
      <p:pic>
        <p:nvPicPr>
          <p:cNvPr id="46" name="Picture 43" descr="arrow left red"/>
          <p:cNvPicPr>
            <a:picLocks noChangeAspect="1" noChangeArrowheads="1" noCrop="1"/>
          </p:cNvPicPr>
          <p:nvPr/>
        </p:nvPicPr>
        <p:blipFill>
          <a:blip r:embed="rId12"/>
          <a:srcRect/>
          <a:stretch>
            <a:fillRect/>
          </a:stretch>
        </p:blipFill>
        <p:spPr bwMode="auto">
          <a:xfrm rot="10800000">
            <a:off x="7572375" y="5245100"/>
            <a:ext cx="493713" cy="333375"/>
          </a:xfrm>
          <a:prstGeom prst="rect">
            <a:avLst/>
          </a:prstGeom>
          <a:noFill/>
          <a:ln w="9525">
            <a:noFill/>
            <a:miter lim="800000"/>
            <a:headEnd/>
            <a:tailEnd/>
          </a:ln>
        </p:spPr>
      </p:pic>
    </p:spTree>
    <p:extLst>
      <p:ext uri="{BB962C8B-B14F-4D97-AF65-F5344CB8AC3E}">
        <p14:creationId xmlns:p14="http://schemas.microsoft.com/office/powerpoint/2010/main" val="1495651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mediacall" presetSubtype="0" fill="hold" nodeType="withEffect">
                                  <p:stCondLst>
                                    <p:cond delay="0"/>
                                  </p:stCondLst>
                                  <p:childTnLst>
                                    <p:cmd type="call" cmd="playFrom(0.0)">
                                      <p:cBhvr>
                                        <p:cTn id="9" dur="279" fill="hold"/>
                                        <p:tgtEl>
                                          <p:spTgt spid="271412"/>
                                        </p:tgtEl>
                                      </p:cBhvr>
                                    </p:cmd>
                                  </p:childTnLst>
                                </p:cTn>
                              </p:par>
                              <p:par>
                                <p:cTn id="10" presetID="22" presetClass="entr" presetSubtype="8" fill="hold" grpId="0" nodeType="withEffect">
                                  <p:stCondLst>
                                    <p:cond delay="0"/>
                                  </p:stCondLst>
                                  <p:childTnLst>
                                    <p:set>
                                      <p:cBhvr>
                                        <p:cTn id="11" dur="1" fill="hold">
                                          <p:stCondLst>
                                            <p:cond delay="0"/>
                                          </p:stCondLst>
                                        </p:cTn>
                                        <p:tgtEl>
                                          <p:spTgt spid="271365"/>
                                        </p:tgtEl>
                                        <p:attrNameLst>
                                          <p:attrName>style.visibility</p:attrName>
                                        </p:attrNameLst>
                                      </p:cBhvr>
                                      <p:to>
                                        <p:strVal val="visible"/>
                                      </p:to>
                                    </p:set>
                                    <p:animEffect transition="in" filter="wipe(left)">
                                      <p:cBhvr>
                                        <p:cTn id="12" dur="2000"/>
                                        <p:tgtEl>
                                          <p:spTgt spid="271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3" presetClass="path" presetSubtype="0" accel="50000" decel="50000" fill="hold" grpId="0" nodeType="clickEffect">
                                  <p:stCondLst>
                                    <p:cond delay="0"/>
                                  </p:stCondLst>
                                  <p:childTnLst>
                                    <p:animMotion origin="layout" path="M 3.05556E-6 4.81481E-6 L 0.05694 0.00185 " pathEditMode="relative" rAng="0" ptsTypes="AA">
                                      <p:cBhvr>
                                        <p:cTn id="16" dur="5000" fill="hold"/>
                                        <p:tgtEl>
                                          <p:spTgt spid="271417"/>
                                        </p:tgtEl>
                                        <p:attrNameLst>
                                          <p:attrName>ppt_x</p:attrName>
                                          <p:attrName>ppt_y</p:attrName>
                                        </p:attrNameLst>
                                      </p:cBhvr>
                                      <p:rCtr x="2800" y="100"/>
                                    </p:animMotion>
                                  </p:childTnLst>
                                  <p:subTnLst>
                                    <p:audio>
                                      <p:cMediaNode>
                                        <p:cTn display="0" masterRel="sameClick">
                                          <p:stCondLst>
                                            <p:cond evt="begin" delay="0">
                                              <p:tn val="15"/>
                                            </p:cond>
                                          </p:stCondLst>
                                          <p:endCondLst>
                                            <p:cond evt="onStopAudio" delay="0">
                                              <p:tgtEl>
                                                <p:sldTgt/>
                                              </p:tgtEl>
                                            </p:cond>
                                          </p:endCondLst>
                                        </p:cTn>
                                        <p:tgtEl>
                                          <p:sndTgt r:embed="rId5" name="a boing_x.wav"/>
                                        </p:tgtEl>
                                      </p:cMediaNode>
                                    </p:audio>
                                  </p:subTnLst>
                                </p:cTn>
                              </p:par>
                            </p:childTnLst>
                          </p:cTn>
                        </p:par>
                        <p:par>
                          <p:cTn id="17" fill="hold" nodeType="afterGroup">
                            <p:stCondLst>
                              <p:cond delay="5000"/>
                            </p:stCondLst>
                            <p:childTnLst>
                              <p:par>
                                <p:cTn id="18" presetID="9" presetClass="entr" presetSubtype="0" fill="hold" grpId="0" nodeType="afterEffect">
                                  <p:stCondLst>
                                    <p:cond delay="0"/>
                                  </p:stCondLst>
                                  <p:childTnLst>
                                    <p:set>
                                      <p:cBhvr>
                                        <p:cTn id="19" dur="1" fill="hold">
                                          <p:stCondLst>
                                            <p:cond delay="0"/>
                                          </p:stCondLst>
                                        </p:cTn>
                                        <p:tgtEl>
                                          <p:spTgt spid="271386"/>
                                        </p:tgtEl>
                                        <p:attrNameLst>
                                          <p:attrName>style.visibility</p:attrName>
                                        </p:attrNameLst>
                                      </p:cBhvr>
                                      <p:to>
                                        <p:strVal val="visible"/>
                                      </p:to>
                                    </p:set>
                                    <p:animEffect transition="in" filter="dissolve">
                                      <p:cBhvr>
                                        <p:cTn id="20" dur="500"/>
                                        <p:tgtEl>
                                          <p:spTgt spid="271386"/>
                                        </p:tgtEl>
                                      </p:cBhvr>
                                    </p:animEffect>
                                  </p:childTnLst>
                                </p:cTn>
                              </p:par>
                            </p:childTnLst>
                          </p:cTn>
                        </p:par>
                        <p:par>
                          <p:cTn id="21" fill="hold" nodeType="afterGroup">
                            <p:stCondLst>
                              <p:cond delay="5500"/>
                            </p:stCondLst>
                            <p:childTnLst>
                              <p:par>
                                <p:cTn id="22" presetID="9" presetClass="entr" presetSubtype="0" fill="hold" grpId="0" nodeType="afterEffect">
                                  <p:stCondLst>
                                    <p:cond delay="0"/>
                                  </p:stCondLst>
                                  <p:childTnLst>
                                    <p:set>
                                      <p:cBhvr>
                                        <p:cTn id="23" dur="1" fill="hold">
                                          <p:stCondLst>
                                            <p:cond delay="0"/>
                                          </p:stCondLst>
                                        </p:cTn>
                                        <p:tgtEl>
                                          <p:spTgt spid="271391"/>
                                        </p:tgtEl>
                                        <p:attrNameLst>
                                          <p:attrName>style.visibility</p:attrName>
                                        </p:attrNameLst>
                                      </p:cBhvr>
                                      <p:to>
                                        <p:strVal val="visible"/>
                                      </p:to>
                                    </p:set>
                                    <p:animEffect transition="in" filter="dissolve">
                                      <p:cBhvr>
                                        <p:cTn id="24" dur="500"/>
                                        <p:tgtEl>
                                          <p:spTgt spid="271391"/>
                                        </p:tgtEl>
                                      </p:cBhvr>
                                    </p:animEffect>
                                  </p:childTnLst>
                                </p:cTn>
                              </p:par>
                            </p:childTnLst>
                          </p:cTn>
                        </p:par>
                        <p:par>
                          <p:cTn id="25" fill="hold" nodeType="afterGroup">
                            <p:stCondLst>
                              <p:cond delay="6000"/>
                            </p:stCondLst>
                            <p:childTnLst>
                              <p:par>
                                <p:cTn id="26" presetID="22" presetClass="entr" presetSubtype="8"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2000"/>
                                        <p:tgtEl>
                                          <p:spTgt spid="46"/>
                                        </p:tgtEl>
                                      </p:cBhvr>
                                    </p:animEffect>
                                  </p:childTnLst>
                                </p:cTn>
                              </p:par>
                            </p:childTnLst>
                          </p:cTn>
                        </p:par>
                        <p:par>
                          <p:cTn id="29" fill="hold" nodeType="afterGroup">
                            <p:stCondLst>
                              <p:cond delay="8000"/>
                            </p:stCondLst>
                            <p:childTnLst>
                              <p:par>
                                <p:cTn id="30" presetID="9" presetClass="entr" presetSubtype="0" fill="hold" grpId="0" nodeType="afterEffect">
                                  <p:stCondLst>
                                    <p:cond delay="0"/>
                                  </p:stCondLst>
                                  <p:childTnLst>
                                    <p:set>
                                      <p:cBhvr>
                                        <p:cTn id="31" dur="1" fill="hold">
                                          <p:stCondLst>
                                            <p:cond delay="0"/>
                                          </p:stCondLst>
                                        </p:cTn>
                                        <p:tgtEl>
                                          <p:spTgt spid="271397"/>
                                        </p:tgtEl>
                                        <p:attrNameLst>
                                          <p:attrName>style.visibility</p:attrName>
                                        </p:attrNameLst>
                                      </p:cBhvr>
                                      <p:to>
                                        <p:strVal val="visible"/>
                                      </p:to>
                                    </p:set>
                                    <p:animEffect transition="in" filter="dissolve">
                                      <p:cBhvr>
                                        <p:cTn id="32" dur="500"/>
                                        <p:tgtEl>
                                          <p:spTgt spid="271397"/>
                                        </p:tgtEl>
                                      </p:cBhvr>
                                    </p:animEffect>
                                  </p:childTnLst>
                                </p:cTn>
                              </p:par>
                            </p:childTnLst>
                          </p:cTn>
                        </p:par>
                        <p:par>
                          <p:cTn id="33" fill="hold" nodeType="afterGroup">
                            <p:stCondLst>
                              <p:cond delay="8500"/>
                            </p:stCondLst>
                            <p:childTnLst>
                              <p:par>
                                <p:cTn id="34" presetID="9" presetClass="entr" presetSubtype="0" fill="hold" nodeType="afterEffect">
                                  <p:stCondLst>
                                    <p:cond delay="0"/>
                                  </p:stCondLst>
                                  <p:childTnLst>
                                    <p:set>
                                      <p:cBhvr>
                                        <p:cTn id="35" dur="1" fill="hold">
                                          <p:stCondLst>
                                            <p:cond delay="0"/>
                                          </p:stCondLst>
                                        </p:cTn>
                                        <p:tgtEl>
                                          <p:spTgt spid="271399"/>
                                        </p:tgtEl>
                                        <p:attrNameLst>
                                          <p:attrName>style.visibility</p:attrName>
                                        </p:attrNameLst>
                                      </p:cBhvr>
                                      <p:to>
                                        <p:strVal val="visible"/>
                                      </p:to>
                                    </p:set>
                                    <p:animEffect transition="in" filter="dissolve">
                                      <p:cBhvr>
                                        <p:cTn id="36" dur="500"/>
                                        <p:tgtEl>
                                          <p:spTgt spid="271399"/>
                                        </p:tgtEl>
                                      </p:cBhvr>
                                    </p:animEffect>
                                  </p:childTnLst>
                                </p:cTn>
                              </p:par>
                              <p:par>
                                <p:cTn id="37" presetID="9" presetClass="entr" presetSubtype="0" fill="hold" nodeType="withEffect">
                                  <p:stCondLst>
                                    <p:cond delay="0"/>
                                  </p:stCondLst>
                                  <p:childTnLst>
                                    <p:set>
                                      <p:cBhvr>
                                        <p:cTn id="38" dur="1" fill="hold">
                                          <p:stCondLst>
                                            <p:cond delay="0"/>
                                          </p:stCondLst>
                                        </p:cTn>
                                        <p:tgtEl>
                                          <p:spTgt spid="271400"/>
                                        </p:tgtEl>
                                        <p:attrNameLst>
                                          <p:attrName>style.visibility</p:attrName>
                                        </p:attrNameLst>
                                      </p:cBhvr>
                                      <p:to>
                                        <p:strVal val="visible"/>
                                      </p:to>
                                    </p:set>
                                    <p:animEffect transition="in" filter="dissolve">
                                      <p:cBhvr>
                                        <p:cTn id="39" dur="500"/>
                                        <p:tgtEl>
                                          <p:spTgt spid="27140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71401"/>
                                        </p:tgtEl>
                                        <p:attrNameLst>
                                          <p:attrName>style.visibility</p:attrName>
                                        </p:attrNameLst>
                                      </p:cBhvr>
                                      <p:to>
                                        <p:strVal val="visible"/>
                                      </p:to>
                                    </p:set>
                                    <p:animEffect transition="in" filter="dissolve">
                                      <p:cBhvr>
                                        <p:cTn id="44" dur="2000"/>
                                        <p:tgtEl>
                                          <p:spTgt spid="271401"/>
                                        </p:tgtEl>
                                      </p:cBhvr>
                                    </p:animEffect>
                                  </p:childTnLst>
                                </p:cTn>
                              </p:par>
                            </p:childTnLst>
                          </p:cTn>
                        </p:par>
                        <p:par>
                          <p:cTn id="45" fill="hold" nodeType="afterGroup">
                            <p:stCondLst>
                              <p:cond delay="2000"/>
                            </p:stCondLst>
                            <p:childTnLst>
                              <p:par>
                                <p:cTn id="46" presetID="9" presetClass="entr" presetSubtype="0" fill="hold" nodeType="afterEffect">
                                  <p:stCondLst>
                                    <p:cond delay="0"/>
                                  </p:stCondLst>
                                  <p:childTnLst>
                                    <p:set>
                                      <p:cBhvr>
                                        <p:cTn id="47" dur="1" fill="hold">
                                          <p:stCondLst>
                                            <p:cond delay="0"/>
                                          </p:stCondLst>
                                        </p:cTn>
                                        <p:tgtEl>
                                          <p:spTgt spid="271402"/>
                                        </p:tgtEl>
                                        <p:attrNameLst>
                                          <p:attrName>style.visibility</p:attrName>
                                        </p:attrNameLst>
                                      </p:cBhvr>
                                      <p:to>
                                        <p:strVal val="visible"/>
                                      </p:to>
                                    </p:set>
                                    <p:animEffect transition="in" filter="dissolve">
                                      <p:cBhvr>
                                        <p:cTn id="48" dur="500"/>
                                        <p:tgtEl>
                                          <p:spTgt spid="27140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71403"/>
                                        </p:tgtEl>
                                        <p:attrNameLst>
                                          <p:attrName>style.visibility</p:attrName>
                                        </p:attrNameLst>
                                      </p:cBhvr>
                                      <p:to>
                                        <p:strVal val="visible"/>
                                      </p:to>
                                    </p:set>
                                    <p:animEffect transition="in" filter="dissolve">
                                      <p:cBhvr>
                                        <p:cTn id="53" dur="2000"/>
                                        <p:tgtEl>
                                          <p:spTgt spid="271403"/>
                                        </p:tgtEl>
                                      </p:cBhvr>
                                    </p:animEffect>
                                  </p:childTnLst>
                                </p:cTn>
                              </p:par>
                            </p:childTnLst>
                          </p:cTn>
                        </p:par>
                        <p:par>
                          <p:cTn id="54" fill="hold" nodeType="afterGroup">
                            <p:stCondLst>
                              <p:cond delay="2000"/>
                            </p:stCondLst>
                            <p:childTnLst>
                              <p:par>
                                <p:cTn id="55" presetID="9" presetClass="entr" presetSubtype="0" fill="hold" nodeType="afterEffect">
                                  <p:stCondLst>
                                    <p:cond delay="0"/>
                                  </p:stCondLst>
                                  <p:childTnLst>
                                    <p:set>
                                      <p:cBhvr>
                                        <p:cTn id="56" dur="1" fill="hold">
                                          <p:stCondLst>
                                            <p:cond delay="0"/>
                                          </p:stCondLst>
                                        </p:cTn>
                                        <p:tgtEl>
                                          <p:spTgt spid="271416"/>
                                        </p:tgtEl>
                                        <p:attrNameLst>
                                          <p:attrName>style.visibility</p:attrName>
                                        </p:attrNameLst>
                                      </p:cBhvr>
                                      <p:to>
                                        <p:strVal val="visible"/>
                                      </p:to>
                                    </p:set>
                                    <p:animEffect transition="in" filter="dissolve">
                                      <p:cBhvr>
                                        <p:cTn id="57" dur="500"/>
                                        <p:tgtEl>
                                          <p:spTgt spid="2714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8" fill="hold" display="0">
                  <p:stCondLst>
                    <p:cond delay="indefinite"/>
                  </p:stCondLst>
                  <p:endCondLst>
                    <p:cond evt="onNext" delay="0">
                      <p:tgtEl>
                        <p:sldTgt/>
                      </p:tgtEl>
                    </p:cond>
                    <p:cond evt="onPrev" delay="0">
                      <p:tgtEl>
                        <p:sldTgt/>
                      </p:tgtEl>
                    </p:cond>
                    <p:cond evt="onStopAudio" delay="0">
                      <p:tgtEl>
                        <p:sldTgt/>
                      </p:tgtEl>
                    </p:cond>
                  </p:endCondLst>
                </p:cTn>
                <p:tgtEl>
                  <p:spTgt spid="271412"/>
                </p:tgtEl>
              </p:cMediaNode>
            </p:audio>
          </p:childTnLst>
        </p:cTn>
      </p:par>
    </p:tnLst>
    <p:bldLst>
      <p:bldP spid="271417" grpId="0" animBg="1"/>
      <p:bldP spid="271365" grpId="0" animBg="1"/>
      <p:bldP spid="271386" grpId="0" autoUpdateAnimBg="0"/>
      <p:bldP spid="271391" grpId="0" autoUpdateAnimBg="0"/>
      <p:bldP spid="271397" grpId="0"/>
      <p:bldP spid="271401" grpId="0"/>
      <p:bldP spid="27140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5362" name="Rectangle 37"/>
          <p:cNvSpPr>
            <a:spLocks noGrp="1" noChangeArrowheads="1"/>
          </p:cNvSpPr>
          <p:nvPr>
            <p:ph type="title"/>
          </p:nvPr>
        </p:nvSpPr>
        <p:spPr>
          <a:xfrm>
            <a:off x="522288" y="566738"/>
            <a:ext cx="8142287" cy="5522912"/>
          </a:xfrm>
        </p:spPr>
        <p:txBody>
          <a:bodyPr/>
          <a:lstStyle/>
          <a:p>
            <a:pPr eaLnBrk="1" hangingPunct="1"/>
            <a:r>
              <a:rPr lang="en-US" sz="800" dirty="0" smtClean="0">
                <a:solidFill>
                  <a:schemeClr val="bg1"/>
                </a:solidFill>
              </a:rPr>
              <a:t>.</a:t>
            </a:r>
          </a:p>
        </p:txBody>
      </p:sp>
      <p:sp>
        <p:nvSpPr>
          <p:cNvPr id="276483" name="Line 3"/>
          <p:cNvSpPr>
            <a:spLocks noChangeShapeType="1"/>
          </p:cNvSpPr>
          <p:nvPr/>
        </p:nvSpPr>
        <p:spPr bwMode="auto">
          <a:xfrm flipH="1">
            <a:off x="2595563" y="3754438"/>
            <a:ext cx="4186237" cy="0"/>
          </a:xfrm>
          <a:prstGeom prst="line">
            <a:avLst/>
          </a:prstGeom>
          <a:noFill/>
          <a:ln w="28575">
            <a:solidFill>
              <a:schemeClr val="bg1"/>
            </a:solidFill>
            <a:prstDash val="dash"/>
            <a:round/>
            <a:headEnd/>
            <a:tailEnd type="triangle" w="med" len="med"/>
          </a:ln>
        </p:spPr>
        <p:txBody>
          <a:bodyPr wrap="none" anchor="ctr"/>
          <a:lstStyle/>
          <a:p>
            <a:endParaRPr lang="en-US">
              <a:solidFill>
                <a:srgbClr val="000000"/>
              </a:solidFill>
            </a:endParaRPr>
          </a:p>
        </p:txBody>
      </p:sp>
      <p:sp>
        <p:nvSpPr>
          <p:cNvPr id="15364" name="Line 4"/>
          <p:cNvSpPr>
            <a:spLocks noChangeShapeType="1"/>
          </p:cNvSpPr>
          <p:nvPr/>
        </p:nvSpPr>
        <p:spPr bwMode="auto">
          <a:xfrm flipH="1">
            <a:off x="2589213" y="4295775"/>
            <a:ext cx="1633537" cy="0"/>
          </a:xfrm>
          <a:prstGeom prst="line">
            <a:avLst/>
          </a:prstGeom>
          <a:noFill/>
          <a:ln w="28575">
            <a:solidFill>
              <a:schemeClr val="bg1"/>
            </a:solidFill>
            <a:prstDash val="dash"/>
            <a:round/>
            <a:headEnd/>
            <a:tailEnd type="triangle" w="med" len="med"/>
          </a:ln>
        </p:spPr>
        <p:txBody>
          <a:bodyPr wrap="none" anchor="ctr"/>
          <a:lstStyle/>
          <a:p>
            <a:endParaRPr lang="en-US">
              <a:solidFill>
                <a:srgbClr val="000000"/>
              </a:solidFill>
            </a:endParaRPr>
          </a:p>
        </p:txBody>
      </p:sp>
      <p:sp>
        <p:nvSpPr>
          <p:cNvPr id="15365" name="Line 5"/>
          <p:cNvSpPr>
            <a:spLocks noChangeShapeType="1"/>
          </p:cNvSpPr>
          <p:nvPr/>
        </p:nvSpPr>
        <p:spPr bwMode="auto">
          <a:xfrm>
            <a:off x="4241800" y="1562100"/>
            <a:ext cx="0" cy="4095750"/>
          </a:xfrm>
          <a:prstGeom prst="line">
            <a:avLst/>
          </a:prstGeom>
          <a:noFill/>
          <a:ln w="76200">
            <a:solidFill>
              <a:schemeClr val="bg1"/>
            </a:solidFill>
            <a:round/>
            <a:headEnd/>
            <a:tailEnd/>
          </a:ln>
        </p:spPr>
        <p:txBody>
          <a:bodyPr wrap="none" anchor="ctr"/>
          <a:lstStyle/>
          <a:p>
            <a:endParaRPr lang="en-US">
              <a:solidFill>
                <a:srgbClr val="000000"/>
              </a:solidFill>
            </a:endParaRPr>
          </a:p>
        </p:txBody>
      </p:sp>
      <p:sp>
        <p:nvSpPr>
          <p:cNvPr id="15366" name="Freeform 6"/>
          <p:cNvSpPr>
            <a:spLocks/>
          </p:cNvSpPr>
          <p:nvPr/>
        </p:nvSpPr>
        <p:spPr bwMode="auto">
          <a:xfrm>
            <a:off x="2854325" y="2509838"/>
            <a:ext cx="2806700" cy="2620962"/>
          </a:xfrm>
          <a:custGeom>
            <a:avLst/>
            <a:gdLst>
              <a:gd name="T0" fmla="*/ 2147483647 w 2076"/>
              <a:gd name="T1" fmla="*/ 0 h 1821"/>
              <a:gd name="T2" fmla="*/ 2147483647 w 2076"/>
              <a:gd name="T3" fmla="*/ 2147483647 h 1821"/>
              <a:gd name="T4" fmla="*/ 2147483647 w 2076"/>
              <a:gd name="T5" fmla="*/ 2147483647 h 1821"/>
              <a:gd name="T6" fmla="*/ 2147483647 w 2076"/>
              <a:gd name="T7" fmla="*/ 2147483647 h 1821"/>
              <a:gd name="T8" fmla="*/ 2147483647 w 2076"/>
              <a:gd name="T9" fmla="*/ 2147483647 h 1821"/>
              <a:gd name="T10" fmla="*/ 2147483647 w 2076"/>
              <a:gd name="T11" fmla="*/ 2147483647 h 1821"/>
              <a:gd name="T12" fmla="*/ 2147483647 w 2076"/>
              <a:gd name="T13" fmla="*/ 2147483647 h 1821"/>
              <a:gd name="T14" fmla="*/ 2147483647 w 2076"/>
              <a:gd name="T15" fmla="*/ 2147483647 h 1821"/>
              <a:gd name="T16" fmla="*/ 2147483647 w 2076"/>
              <a:gd name="T17" fmla="*/ 2147483647 h 1821"/>
              <a:gd name="T18" fmla="*/ 2147483647 w 2076"/>
              <a:gd name="T19" fmla="*/ 2147483647 h 1821"/>
              <a:gd name="T20" fmla="*/ 2147483647 w 2076"/>
              <a:gd name="T21" fmla="*/ 2147483647 h 1821"/>
              <a:gd name="T22" fmla="*/ 2147483647 w 2076"/>
              <a:gd name="T23" fmla="*/ 2147483647 h 1821"/>
              <a:gd name="T24" fmla="*/ 2147483647 w 2076"/>
              <a:gd name="T25" fmla="*/ 2147483647 h 1821"/>
              <a:gd name="T26" fmla="*/ 2147483647 w 2076"/>
              <a:gd name="T27" fmla="*/ 2147483647 h 1821"/>
              <a:gd name="T28" fmla="*/ 2147483647 w 2076"/>
              <a:gd name="T29" fmla="*/ 2147483647 h 1821"/>
              <a:gd name="T30" fmla="*/ 2147483647 w 2076"/>
              <a:gd name="T31" fmla="*/ 2147483647 h 1821"/>
              <a:gd name="T32" fmla="*/ 0 w 2076"/>
              <a:gd name="T33" fmla="*/ 2147483647 h 18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6"/>
              <a:gd name="T52" fmla="*/ 0 h 1821"/>
              <a:gd name="T53" fmla="*/ 2076 w 2076"/>
              <a:gd name="T54" fmla="*/ 1821 h 18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6" h="1821">
                <a:moveTo>
                  <a:pt x="2075" y="0"/>
                </a:moveTo>
                <a:lnTo>
                  <a:pt x="1934" y="201"/>
                </a:lnTo>
                <a:lnTo>
                  <a:pt x="1789" y="394"/>
                </a:lnTo>
                <a:lnTo>
                  <a:pt x="1644" y="578"/>
                </a:lnTo>
                <a:lnTo>
                  <a:pt x="1500" y="751"/>
                </a:lnTo>
                <a:lnTo>
                  <a:pt x="1355" y="912"/>
                </a:lnTo>
                <a:lnTo>
                  <a:pt x="1210" y="1064"/>
                </a:lnTo>
                <a:lnTo>
                  <a:pt x="1068" y="1204"/>
                </a:lnTo>
                <a:lnTo>
                  <a:pt x="929" y="1332"/>
                </a:lnTo>
                <a:lnTo>
                  <a:pt x="795" y="1444"/>
                </a:lnTo>
                <a:lnTo>
                  <a:pt x="662" y="1545"/>
                </a:lnTo>
                <a:lnTo>
                  <a:pt x="535" y="1631"/>
                </a:lnTo>
                <a:lnTo>
                  <a:pt x="414" y="1700"/>
                </a:lnTo>
                <a:lnTo>
                  <a:pt x="299" y="1755"/>
                </a:lnTo>
                <a:lnTo>
                  <a:pt x="192" y="1794"/>
                </a:lnTo>
                <a:lnTo>
                  <a:pt x="90" y="1816"/>
                </a:lnTo>
                <a:lnTo>
                  <a:pt x="0" y="1820"/>
                </a:lnTo>
              </a:path>
            </a:pathLst>
          </a:custGeom>
          <a:noFill/>
          <a:ln w="76200" cap="rnd">
            <a:solidFill>
              <a:schemeClr val="bg1"/>
            </a:solidFill>
            <a:round/>
            <a:headEnd/>
            <a:tailEnd/>
          </a:ln>
        </p:spPr>
        <p:txBody>
          <a:bodyPr/>
          <a:lstStyle/>
          <a:p>
            <a:endParaRPr lang="en-US">
              <a:solidFill>
                <a:srgbClr val="000000"/>
              </a:solidFill>
            </a:endParaRPr>
          </a:p>
        </p:txBody>
      </p:sp>
      <p:sp>
        <p:nvSpPr>
          <p:cNvPr id="15367" name="Rectangle 7"/>
          <p:cNvSpPr>
            <a:spLocks noChangeArrowheads="1"/>
          </p:cNvSpPr>
          <p:nvPr/>
        </p:nvSpPr>
        <p:spPr bwMode="auto">
          <a:xfrm rot="-5400000">
            <a:off x="743744" y="3609181"/>
            <a:ext cx="2046288" cy="460375"/>
          </a:xfrm>
          <a:prstGeom prst="rect">
            <a:avLst/>
          </a:prstGeom>
          <a:noFill/>
          <a:ln w="12700">
            <a:noFill/>
            <a:miter lim="800000"/>
            <a:headEnd/>
            <a:tailEnd/>
          </a:ln>
        </p:spPr>
        <p:txBody>
          <a:bodyPr wrap="none" lIns="90488" tIns="44450" rIns="90488" bIns="44450">
            <a:spAutoFit/>
            <a:scene3d>
              <a:camera prst="orthographicFront"/>
              <a:lightRig rig="threePt" dir="t"/>
            </a:scene3d>
            <a:sp3d extrusionH="57150">
              <a:bevelT w="38100" h="38100"/>
            </a:sp3d>
          </a:bodyPr>
          <a:lstStyle/>
          <a:p>
            <a:pPr algn="l" eaLnBrk="0" hangingPunct="0"/>
            <a:r>
              <a:rPr lang="en-US" b="1" dirty="0">
                <a:solidFill>
                  <a:srgbClr val="FFFFFF"/>
                </a:solidFill>
                <a:latin typeface="Arial Black" pitchFamily="34" charset="0"/>
              </a:rPr>
              <a:t>Price Level</a:t>
            </a:r>
          </a:p>
        </p:txBody>
      </p:sp>
      <p:sp>
        <p:nvSpPr>
          <p:cNvPr id="15368" name="Rectangle 8"/>
          <p:cNvSpPr>
            <a:spLocks noChangeArrowheads="1"/>
          </p:cNvSpPr>
          <p:nvPr/>
        </p:nvSpPr>
        <p:spPr bwMode="auto">
          <a:xfrm>
            <a:off x="5709245" y="6186488"/>
            <a:ext cx="3297635" cy="520655"/>
          </a:xfrm>
          <a:prstGeom prst="rect">
            <a:avLst/>
          </a:prstGeom>
          <a:noFill/>
          <a:ln w="12700">
            <a:noFill/>
            <a:miter lim="800000"/>
            <a:headEnd/>
            <a:tailEnd/>
          </a:ln>
          <a:scene3d>
            <a:camera prst="orthographicFront"/>
            <a:lightRig rig="threePt" dir="t"/>
          </a:scene3d>
          <a:sp3d>
            <a:bevelT/>
          </a:sp3d>
        </p:spPr>
        <p:txBody>
          <a:bodyPr wrap="none" lIns="90488" tIns="44450" rIns="90488" bIns="44450">
            <a:spAutoFit/>
            <a:sp3d extrusionH="57150">
              <a:bevelT w="38100" h="38100"/>
            </a:sp3d>
          </a:bodyPr>
          <a:lstStyle/>
          <a:p>
            <a:pPr algn="l" eaLnBrk="0" hangingPunct="0"/>
            <a:r>
              <a:rPr lang="en-US" sz="2800" b="1" dirty="0" smtClean="0">
                <a:solidFill>
                  <a:srgbClr val="FFFFFF"/>
                </a:solidFill>
                <a:latin typeface="Arial Black" pitchFamily="34" charset="0"/>
              </a:rPr>
              <a:t>Potential RGDP</a:t>
            </a:r>
            <a:endParaRPr lang="en-US" sz="2800" b="1" dirty="0">
              <a:solidFill>
                <a:srgbClr val="FFFFFF"/>
              </a:solidFill>
              <a:latin typeface="Arial Black" pitchFamily="34" charset="0"/>
            </a:endParaRPr>
          </a:p>
        </p:txBody>
      </p:sp>
      <p:sp>
        <p:nvSpPr>
          <p:cNvPr id="15369" name="Rectangle 9"/>
          <p:cNvSpPr>
            <a:spLocks noChangeArrowheads="1"/>
          </p:cNvSpPr>
          <p:nvPr/>
        </p:nvSpPr>
        <p:spPr bwMode="auto">
          <a:xfrm>
            <a:off x="2281238" y="5540375"/>
            <a:ext cx="358775" cy="515938"/>
          </a:xfrm>
          <a:prstGeom prst="rect">
            <a:avLst/>
          </a:prstGeom>
          <a:noFill/>
          <a:ln w="12700">
            <a:noFill/>
            <a:miter lim="800000"/>
            <a:headEnd/>
            <a:tailEnd/>
          </a:ln>
        </p:spPr>
        <p:txBody>
          <a:bodyPr wrap="none" lIns="90488" tIns="44450" rIns="90488" bIns="44450">
            <a:spAutoFit/>
          </a:bodyPr>
          <a:lstStyle/>
          <a:p>
            <a:pPr algn="l" eaLnBrk="0" hangingPunct="0"/>
            <a:r>
              <a:rPr lang="en-US" sz="2800" b="1">
                <a:solidFill>
                  <a:srgbClr val="FFFFFF"/>
                </a:solidFill>
              </a:rPr>
              <a:t>o</a:t>
            </a:r>
          </a:p>
        </p:txBody>
      </p:sp>
      <p:sp>
        <p:nvSpPr>
          <p:cNvPr id="15370" name="Rectangle 10"/>
          <p:cNvSpPr>
            <a:spLocks noChangeArrowheads="1"/>
          </p:cNvSpPr>
          <p:nvPr/>
        </p:nvSpPr>
        <p:spPr bwMode="auto">
          <a:xfrm>
            <a:off x="1905000" y="4016375"/>
            <a:ext cx="1011238" cy="458788"/>
          </a:xfrm>
          <a:prstGeom prst="rect">
            <a:avLst/>
          </a:prstGeom>
          <a:noFill/>
          <a:ln w="12700">
            <a:noFill/>
            <a:miter lim="800000"/>
            <a:headEnd/>
            <a:tailEnd/>
          </a:ln>
        </p:spPr>
        <p:txBody>
          <a:bodyPr lIns="90488" tIns="44450" rIns="90488" bIns="44450">
            <a:spAutoFit/>
            <a:scene3d>
              <a:camera prst="orthographicFront"/>
              <a:lightRig rig="threePt" dir="t"/>
            </a:scene3d>
            <a:sp3d extrusionH="57150">
              <a:bevelT w="38100" h="38100"/>
            </a:sp3d>
          </a:bodyPr>
          <a:lstStyle/>
          <a:p>
            <a:pPr algn="l" eaLnBrk="0" hangingPunct="0"/>
            <a:r>
              <a:rPr lang="en-US" b="1" dirty="0">
                <a:solidFill>
                  <a:srgbClr val="FFFFFF"/>
                </a:solidFill>
                <a:latin typeface="Arial" pitchFamily="34" charset="0"/>
                <a:cs typeface="Arial" pitchFamily="34" charset="0"/>
              </a:rPr>
              <a:t>100</a:t>
            </a:r>
            <a:endParaRPr lang="en-US" b="1" baseline="-25000" dirty="0">
              <a:solidFill>
                <a:srgbClr val="FFFFFF"/>
              </a:solidFill>
              <a:latin typeface="Arial" pitchFamily="34" charset="0"/>
              <a:cs typeface="Arial" pitchFamily="34" charset="0"/>
            </a:endParaRPr>
          </a:p>
        </p:txBody>
      </p:sp>
      <p:sp>
        <p:nvSpPr>
          <p:cNvPr id="276491" name="Rectangle 11"/>
          <p:cNvSpPr>
            <a:spLocks noChangeArrowheads="1"/>
          </p:cNvSpPr>
          <p:nvPr/>
        </p:nvSpPr>
        <p:spPr bwMode="auto">
          <a:xfrm>
            <a:off x="7664450" y="1562100"/>
            <a:ext cx="1231900" cy="458788"/>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solidFill>
                  <a:srgbClr val="FFFFFF"/>
                </a:solidFill>
                <a:effectLst>
                  <a:outerShdw blurRad="38100" dist="38100" dir="2700000" algn="tl">
                    <a:srgbClr val="000000"/>
                  </a:outerShdw>
                </a:effectLst>
                <a:latin typeface="Arial Black" pitchFamily="34" charset="0"/>
              </a:rPr>
              <a:t>SRAS</a:t>
            </a:r>
            <a:r>
              <a:rPr lang="en-US" b="1" baseline="-25000" dirty="0">
                <a:solidFill>
                  <a:srgbClr val="FFFFFF"/>
                </a:solidFill>
                <a:effectLst>
                  <a:outerShdw blurRad="38100" dist="38100" dir="2700000" algn="tl">
                    <a:srgbClr val="000000"/>
                  </a:outerShdw>
                </a:effectLst>
                <a:latin typeface="Comic Sans MS" pitchFamily="66" charset="0"/>
              </a:rPr>
              <a:t>2</a:t>
            </a:r>
          </a:p>
        </p:txBody>
      </p:sp>
      <p:sp>
        <p:nvSpPr>
          <p:cNvPr id="276492" name="Rectangle 12"/>
          <p:cNvSpPr>
            <a:spLocks noChangeArrowheads="1"/>
          </p:cNvSpPr>
          <p:nvPr/>
        </p:nvSpPr>
        <p:spPr bwMode="auto">
          <a:xfrm>
            <a:off x="3708400" y="1150938"/>
            <a:ext cx="1212850" cy="458787"/>
          </a:xfrm>
          <a:prstGeom prst="rect">
            <a:avLst/>
          </a:prstGeom>
          <a:noFill/>
          <a:ln w="12700">
            <a:noFill/>
            <a:miter lim="800000"/>
            <a:headEnd/>
            <a:tailEnd/>
          </a:ln>
          <a:effectLst/>
          <a:scene3d>
            <a:camera prst="orthographicFront"/>
            <a:lightRig rig="threePt" dir="t"/>
          </a:scene3d>
          <a:sp3d>
            <a:bevelT/>
          </a:sp3d>
        </p:spPr>
        <p:txBody>
          <a:bodyPr wrap="none" lIns="90488" tIns="44450" rIns="90488" bIns="44450">
            <a:spAutoFit/>
            <a:sp3d extrusionH="57150">
              <a:bevelT w="38100" h="38100"/>
            </a:sp3d>
          </a:bodyPr>
          <a:lstStyle/>
          <a:p>
            <a:pPr algn="l" eaLnBrk="0" hangingPunct="0">
              <a:defRPr/>
            </a:pPr>
            <a:r>
              <a:rPr lang="en-US" b="1" dirty="0">
                <a:solidFill>
                  <a:srgbClr val="FFFFFF"/>
                </a:solidFill>
                <a:effectLst>
                  <a:outerShdw blurRad="38100" dist="38100" dir="2700000" algn="tl">
                    <a:srgbClr val="000000"/>
                  </a:outerShdw>
                </a:effectLst>
                <a:latin typeface="Arial Black" pitchFamily="34" charset="0"/>
              </a:rPr>
              <a:t>LRAS</a:t>
            </a:r>
            <a:r>
              <a:rPr lang="en-US" b="1" baseline="-25000" dirty="0">
                <a:solidFill>
                  <a:srgbClr val="FFFFFF"/>
                </a:solidFill>
                <a:effectLst>
                  <a:outerShdw blurRad="38100" dist="38100" dir="2700000" algn="tl">
                    <a:srgbClr val="000000"/>
                  </a:outerShdw>
                </a:effectLst>
                <a:latin typeface="Comic Sans MS" pitchFamily="66" charset="0"/>
              </a:rPr>
              <a:t>1</a:t>
            </a:r>
          </a:p>
        </p:txBody>
      </p:sp>
      <p:sp>
        <p:nvSpPr>
          <p:cNvPr id="15373" name="Freeform 13"/>
          <p:cNvSpPr>
            <a:spLocks/>
          </p:cNvSpPr>
          <p:nvPr/>
        </p:nvSpPr>
        <p:spPr bwMode="auto">
          <a:xfrm>
            <a:off x="3470275" y="2452688"/>
            <a:ext cx="2146300" cy="2889250"/>
          </a:xfrm>
          <a:custGeom>
            <a:avLst/>
            <a:gdLst>
              <a:gd name="T0" fmla="*/ 0 w 1588"/>
              <a:gd name="T1" fmla="*/ 0 h 2007"/>
              <a:gd name="T2" fmla="*/ 2147483647 w 1588"/>
              <a:gd name="T3" fmla="*/ 2147483647 h 2007"/>
              <a:gd name="T4" fmla="*/ 2147483647 w 1588"/>
              <a:gd name="T5" fmla="*/ 2147483647 h 2007"/>
              <a:gd name="T6" fmla="*/ 2147483647 w 1588"/>
              <a:gd name="T7" fmla="*/ 2147483647 h 2007"/>
              <a:gd name="T8" fmla="*/ 2147483647 w 1588"/>
              <a:gd name="T9" fmla="*/ 2147483647 h 2007"/>
              <a:gd name="T10" fmla="*/ 2147483647 w 1588"/>
              <a:gd name="T11" fmla="*/ 2147483647 h 2007"/>
              <a:gd name="T12" fmla="*/ 2147483647 w 1588"/>
              <a:gd name="T13" fmla="*/ 2147483647 h 2007"/>
              <a:gd name="T14" fmla="*/ 2147483647 w 1588"/>
              <a:gd name="T15" fmla="*/ 2147483647 h 2007"/>
              <a:gd name="T16" fmla="*/ 2147483647 w 1588"/>
              <a:gd name="T17" fmla="*/ 2147483647 h 2007"/>
              <a:gd name="T18" fmla="*/ 2147483647 w 1588"/>
              <a:gd name="T19" fmla="*/ 2147483647 h 2007"/>
              <a:gd name="T20" fmla="*/ 2147483647 w 1588"/>
              <a:gd name="T21" fmla="*/ 2147483647 h 2007"/>
              <a:gd name="T22" fmla="*/ 2147483647 w 1588"/>
              <a:gd name="T23" fmla="*/ 2147483647 h 2007"/>
              <a:gd name="T24" fmla="*/ 2147483647 w 1588"/>
              <a:gd name="T25" fmla="*/ 2147483647 h 2007"/>
              <a:gd name="T26" fmla="*/ 2147483647 w 1588"/>
              <a:gd name="T27" fmla="*/ 2147483647 h 2007"/>
              <a:gd name="T28" fmla="*/ 2147483647 w 1588"/>
              <a:gd name="T29" fmla="*/ 2147483647 h 2007"/>
              <a:gd name="T30" fmla="*/ 2147483647 w 1588"/>
              <a:gd name="T31" fmla="*/ 2147483647 h 2007"/>
              <a:gd name="T32" fmla="*/ 2147483647 w 1588"/>
              <a:gd name="T33" fmla="*/ 2147483647 h 20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8"/>
              <a:gd name="T52" fmla="*/ 0 h 2007"/>
              <a:gd name="T53" fmla="*/ 1588 w 1588"/>
              <a:gd name="T54" fmla="*/ 2007 h 20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8" h="2007">
                <a:moveTo>
                  <a:pt x="0" y="0"/>
                </a:moveTo>
                <a:lnTo>
                  <a:pt x="44" y="191"/>
                </a:lnTo>
                <a:lnTo>
                  <a:pt x="98" y="374"/>
                </a:lnTo>
                <a:lnTo>
                  <a:pt x="160" y="551"/>
                </a:lnTo>
                <a:lnTo>
                  <a:pt x="230" y="721"/>
                </a:lnTo>
                <a:lnTo>
                  <a:pt x="309" y="882"/>
                </a:lnTo>
                <a:lnTo>
                  <a:pt x="394" y="1036"/>
                </a:lnTo>
                <a:lnTo>
                  <a:pt x="487" y="1180"/>
                </a:lnTo>
                <a:lnTo>
                  <a:pt x="588" y="1316"/>
                </a:lnTo>
                <a:lnTo>
                  <a:pt x="694" y="1441"/>
                </a:lnTo>
                <a:lnTo>
                  <a:pt x="806" y="1556"/>
                </a:lnTo>
                <a:lnTo>
                  <a:pt x="925" y="1660"/>
                </a:lnTo>
                <a:lnTo>
                  <a:pt x="1049" y="1754"/>
                </a:lnTo>
                <a:lnTo>
                  <a:pt x="1176" y="1835"/>
                </a:lnTo>
                <a:lnTo>
                  <a:pt x="1309" y="1905"/>
                </a:lnTo>
                <a:lnTo>
                  <a:pt x="1446" y="1961"/>
                </a:lnTo>
                <a:lnTo>
                  <a:pt x="1587" y="2006"/>
                </a:lnTo>
              </a:path>
            </a:pathLst>
          </a:custGeom>
          <a:noFill/>
          <a:ln w="76200" cap="rnd">
            <a:solidFill>
              <a:schemeClr val="bg1"/>
            </a:solidFill>
            <a:round/>
            <a:headEnd/>
            <a:tailEnd/>
          </a:ln>
        </p:spPr>
        <p:txBody>
          <a:bodyPr/>
          <a:lstStyle/>
          <a:p>
            <a:endParaRPr lang="en-US">
              <a:solidFill>
                <a:srgbClr val="000000"/>
              </a:solidFill>
            </a:endParaRPr>
          </a:p>
        </p:txBody>
      </p:sp>
      <p:sp>
        <p:nvSpPr>
          <p:cNvPr id="276494" name="Rectangle 14"/>
          <p:cNvSpPr>
            <a:spLocks noChangeArrowheads="1"/>
          </p:cNvSpPr>
          <p:nvPr/>
        </p:nvSpPr>
        <p:spPr bwMode="auto">
          <a:xfrm>
            <a:off x="8232775" y="4584700"/>
            <a:ext cx="785813" cy="458788"/>
          </a:xfrm>
          <a:prstGeom prst="rect">
            <a:avLst/>
          </a:prstGeom>
          <a:noFill/>
          <a:ln w="12700">
            <a:noFill/>
            <a:miter lim="800000"/>
            <a:headEnd/>
            <a:tailEnd/>
          </a:ln>
          <a:effectLst/>
          <a:scene3d>
            <a:camera prst="orthographicFront"/>
            <a:lightRig rig="threePt" dir="t"/>
          </a:scene3d>
          <a:sp3d>
            <a:bevelT/>
          </a:sp3d>
        </p:spPr>
        <p:txBody>
          <a:bodyPr wrap="none" lIns="90488" tIns="44450" rIns="90488" bIns="44450">
            <a:spAutoFit/>
            <a:sp3d extrusionH="57150">
              <a:bevelT w="38100" h="38100"/>
            </a:sp3d>
          </a:bodyPr>
          <a:lstStyle/>
          <a:p>
            <a:pPr algn="l" eaLnBrk="0" hangingPunct="0">
              <a:defRPr/>
            </a:pPr>
            <a:r>
              <a:rPr lang="en-US" b="1" dirty="0">
                <a:solidFill>
                  <a:srgbClr val="FFFFFF"/>
                </a:solidFill>
                <a:effectLst>
                  <a:outerShdw blurRad="38100" dist="38100" dir="2700000" algn="tl">
                    <a:srgbClr val="000000"/>
                  </a:outerShdw>
                </a:effectLst>
                <a:latin typeface="Arial Black" pitchFamily="34" charset="0"/>
              </a:rPr>
              <a:t>AD</a:t>
            </a:r>
            <a:r>
              <a:rPr lang="en-US" b="1" baseline="-25000" dirty="0">
                <a:solidFill>
                  <a:srgbClr val="FFFFFF"/>
                </a:solidFill>
                <a:effectLst>
                  <a:outerShdw blurRad="38100" dist="38100" dir="2700000" algn="tl">
                    <a:srgbClr val="000000"/>
                  </a:outerShdw>
                </a:effectLst>
                <a:latin typeface="Comic Sans MS" pitchFamily="66" charset="0"/>
              </a:rPr>
              <a:t>2</a:t>
            </a:r>
          </a:p>
        </p:txBody>
      </p:sp>
      <p:sp>
        <p:nvSpPr>
          <p:cNvPr id="276495" name="Line 15"/>
          <p:cNvSpPr>
            <a:spLocks noChangeShapeType="1"/>
          </p:cNvSpPr>
          <p:nvPr/>
        </p:nvSpPr>
        <p:spPr bwMode="auto">
          <a:xfrm>
            <a:off x="6796088" y="1554163"/>
            <a:ext cx="0" cy="4095750"/>
          </a:xfrm>
          <a:prstGeom prst="line">
            <a:avLst/>
          </a:prstGeom>
          <a:noFill/>
          <a:ln w="76200">
            <a:solidFill>
              <a:schemeClr val="bg1"/>
            </a:solidFill>
            <a:round/>
            <a:headEnd/>
            <a:tailEnd/>
          </a:ln>
        </p:spPr>
        <p:txBody>
          <a:bodyPr wrap="none" anchor="ctr"/>
          <a:lstStyle/>
          <a:p>
            <a:endParaRPr lang="en-US">
              <a:solidFill>
                <a:srgbClr val="000000"/>
              </a:solidFill>
            </a:endParaRPr>
          </a:p>
        </p:txBody>
      </p:sp>
      <p:sp>
        <p:nvSpPr>
          <p:cNvPr id="15376" name="Rectangle 16"/>
          <p:cNvSpPr>
            <a:spLocks noChangeArrowheads="1"/>
          </p:cNvSpPr>
          <p:nvPr/>
        </p:nvSpPr>
        <p:spPr bwMode="auto">
          <a:xfrm>
            <a:off x="4014788" y="5732463"/>
            <a:ext cx="549275" cy="454025"/>
          </a:xfrm>
          <a:prstGeom prst="rect">
            <a:avLst/>
          </a:prstGeom>
          <a:noFill/>
          <a:ln w="12700">
            <a:noFill/>
            <a:miter lim="800000"/>
            <a:headEnd/>
            <a:tailEnd/>
          </a:ln>
        </p:spPr>
        <p:txBody>
          <a:bodyPr wrap="none" lIns="90488" tIns="44450" rIns="90488" bIns="44450">
            <a:spAutoFit/>
            <a:scene3d>
              <a:camera prst="orthographicFront"/>
              <a:lightRig rig="threePt" dir="t"/>
            </a:scene3d>
            <a:sp3d extrusionH="57150">
              <a:bevelT w="38100" h="38100"/>
            </a:sp3d>
          </a:bodyPr>
          <a:lstStyle/>
          <a:p>
            <a:pPr algn="l" eaLnBrk="0" hangingPunct="0"/>
            <a:r>
              <a:rPr lang="en-US" b="1" dirty="0">
                <a:solidFill>
                  <a:srgbClr val="FFFFFF"/>
                </a:solidFill>
                <a:latin typeface="Verdana" pitchFamily="34" charset="0"/>
              </a:rPr>
              <a:t>Y</a:t>
            </a:r>
            <a:r>
              <a:rPr lang="en-US" b="1" baseline="-25000" dirty="0">
                <a:solidFill>
                  <a:srgbClr val="FFFFFF"/>
                </a:solidFill>
                <a:latin typeface="Verdana" pitchFamily="34" charset="0"/>
              </a:rPr>
              <a:t>1</a:t>
            </a:r>
          </a:p>
        </p:txBody>
      </p:sp>
      <p:sp>
        <p:nvSpPr>
          <p:cNvPr id="276497" name="Freeform 17"/>
          <p:cNvSpPr>
            <a:spLocks/>
          </p:cNvSpPr>
          <p:nvPr/>
        </p:nvSpPr>
        <p:spPr bwMode="auto">
          <a:xfrm>
            <a:off x="5622925" y="1968500"/>
            <a:ext cx="2595563" cy="2481263"/>
          </a:xfrm>
          <a:custGeom>
            <a:avLst/>
            <a:gdLst>
              <a:gd name="T0" fmla="*/ 2147483647 w 1921"/>
              <a:gd name="T1" fmla="*/ 0 h 1724"/>
              <a:gd name="T2" fmla="*/ 2147483647 w 1921"/>
              <a:gd name="T3" fmla="*/ 2147483647 h 1724"/>
              <a:gd name="T4" fmla="*/ 2147483647 w 1921"/>
              <a:gd name="T5" fmla="*/ 2147483647 h 1724"/>
              <a:gd name="T6" fmla="*/ 2147483647 w 1921"/>
              <a:gd name="T7" fmla="*/ 2147483647 h 1724"/>
              <a:gd name="T8" fmla="*/ 2147483647 w 1921"/>
              <a:gd name="T9" fmla="*/ 2147483647 h 1724"/>
              <a:gd name="T10" fmla="*/ 2147483647 w 1921"/>
              <a:gd name="T11" fmla="*/ 2147483647 h 1724"/>
              <a:gd name="T12" fmla="*/ 2147483647 w 1921"/>
              <a:gd name="T13" fmla="*/ 2147483647 h 1724"/>
              <a:gd name="T14" fmla="*/ 2147483647 w 1921"/>
              <a:gd name="T15" fmla="*/ 2147483647 h 1724"/>
              <a:gd name="T16" fmla="*/ 2147483647 w 1921"/>
              <a:gd name="T17" fmla="*/ 2147483647 h 1724"/>
              <a:gd name="T18" fmla="*/ 2147483647 w 1921"/>
              <a:gd name="T19" fmla="*/ 2147483647 h 1724"/>
              <a:gd name="T20" fmla="*/ 2147483647 w 1921"/>
              <a:gd name="T21" fmla="*/ 2147483647 h 1724"/>
              <a:gd name="T22" fmla="*/ 2147483647 w 1921"/>
              <a:gd name="T23" fmla="*/ 2147483647 h 1724"/>
              <a:gd name="T24" fmla="*/ 2147483647 w 1921"/>
              <a:gd name="T25" fmla="*/ 2147483647 h 1724"/>
              <a:gd name="T26" fmla="*/ 2147483647 w 1921"/>
              <a:gd name="T27" fmla="*/ 2147483647 h 1724"/>
              <a:gd name="T28" fmla="*/ 2147483647 w 1921"/>
              <a:gd name="T29" fmla="*/ 2147483647 h 1724"/>
              <a:gd name="T30" fmla="*/ 2147483647 w 1921"/>
              <a:gd name="T31" fmla="*/ 2147483647 h 1724"/>
              <a:gd name="T32" fmla="*/ 0 w 1921"/>
              <a:gd name="T33" fmla="*/ 2147483647 h 17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1"/>
              <a:gd name="T52" fmla="*/ 0 h 1724"/>
              <a:gd name="T53" fmla="*/ 1921 w 1921"/>
              <a:gd name="T54" fmla="*/ 1724 h 17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1" h="1724">
                <a:moveTo>
                  <a:pt x="1920" y="0"/>
                </a:moveTo>
                <a:lnTo>
                  <a:pt x="1790" y="190"/>
                </a:lnTo>
                <a:lnTo>
                  <a:pt x="1656" y="373"/>
                </a:lnTo>
                <a:lnTo>
                  <a:pt x="1521" y="547"/>
                </a:lnTo>
                <a:lnTo>
                  <a:pt x="1388" y="711"/>
                </a:lnTo>
                <a:lnTo>
                  <a:pt x="1254" y="863"/>
                </a:lnTo>
                <a:lnTo>
                  <a:pt x="1120" y="1008"/>
                </a:lnTo>
                <a:lnTo>
                  <a:pt x="989" y="1140"/>
                </a:lnTo>
                <a:lnTo>
                  <a:pt x="859" y="1261"/>
                </a:lnTo>
                <a:lnTo>
                  <a:pt x="735" y="1367"/>
                </a:lnTo>
                <a:lnTo>
                  <a:pt x="613" y="1463"/>
                </a:lnTo>
                <a:lnTo>
                  <a:pt x="495" y="1544"/>
                </a:lnTo>
                <a:lnTo>
                  <a:pt x="383" y="1610"/>
                </a:lnTo>
                <a:lnTo>
                  <a:pt x="277" y="1661"/>
                </a:lnTo>
                <a:lnTo>
                  <a:pt x="177" y="1698"/>
                </a:lnTo>
                <a:lnTo>
                  <a:pt x="84" y="1719"/>
                </a:lnTo>
                <a:lnTo>
                  <a:pt x="0" y="1723"/>
                </a:lnTo>
              </a:path>
            </a:pathLst>
          </a:custGeom>
          <a:noFill/>
          <a:ln w="76200" cap="rnd">
            <a:solidFill>
              <a:schemeClr val="bg1"/>
            </a:solidFill>
            <a:round/>
            <a:headEnd/>
            <a:tailEnd/>
          </a:ln>
        </p:spPr>
        <p:txBody>
          <a:bodyPr/>
          <a:lstStyle/>
          <a:p>
            <a:endParaRPr lang="en-US">
              <a:solidFill>
                <a:srgbClr val="000000"/>
              </a:solidFill>
            </a:endParaRPr>
          </a:p>
        </p:txBody>
      </p:sp>
      <p:sp>
        <p:nvSpPr>
          <p:cNvPr id="276498" name="Rectangle 18"/>
          <p:cNvSpPr>
            <a:spLocks noChangeArrowheads="1"/>
          </p:cNvSpPr>
          <p:nvPr/>
        </p:nvSpPr>
        <p:spPr bwMode="auto">
          <a:xfrm>
            <a:off x="6169025" y="1150938"/>
            <a:ext cx="1212850" cy="458787"/>
          </a:xfrm>
          <a:prstGeom prst="rect">
            <a:avLst/>
          </a:prstGeom>
          <a:noFill/>
          <a:ln w="12700">
            <a:noFill/>
            <a:miter lim="800000"/>
            <a:headEnd/>
            <a:tailEnd/>
          </a:ln>
          <a:effectLst/>
          <a:scene3d>
            <a:camera prst="orthographicFront"/>
            <a:lightRig rig="threePt" dir="t"/>
          </a:scene3d>
          <a:sp3d>
            <a:bevelT/>
          </a:sp3d>
        </p:spPr>
        <p:txBody>
          <a:bodyPr wrap="none" lIns="90488" tIns="44450" rIns="90488" bIns="44450">
            <a:spAutoFit/>
            <a:sp3d extrusionH="57150">
              <a:bevelT w="38100" h="38100"/>
            </a:sp3d>
          </a:bodyPr>
          <a:lstStyle/>
          <a:p>
            <a:pPr algn="l" eaLnBrk="0" hangingPunct="0">
              <a:defRPr/>
            </a:pPr>
            <a:r>
              <a:rPr lang="en-US" b="1" dirty="0">
                <a:solidFill>
                  <a:srgbClr val="FFFFFF"/>
                </a:solidFill>
                <a:effectLst>
                  <a:outerShdw blurRad="38100" dist="38100" dir="2700000" algn="tl">
                    <a:srgbClr val="000000"/>
                  </a:outerShdw>
                </a:effectLst>
                <a:latin typeface="Arial Black" pitchFamily="34" charset="0"/>
              </a:rPr>
              <a:t>LRAS</a:t>
            </a:r>
            <a:r>
              <a:rPr lang="en-US" b="1" baseline="-25000" dirty="0">
                <a:solidFill>
                  <a:srgbClr val="FFFFFF"/>
                </a:solidFill>
                <a:effectLst>
                  <a:outerShdw blurRad="38100" dist="38100" dir="2700000" algn="tl">
                    <a:srgbClr val="000000"/>
                  </a:outerShdw>
                </a:effectLst>
                <a:latin typeface="Comic Sans MS" pitchFamily="66" charset="0"/>
              </a:rPr>
              <a:t>2</a:t>
            </a:r>
          </a:p>
        </p:txBody>
      </p:sp>
      <p:sp>
        <p:nvSpPr>
          <p:cNvPr id="276499" name="Freeform 19"/>
          <p:cNvSpPr>
            <a:spLocks/>
          </p:cNvSpPr>
          <p:nvPr/>
        </p:nvSpPr>
        <p:spPr bwMode="auto">
          <a:xfrm>
            <a:off x="5976938" y="1947863"/>
            <a:ext cx="2217737" cy="2728912"/>
          </a:xfrm>
          <a:custGeom>
            <a:avLst/>
            <a:gdLst>
              <a:gd name="T0" fmla="*/ 0 w 1641"/>
              <a:gd name="T1" fmla="*/ 0 h 1895"/>
              <a:gd name="T2" fmla="*/ 2147483647 w 1641"/>
              <a:gd name="T3" fmla="*/ 2147483647 h 1895"/>
              <a:gd name="T4" fmla="*/ 2147483647 w 1641"/>
              <a:gd name="T5" fmla="*/ 2147483647 h 1895"/>
              <a:gd name="T6" fmla="*/ 2147483647 w 1641"/>
              <a:gd name="T7" fmla="*/ 2147483647 h 1895"/>
              <a:gd name="T8" fmla="*/ 2147483647 w 1641"/>
              <a:gd name="T9" fmla="*/ 2147483647 h 1895"/>
              <a:gd name="T10" fmla="*/ 2147483647 w 1641"/>
              <a:gd name="T11" fmla="*/ 2147483647 h 1895"/>
              <a:gd name="T12" fmla="*/ 2147483647 w 1641"/>
              <a:gd name="T13" fmla="*/ 2147483647 h 1895"/>
              <a:gd name="T14" fmla="*/ 2147483647 w 1641"/>
              <a:gd name="T15" fmla="*/ 2147483647 h 1895"/>
              <a:gd name="T16" fmla="*/ 2147483647 w 1641"/>
              <a:gd name="T17" fmla="*/ 2147483647 h 1895"/>
              <a:gd name="T18" fmla="*/ 2147483647 w 1641"/>
              <a:gd name="T19" fmla="*/ 2147483647 h 1895"/>
              <a:gd name="T20" fmla="*/ 2147483647 w 1641"/>
              <a:gd name="T21" fmla="*/ 2147483647 h 1895"/>
              <a:gd name="T22" fmla="*/ 2147483647 w 1641"/>
              <a:gd name="T23" fmla="*/ 2147483647 h 1895"/>
              <a:gd name="T24" fmla="*/ 2147483647 w 1641"/>
              <a:gd name="T25" fmla="*/ 2147483647 h 1895"/>
              <a:gd name="T26" fmla="*/ 2147483647 w 1641"/>
              <a:gd name="T27" fmla="*/ 2147483647 h 1895"/>
              <a:gd name="T28" fmla="*/ 2147483647 w 1641"/>
              <a:gd name="T29" fmla="*/ 2147483647 h 1895"/>
              <a:gd name="T30" fmla="*/ 2147483647 w 1641"/>
              <a:gd name="T31" fmla="*/ 2147483647 h 1895"/>
              <a:gd name="T32" fmla="*/ 2147483647 w 1641"/>
              <a:gd name="T33" fmla="*/ 2147483647 h 18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1"/>
              <a:gd name="T52" fmla="*/ 0 h 1895"/>
              <a:gd name="T53" fmla="*/ 1641 w 1641"/>
              <a:gd name="T54" fmla="*/ 1895 h 18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1" h="1895">
                <a:moveTo>
                  <a:pt x="0" y="0"/>
                </a:moveTo>
                <a:lnTo>
                  <a:pt x="46" y="180"/>
                </a:lnTo>
                <a:lnTo>
                  <a:pt x="101" y="354"/>
                </a:lnTo>
                <a:lnTo>
                  <a:pt x="165" y="520"/>
                </a:lnTo>
                <a:lnTo>
                  <a:pt x="238" y="681"/>
                </a:lnTo>
                <a:lnTo>
                  <a:pt x="319" y="833"/>
                </a:lnTo>
                <a:lnTo>
                  <a:pt x="408" y="978"/>
                </a:lnTo>
                <a:lnTo>
                  <a:pt x="504" y="1114"/>
                </a:lnTo>
                <a:lnTo>
                  <a:pt x="608" y="1242"/>
                </a:lnTo>
                <a:lnTo>
                  <a:pt x="717" y="1360"/>
                </a:lnTo>
                <a:lnTo>
                  <a:pt x="833" y="1469"/>
                </a:lnTo>
                <a:lnTo>
                  <a:pt x="955" y="1568"/>
                </a:lnTo>
                <a:lnTo>
                  <a:pt x="1084" y="1656"/>
                </a:lnTo>
                <a:lnTo>
                  <a:pt x="1215" y="1733"/>
                </a:lnTo>
                <a:lnTo>
                  <a:pt x="1353" y="1799"/>
                </a:lnTo>
                <a:lnTo>
                  <a:pt x="1495" y="1852"/>
                </a:lnTo>
                <a:lnTo>
                  <a:pt x="1640" y="1894"/>
                </a:lnTo>
              </a:path>
            </a:pathLst>
          </a:custGeom>
          <a:noFill/>
          <a:ln w="76200" cap="rnd">
            <a:solidFill>
              <a:schemeClr val="bg1"/>
            </a:solidFill>
            <a:round/>
            <a:headEnd/>
            <a:tailEnd/>
          </a:ln>
        </p:spPr>
        <p:txBody>
          <a:bodyPr/>
          <a:lstStyle/>
          <a:p>
            <a:endParaRPr lang="en-US">
              <a:solidFill>
                <a:srgbClr val="000000"/>
              </a:solidFill>
            </a:endParaRPr>
          </a:p>
        </p:txBody>
      </p:sp>
      <p:sp>
        <p:nvSpPr>
          <p:cNvPr id="276500" name="Rectangle 20"/>
          <p:cNvSpPr>
            <a:spLocks noChangeArrowheads="1"/>
          </p:cNvSpPr>
          <p:nvPr/>
        </p:nvSpPr>
        <p:spPr bwMode="auto">
          <a:xfrm>
            <a:off x="6602413" y="5656263"/>
            <a:ext cx="549275" cy="454025"/>
          </a:xfrm>
          <a:prstGeom prst="rect">
            <a:avLst/>
          </a:prstGeom>
          <a:noFill/>
          <a:ln w="12700">
            <a:noFill/>
            <a:miter lim="800000"/>
            <a:headEnd/>
            <a:tailEnd/>
          </a:ln>
        </p:spPr>
        <p:txBody>
          <a:bodyPr wrap="none" lIns="90488" tIns="44450" rIns="90488" bIns="44450">
            <a:spAutoFit/>
            <a:scene3d>
              <a:camera prst="orthographicFront"/>
              <a:lightRig rig="threePt" dir="t"/>
            </a:scene3d>
            <a:sp3d extrusionH="57150">
              <a:bevelT w="38100" h="38100"/>
            </a:sp3d>
          </a:bodyPr>
          <a:lstStyle/>
          <a:p>
            <a:pPr algn="l" eaLnBrk="0" hangingPunct="0"/>
            <a:r>
              <a:rPr lang="en-US" b="1" dirty="0">
                <a:solidFill>
                  <a:srgbClr val="FFFFFF"/>
                </a:solidFill>
                <a:latin typeface="Verdana" pitchFamily="34" charset="0"/>
              </a:rPr>
              <a:t>Y</a:t>
            </a:r>
            <a:r>
              <a:rPr lang="en-US" b="1" baseline="-25000" dirty="0">
                <a:solidFill>
                  <a:srgbClr val="FFFFFF"/>
                </a:solidFill>
                <a:latin typeface="Verdana" pitchFamily="34" charset="0"/>
              </a:rPr>
              <a:t>2</a:t>
            </a:r>
          </a:p>
        </p:txBody>
      </p:sp>
      <p:sp>
        <p:nvSpPr>
          <p:cNvPr id="276501" name="Rectangle 21"/>
          <p:cNvSpPr>
            <a:spLocks noChangeArrowheads="1"/>
          </p:cNvSpPr>
          <p:nvPr/>
        </p:nvSpPr>
        <p:spPr bwMode="auto">
          <a:xfrm>
            <a:off x="5611813" y="5126038"/>
            <a:ext cx="785812" cy="458787"/>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solidFill>
                  <a:srgbClr val="FFFFFF"/>
                </a:solidFill>
                <a:effectLst>
                  <a:outerShdw blurRad="38100" dist="38100" dir="2700000" algn="tl">
                    <a:srgbClr val="000000"/>
                  </a:outerShdw>
                </a:effectLst>
                <a:latin typeface="Arial Black" pitchFamily="34" charset="0"/>
              </a:rPr>
              <a:t>AD</a:t>
            </a:r>
            <a:r>
              <a:rPr lang="en-US" b="1" baseline="-25000" dirty="0">
                <a:solidFill>
                  <a:srgbClr val="FFFFFF"/>
                </a:solidFill>
                <a:effectLst>
                  <a:outerShdw blurRad="38100" dist="38100" dir="2700000" algn="tl">
                    <a:srgbClr val="000000"/>
                  </a:outerShdw>
                </a:effectLst>
                <a:latin typeface="Comic Sans MS" pitchFamily="66" charset="0"/>
              </a:rPr>
              <a:t>1</a:t>
            </a:r>
          </a:p>
        </p:txBody>
      </p:sp>
      <p:sp>
        <p:nvSpPr>
          <p:cNvPr id="276502" name="Rectangle 22"/>
          <p:cNvSpPr>
            <a:spLocks noChangeArrowheads="1"/>
          </p:cNvSpPr>
          <p:nvPr/>
        </p:nvSpPr>
        <p:spPr bwMode="auto">
          <a:xfrm>
            <a:off x="4895850" y="2055813"/>
            <a:ext cx="1231900" cy="458787"/>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solidFill>
                  <a:srgbClr val="FFFFFF"/>
                </a:solidFill>
                <a:effectLst>
                  <a:outerShdw blurRad="38100" dist="38100" dir="2700000" algn="tl">
                    <a:srgbClr val="000000"/>
                  </a:outerShdw>
                </a:effectLst>
                <a:latin typeface="Arial Black" pitchFamily="34" charset="0"/>
              </a:rPr>
              <a:t>SRAS</a:t>
            </a:r>
            <a:r>
              <a:rPr lang="en-US" b="1" baseline="-25000" dirty="0">
                <a:solidFill>
                  <a:srgbClr val="FFFFFF"/>
                </a:solidFill>
                <a:effectLst>
                  <a:outerShdw blurRad="38100" dist="38100" dir="2700000" algn="tl">
                    <a:srgbClr val="000000"/>
                  </a:outerShdw>
                </a:effectLst>
                <a:latin typeface="Comic Sans MS" pitchFamily="66" charset="0"/>
              </a:rPr>
              <a:t>1</a:t>
            </a:r>
          </a:p>
        </p:txBody>
      </p:sp>
      <p:sp>
        <p:nvSpPr>
          <p:cNvPr id="276504" name="Rectangle 24"/>
          <p:cNvSpPr>
            <a:spLocks noChangeArrowheads="1"/>
          </p:cNvSpPr>
          <p:nvPr/>
        </p:nvSpPr>
        <p:spPr bwMode="auto">
          <a:xfrm>
            <a:off x="1905000" y="3494088"/>
            <a:ext cx="917575" cy="458787"/>
          </a:xfrm>
          <a:prstGeom prst="rect">
            <a:avLst/>
          </a:prstGeom>
          <a:noFill/>
          <a:ln w="12700">
            <a:noFill/>
            <a:miter lim="800000"/>
            <a:headEnd/>
            <a:tailEnd/>
          </a:ln>
        </p:spPr>
        <p:txBody>
          <a:bodyPr lIns="90488" tIns="44450" rIns="90488" bIns="44450">
            <a:spAutoFit/>
            <a:scene3d>
              <a:camera prst="orthographicFront"/>
              <a:lightRig rig="threePt" dir="t"/>
            </a:scene3d>
            <a:sp3d extrusionH="57150">
              <a:bevelT w="38100" h="38100"/>
            </a:sp3d>
          </a:bodyPr>
          <a:lstStyle/>
          <a:p>
            <a:pPr algn="l" eaLnBrk="0" hangingPunct="0"/>
            <a:r>
              <a:rPr lang="en-US" b="1" dirty="0">
                <a:solidFill>
                  <a:srgbClr val="FFFFFF"/>
                </a:solidFill>
                <a:latin typeface="Arial" pitchFamily="34" charset="0"/>
                <a:cs typeface="Arial" pitchFamily="34" charset="0"/>
              </a:rPr>
              <a:t>103</a:t>
            </a:r>
            <a:endParaRPr lang="en-US" b="1" baseline="-25000" dirty="0">
              <a:solidFill>
                <a:srgbClr val="FFFFFF"/>
              </a:solidFill>
              <a:latin typeface="Arial" pitchFamily="34" charset="0"/>
              <a:cs typeface="Arial" pitchFamily="34" charset="0"/>
            </a:endParaRPr>
          </a:p>
        </p:txBody>
      </p:sp>
      <p:grpSp>
        <p:nvGrpSpPr>
          <p:cNvPr id="15384" name="Group 26"/>
          <p:cNvGrpSpPr>
            <a:grpSpLocks/>
          </p:cNvGrpSpPr>
          <p:nvPr/>
        </p:nvGrpSpPr>
        <p:grpSpPr bwMode="auto">
          <a:xfrm>
            <a:off x="2573338" y="1503363"/>
            <a:ext cx="5905500" cy="4164012"/>
            <a:chOff x="1621" y="947"/>
            <a:chExt cx="3720" cy="2623"/>
          </a:xfrm>
        </p:grpSpPr>
        <p:sp>
          <p:nvSpPr>
            <p:cNvPr id="15394" name="Line 27"/>
            <p:cNvSpPr>
              <a:spLocks noChangeShapeType="1"/>
            </p:cNvSpPr>
            <p:nvPr/>
          </p:nvSpPr>
          <p:spPr bwMode="auto">
            <a:xfrm>
              <a:off x="1644" y="947"/>
              <a:ext cx="0" cy="2623"/>
            </a:xfrm>
            <a:prstGeom prst="line">
              <a:avLst/>
            </a:prstGeom>
            <a:noFill/>
            <a:ln w="76200">
              <a:solidFill>
                <a:schemeClr val="bg1"/>
              </a:solidFill>
              <a:round/>
              <a:headEnd/>
              <a:tailEnd/>
            </a:ln>
          </p:spPr>
          <p:txBody>
            <a:bodyPr wrap="none" anchor="ctr"/>
            <a:lstStyle/>
            <a:p>
              <a:endParaRPr lang="en-US">
                <a:solidFill>
                  <a:srgbClr val="000000"/>
                </a:solidFill>
              </a:endParaRPr>
            </a:p>
          </p:txBody>
        </p:sp>
        <p:sp>
          <p:nvSpPr>
            <p:cNvPr id="15395" name="Line 28"/>
            <p:cNvSpPr>
              <a:spLocks noChangeShapeType="1"/>
            </p:cNvSpPr>
            <p:nvPr/>
          </p:nvSpPr>
          <p:spPr bwMode="auto">
            <a:xfrm>
              <a:off x="1621" y="3562"/>
              <a:ext cx="3720" cy="0"/>
            </a:xfrm>
            <a:prstGeom prst="line">
              <a:avLst/>
            </a:prstGeom>
            <a:noFill/>
            <a:ln w="76200">
              <a:solidFill>
                <a:schemeClr val="bg1"/>
              </a:solidFill>
              <a:round/>
              <a:headEnd/>
              <a:tailEnd/>
            </a:ln>
          </p:spPr>
          <p:txBody>
            <a:bodyPr wrap="none" anchor="ctr"/>
            <a:lstStyle/>
            <a:p>
              <a:endParaRPr lang="en-US">
                <a:solidFill>
                  <a:srgbClr val="000000"/>
                </a:solidFill>
              </a:endParaRPr>
            </a:p>
          </p:txBody>
        </p:sp>
      </p:grpSp>
      <p:sp>
        <p:nvSpPr>
          <p:cNvPr id="276511" name="Rectangle 31"/>
          <p:cNvSpPr>
            <a:spLocks noChangeArrowheads="1"/>
          </p:cNvSpPr>
          <p:nvPr/>
        </p:nvSpPr>
        <p:spPr bwMode="auto">
          <a:xfrm>
            <a:off x="376238" y="1162050"/>
            <a:ext cx="3028950" cy="1390650"/>
          </a:xfrm>
          <a:prstGeom prst="rect">
            <a:avLst/>
          </a:prstGeom>
          <a:blipFill>
            <a:blip r:embed="rId4"/>
            <a:tile tx="0" ty="0" sx="100000" sy="100000" flip="none" algn="tl"/>
          </a:blipFill>
          <a:ln w="57150" cmpd="thinThick">
            <a:noFill/>
            <a:miter lim="800000"/>
            <a:headEnd/>
            <a:tailEnd/>
          </a:ln>
          <a:effectLst/>
          <a:scene3d>
            <a:camera prst="orthographicFront"/>
            <a:lightRig rig="threePt" dir="t"/>
          </a:scene3d>
          <a:sp3d>
            <a:bevelT/>
          </a:sp3d>
        </p:spPr>
        <p:txBody>
          <a:bodyPr wrap="none" anchor="ctr">
            <a:sp3d extrusionH="57150">
              <a:bevelT w="38100" h="38100"/>
            </a:sp3d>
          </a:bodyPr>
          <a:lstStyle/>
          <a:p>
            <a:pPr algn="l">
              <a:defRPr/>
            </a:pPr>
            <a:r>
              <a:rPr lang="en-US" sz="2800" b="1" dirty="0">
                <a:solidFill>
                  <a:srgbClr val="000000"/>
                </a:solidFill>
                <a:latin typeface="Arial" charset="0"/>
              </a:rPr>
              <a:t>The</a:t>
            </a:r>
            <a:r>
              <a:rPr lang="en-US" sz="2800" b="1" dirty="0">
                <a:solidFill>
                  <a:srgbClr val="000000"/>
                </a:solidFill>
                <a:effectLst>
                  <a:outerShdw blurRad="38100" dist="38100" dir="2700000" algn="tl">
                    <a:srgbClr val="808080"/>
                  </a:outerShdw>
                </a:effectLst>
                <a:latin typeface="Arial" charset="0"/>
              </a:rPr>
              <a:t> </a:t>
            </a:r>
            <a:r>
              <a:rPr lang="en-US" sz="2800" b="1" dirty="0">
                <a:solidFill>
                  <a:srgbClr val="0066FF"/>
                </a:solidFill>
                <a:effectLst>
                  <a:outerShdw blurRad="38100" dist="38100" dir="2700000" algn="tl">
                    <a:srgbClr val="FFFFFF"/>
                  </a:outerShdw>
                </a:effectLst>
                <a:latin typeface="Arial" charset="0"/>
              </a:rPr>
              <a:t>LRAS</a:t>
            </a:r>
            <a:r>
              <a:rPr lang="en-US" sz="2800" b="1" dirty="0">
                <a:solidFill>
                  <a:srgbClr val="000000"/>
                </a:solidFill>
                <a:effectLst>
                  <a:outerShdw blurRad="38100" dist="38100" dir="2700000" algn="tl">
                    <a:srgbClr val="808080"/>
                  </a:outerShdw>
                </a:effectLst>
                <a:latin typeface="Arial" charset="0"/>
              </a:rPr>
              <a:t> </a:t>
            </a:r>
            <a:r>
              <a:rPr lang="en-US" sz="2800" b="1" dirty="0">
                <a:solidFill>
                  <a:srgbClr val="000000"/>
                </a:solidFill>
                <a:latin typeface="Arial" charset="0"/>
              </a:rPr>
              <a:t>drags</a:t>
            </a:r>
          </a:p>
          <a:p>
            <a:pPr algn="l">
              <a:defRPr/>
            </a:pPr>
            <a:r>
              <a:rPr lang="en-US" sz="2800" b="1" dirty="0">
                <a:solidFill>
                  <a:srgbClr val="000000"/>
                </a:solidFill>
                <a:latin typeface="Arial" charset="0"/>
              </a:rPr>
              <a:t>the </a:t>
            </a:r>
            <a:r>
              <a:rPr lang="en-US" sz="2800" b="1" dirty="0">
                <a:solidFill>
                  <a:srgbClr val="0066FF"/>
                </a:solidFill>
                <a:effectLst>
                  <a:outerShdw blurRad="38100" dist="38100" dir="2700000" algn="tl">
                    <a:srgbClr val="FFFFFF"/>
                  </a:outerShdw>
                </a:effectLst>
                <a:latin typeface="Arial" charset="0"/>
              </a:rPr>
              <a:t>SRAS curve</a:t>
            </a:r>
          </a:p>
          <a:p>
            <a:pPr algn="l">
              <a:defRPr/>
            </a:pPr>
            <a:r>
              <a:rPr lang="en-US" sz="2800" b="1" dirty="0">
                <a:solidFill>
                  <a:srgbClr val="000000"/>
                </a:solidFill>
                <a:latin typeface="Arial" charset="0"/>
              </a:rPr>
              <a:t>along  with  it.</a:t>
            </a:r>
          </a:p>
        </p:txBody>
      </p:sp>
      <p:pic>
        <p:nvPicPr>
          <p:cNvPr id="276513" name="Picture 33" descr="arrow rt blue 2"/>
          <p:cNvPicPr>
            <a:picLocks noChangeAspect="1" noChangeArrowheads="1" noCrop="1"/>
          </p:cNvPicPr>
          <p:nvPr/>
        </p:nvPicPr>
        <p:blipFill>
          <a:blip r:embed="rId5"/>
          <a:srcRect/>
          <a:stretch>
            <a:fillRect/>
          </a:stretch>
        </p:blipFill>
        <p:spPr bwMode="auto">
          <a:xfrm>
            <a:off x="4386263" y="5705475"/>
            <a:ext cx="2352675" cy="422275"/>
          </a:xfrm>
          <a:prstGeom prst="rect">
            <a:avLst/>
          </a:prstGeom>
          <a:noFill/>
          <a:ln w="9525">
            <a:noFill/>
            <a:miter lim="800000"/>
            <a:headEnd/>
            <a:tailEnd/>
          </a:ln>
        </p:spPr>
      </p:pic>
      <p:pic>
        <p:nvPicPr>
          <p:cNvPr id="276514" name="Picture 34" descr="arrow up blue 2"/>
          <p:cNvPicPr>
            <a:picLocks noChangeAspect="1" noChangeArrowheads="1" noCrop="1"/>
          </p:cNvPicPr>
          <p:nvPr/>
        </p:nvPicPr>
        <p:blipFill>
          <a:blip r:embed="rId6"/>
          <a:srcRect/>
          <a:stretch>
            <a:fillRect/>
          </a:stretch>
        </p:blipFill>
        <p:spPr bwMode="auto">
          <a:xfrm>
            <a:off x="2671763" y="3748088"/>
            <a:ext cx="314325" cy="533400"/>
          </a:xfrm>
          <a:prstGeom prst="rect">
            <a:avLst/>
          </a:prstGeom>
          <a:noFill/>
          <a:ln w="9525">
            <a:noFill/>
            <a:miter lim="800000"/>
            <a:headEnd/>
            <a:tailEnd/>
          </a:ln>
        </p:spPr>
      </p:pic>
      <p:pic>
        <p:nvPicPr>
          <p:cNvPr id="276515" name="Picture 35" descr="1 aaa ball red"/>
          <p:cNvPicPr>
            <a:picLocks noChangeAspect="1" noChangeArrowheads="1" noCrop="1"/>
          </p:cNvPicPr>
          <p:nvPr/>
        </p:nvPicPr>
        <p:blipFill>
          <a:blip r:embed="rId7"/>
          <a:srcRect/>
          <a:stretch>
            <a:fillRect/>
          </a:stretch>
        </p:blipFill>
        <p:spPr bwMode="auto">
          <a:xfrm>
            <a:off x="6715125" y="3676650"/>
            <a:ext cx="171450" cy="171450"/>
          </a:xfrm>
          <a:prstGeom prst="rect">
            <a:avLst/>
          </a:prstGeom>
          <a:noFill/>
          <a:ln w="9525">
            <a:noFill/>
            <a:miter lim="800000"/>
            <a:headEnd/>
            <a:tailEnd/>
          </a:ln>
        </p:spPr>
      </p:pic>
      <p:pic>
        <p:nvPicPr>
          <p:cNvPr id="15389" name="Picture 36" descr="1 aaa ball red"/>
          <p:cNvPicPr>
            <a:picLocks noChangeAspect="1" noChangeArrowheads="1" noCrop="1"/>
          </p:cNvPicPr>
          <p:nvPr/>
        </p:nvPicPr>
        <p:blipFill>
          <a:blip r:embed="rId7"/>
          <a:srcRect/>
          <a:stretch>
            <a:fillRect/>
          </a:stretch>
        </p:blipFill>
        <p:spPr bwMode="auto">
          <a:xfrm>
            <a:off x="4143375" y="4219575"/>
            <a:ext cx="171450" cy="171450"/>
          </a:xfrm>
          <a:prstGeom prst="rect">
            <a:avLst/>
          </a:prstGeom>
          <a:noFill/>
          <a:ln w="9525">
            <a:noFill/>
            <a:miter lim="800000"/>
            <a:headEnd/>
            <a:tailEnd/>
          </a:ln>
        </p:spPr>
      </p:pic>
      <p:pic>
        <p:nvPicPr>
          <p:cNvPr id="276518" name="Drag672.wav">
            <a:hlinkClick r:id="" action="ppaction://media"/>
          </p:cNvPr>
          <p:cNvPicPr>
            <a:picLocks noRot="1" noChangeAspect="1" noChangeArrowheads="1"/>
          </p:cNvPicPr>
          <p:nvPr>
            <a:wavAudioFile r:embed="rId1" name="Drag queen remember y are a dragqueen.wav"/>
          </p:nvPr>
        </p:nvPicPr>
        <p:blipFill>
          <a:blip r:embed="rId8"/>
          <a:srcRect/>
          <a:stretch>
            <a:fillRect/>
          </a:stretch>
        </p:blipFill>
        <p:spPr bwMode="auto">
          <a:xfrm>
            <a:off x="0" y="6553200"/>
            <a:ext cx="304800" cy="304800"/>
          </a:xfrm>
          <a:prstGeom prst="rect">
            <a:avLst/>
          </a:prstGeom>
          <a:noFill/>
          <a:ln w="9525">
            <a:noFill/>
            <a:miter lim="800000"/>
            <a:headEnd/>
            <a:tailEnd/>
          </a:ln>
        </p:spPr>
      </p:pic>
      <p:sp>
        <p:nvSpPr>
          <p:cNvPr id="276521" name="Rectangle 41"/>
          <p:cNvSpPr>
            <a:spLocks noChangeArrowheads="1"/>
          </p:cNvSpPr>
          <p:nvPr/>
        </p:nvSpPr>
        <p:spPr bwMode="auto">
          <a:xfrm>
            <a:off x="50800" y="4610099"/>
            <a:ext cx="4368800" cy="1819275"/>
          </a:xfrm>
          <a:prstGeom prst="rect">
            <a:avLst/>
          </a:prstGeom>
          <a:blipFill>
            <a:blip r:embed="rId4"/>
            <a:tile tx="0" ty="0" sx="100000" sy="100000" flip="none" algn="tl"/>
          </a:blipFill>
          <a:ln w="57150" cmpd="thickThin" algn="ctr">
            <a:noFill/>
            <a:miter lim="800000"/>
            <a:headEnd/>
            <a:tailEnd/>
          </a:ln>
          <a:effectLst/>
          <a:scene3d>
            <a:camera prst="orthographicFront"/>
            <a:lightRig rig="threePt" dir="t"/>
          </a:scene3d>
          <a:sp3d>
            <a:bevelT/>
          </a:sp3d>
        </p:spPr>
        <p:txBody>
          <a:bodyPr wrap="none" anchor="ctr">
            <a:sp3d extrusionH="57150">
              <a:bevelT w="38100" h="38100"/>
            </a:sp3d>
          </a:bodyPr>
          <a:lstStyle/>
          <a:p>
            <a:pPr algn="l">
              <a:defRPr/>
            </a:pPr>
            <a:r>
              <a:rPr lang="en-US" sz="2200" b="1" dirty="0">
                <a:solidFill>
                  <a:srgbClr val="000000"/>
                </a:solidFill>
                <a:latin typeface="Arial" charset="0"/>
              </a:rPr>
              <a:t>But-the</a:t>
            </a:r>
            <a:r>
              <a:rPr lang="en-US" sz="2200" b="1" dirty="0">
                <a:solidFill>
                  <a:srgbClr val="000000"/>
                </a:solidFill>
                <a:effectLst>
                  <a:outerShdw blurRad="38100" dist="38100" dir="2700000" algn="tl">
                    <a:srgbClr val="808080"/>
                  </a:outerShdw>
                </a:effectLst>
                <a:latin typeface="Arial" charset="0"/>
              </a:rPr>
              <a:t> </a:t>
            </a:r>
            <a:r>
              <a:rPr lang="en-US" b="1" dirty="0">
                <a:solidFill>
                  <a:srgbClr val="0066FF"/>
                </a:solidFill>
                <a:effectLst>
                  <a:outerShdw blurRad="38100" dist="38100" dir="2700000" algn="tl">
                    <a:srgbClr val="FFFFFF"/>
                  </a:outerShdw>
                </a:effectLst>
                <a:latin typeface="Arial" charset="0"/>
              </a:rPr>
              <a:t>SRAS</a:t>
            </a:r>
            <a:r>
              <a:rPr lang="en-US" b="1" dirty="0">
                <a:solidFill>
                  <a:srgbClr val="000000"/>
                </a:solidFill>
                <a:effectLst>
                  <a:outerShdw blurRad="38100" dist="38100" dir="2700000" algn="tl">
                    <a:srgbClr val="FFFFFF"/>
                  </a:outerShdw>
                </a:effectLst>
                <a:latin typeface="Arial" charset="0"/>
              </a:rPr>
              <a:t> </a:t>
            </a:r>
            <a:r>
              <a:rPr lang="en-US" b="1" dirty="0">
                <a:solidFill>
                  <a:srgbClr val="000000"/>
                </a:solidFill>
                <a:effectLst>
                  <a:outerShdw blurRad="38100" dist="38100" dir="2700000" algn="tl">
                    <a:srgbClr val="808080"/>
                  </a:outerShdw>
                </a:effectLst>
                <a:latin typeface="Arial" charset="0"/>
              </a:rPr>
              <a:t>[</a:t>
            </a:r>
            <a:r>
              <a:rPr lang="en-US" b="1" dirty="0">
                <a:solidFill>
                  <a:srgbClr val="0066FF"/>
                </a:solidFill>
                <a:effectLst>
                  <a:outerShdw blurRad="38100" dist="38100" dir="2700000" algn="tl">
                    <a:srgbClr val="808080"/>
                  </a:outerShdw>
                </a:effectLst>
                <a:latin typeface="Arial" charset="0"/>
              </a:rPr>
              <a:t>REP</a:t>
            </a:r>
            <a:r>
              <a:rPr lang="en-US" b="1" dirty="0">
                <a:solidFill>
                  <a:srgbClr val="000000"/>
                </a:solidFill>
                <a:effectLst>
                  <a:outerShdw blurRad="38100" dist="38100" dir="2700000" algn="tl">
                    <a:srgbClr val="808080"/>
                  </a:outerShdw>
                </a:effectLst>
                <a:latin typeface="Arial" charset="0"/>
              </a:rPr>
              <a:t>] </a:t>
            </a:r>
            <a:r>
              <a:rPr lang="en-US" sz="2200" b="1" dirty="0">
                <a:solidFill>
                  <a:srgbClr val="000000"/>
                </a:solidFill>
                <a:latin typeface="Arial" charset="0"/>
              </a:rPr>
              <a:t>can move</a:t>
            </a:r>
          </a:p>
          <a:p>
            <a:pPr algn="l">
              <a:defRPr/>
            </a:pPr>
            <a:r>
              <a:rPr lang="en-US" b="1" dirty="0">
                <a:solidFill>
                  <a:srgbClr val="000000"/>
                </a:solidFill>
                <a:latin typeface="Arial" charset="0"/>
              </a:rPr>
              <a:t>independent </a:t>
            </a:r>
            <a:r>
              <a:rPr lang="en-US" sz="2000" b="1" dirty="0">
                <a:solidFill>
                  <a:srgbClr val="000000"/>
                </a:solidFill>
                <a:latin typeface="Arial" charset="0"/>
              </a:rPr>
              <a:t>from the</a:t>
            </a:r>
            <a:r>
              <a:rPr lang="en-US" b="1" dirty="0">
                <a:solidFill>
                  <a:srgbClr val="000000"/>
                </a:solidFill>
                <a:latin typeface="Arial" charset="0"/>
              </a:rPr>
              <a:t> </a:t>
            </a:r>
            <a:r>
              <a:rPr lang="en-US" b="1" dirty="0">
                <a:solidFill>
                  <a:srgbClr val="000000"/>
                </a:solidFill>
                <a:effectLst>
                  <a:outerShdw blurRad="38100" dist="38100" dir="2700000" algn="tl">
                    <a:srgbClr val="808080"/>
                  </a:outerShdw>
                </a:effectLst>
                <a:latin typeface="Arial" charset="0"/>
              </a:rPr>
              <a:t> </a:t>
            </a:r>
            <a:r>
              <a:rPr lang="en-US" b="1" dirty="0" smtClean="0">
                <a:solidFill>
                  <a:srgbClr val="C00000"/>
                </a:solidFill>
                <a:effectLst>
                  <a:outerShdw blurRad="38100" dist="38100" dir="2700000" algn="tl">
                    <a:srgbClr val="FFFFFF"/>
                  </a:outerShdw>
                </a:effectLst>
                <a:latin typeface="Arial" charset="0"/>
              </a:rPr>
              <a:t>LRAS</a:t>
            </a:r>
            <a:r>
              <a:rPr lang="en-US" b="1" dirty="0" smtClean="0">
                <a:solidFill>
                  <a:srgbClr val="000000"/>
                </a:solidFill>
                <a:latin typeface="Arial" charset="0"/>
              </a:rPr>
              <a:t>.</a:t>
            </a:r>
          </a:p>
          <a:p>
            <a:pPr algn="l">
              <a:defRPr/>
            </a:pPr>
            <a:r>
              <a:rPr lang="en-US" sz="2200" b="1" dirty="0" smtClean="0">
                <a:solidFill>
                  <a:srgbClr val="000000"/>
                </a:solidFill>
                <a:latin typeface="Arial" charset="0"/>
              </a:rPr>
              <a:t>[like an </a:t>
            </a:r>
            <a:r>
              <a:rPr lang="en-US" b="1" dirty="0" smtClean="0">
                <a:solidFill>
                  <a:srgbClr val="0066FF"/>
                </a:solidFill>
                <a:effectLst>
                  <a:outerShdw blurRad="38100" dist="38100" dir="2700000" algn="tl">
                    <a:srgbClr val="000000">
                      <a:alpha val="43137"/>
                    </a:srgbClr>
                  </a:outerShdw>
                </a:effectLst>
                <a:latin typeface="Arial" charset="0"/>
              </a:rPr>
              <a:t>increase in subsidies </a:t>
            </a:r>
          </a:p>
          <a:p>
            <a:pPr algn="l">
              <a:defRPr/>
            </a:pPr>
            <a:r>
              <a:rPr lang="en-US" sz="2200" b="1" dirty="0" smtClean="0">
                <a:solidFill>
                  <a:srgbClr val="000000"/>
                </a:solidFill>
                <a:latin typeface="Arial" charset="0"/>
              </a:rPr>
              <a:t>or </a:t>
            </a:r>
            <a:r>
              <a:rPr lang="en-US" b="1" dirty="0" smtClean="0">
                <a:solidFill>
                  <a:srgbClr val="0066FF"/>
                </a:solidFill>
                <a:effectLst>
                  <a:outerShdw blurRad="38100" dist="38100" dir="2700000" algn="tl">
                    <a:srgbClr val="000000">
                      <a:alpha val="43137"/>
                    </a:srgbClr>
                  </a:outerShdw>
                </a:effectLst>
                <a:latin typeface="Arial" charset="0"/>
              </a:rPr>
              <a:t>decrease in regulations</a:t>
            </a:r>
            <a:r>
              <a:rPr lang="en-US" sz="2200" b="1" dirty="0" smtClean="0">
                <a:solidFill>
                  <a:srgbClr val="000000"/>
                </a:solidFill>
                <a:latin typeface="Arial" charset="0"/>
              </a:rPr>
              <a:t>]</a:t>
            </a:r>
            <a:endParaRPr lang="en-US" sz="2200" b="1" dirty="0">
              <a:solidFill>
                <a:srgbClr val="000000"/>
              </a:solidFill>
              <a:latin typeface="Arial" charset="0"/>
            </a:endParaRPr>
          </a:p>
        </p:txBody>
      </p:sp>
      <p:sp>
        <p:nvSpPr>
          <p:cNvPr id="15392" name="WordArt 42"/>
          <p:cNvSpPr>
            <a:spLocks noChangeArrowheads="1" noChangeShapeType="1" noTextEdit="1"/>
          </p:cNvSpPr>
          <p:nvPr/>
        </p:nvSpPr>
        <p:spPr bwMode="auto">
          <a:xfrm>
            <a:off x="400050" y="279400"/>
            <a:ext cx="8426450" cy="3556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kern="10" dirty="0">
                <a:ln w="12700">
                  <a:solidFill>
                    <a:srgbClr val="EAEAEA"/>
                  </a:solidFill>
                  <a:round/>
                  <a:headEnd/>
                  <a:tailEnd/>
                </a:ln>
                <a:solidFill>
                  <a:srgbClr val="FFFF00"/>
                </a:solidFill>
                <a:latin typeface="Arial Black" pitchFamily="34" charset="0"/>
              </a:rPr>
              <a:t>Economic Growth in the Extended  AD–AS  Model</a:t>
            </a:r>
          </a:p>
        </p:txBody>
      </p:sp>
      <p:pic>
        <p:nvPicPr>
          <p:cNvPr id="36" name="Picture 35" descr="Drag04_q3"/>
          <p:cNvPicPr>
            <a:picLocks noChangeArrowheads="1"/>
          </p:cNvPicPr>
          <p:nvPr/>
        </p:nvPicPr>
        <p:blipFill>
          <a:blip r:embed="rId9"/>
          <a:srcRect/>
          <a:stretch>
            <a:fillRect/>
          </a:stretch>
        </p:blipFill>
        <p:spPr bwMode="auto">
          <a:xfrm>
            <a:off x="7358063" y="2590800"/>
            <a:ext cx="1792287" cy="2005013"/>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89151288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6513"/>
                                        </p:tgtEl>
                                        <p:attrNameLst>
                                          <p:attrName>style.visibility</p:attrName>
                                        </p:attrNameLst>
                                      </p:cBhvr>
                                      <p:to>
                                        <p:strVal val="visible"/>
                                      </p:to>
                                    </p:set>
                                    <p:animEffect transition="in" filter="dissolve">
                                      <p:cBhvr>
                                        <p:cTn id="7" dur="500"/>
                                        <p:tgtEl>
                                          <p:spTgt spid="27651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6495"/>
                                        </p:tgtEl>
                                        <p:attrNameLst>
                                          <p:attrName>style.visibility</p:attrName>
                                        </p:attrNameLst>
                                      </p:cBhvr>
                                      <p:to>
                                        <p:strVal val="visible"/>
                                      </p:to>
                                    </p:set>
                                    <p:animEffect transition="in" filter="wipe(up)">
                                      <p:cBhvr>
                                        <p:cTn id="11" dur="500"/>
                                        <p:tgtEl>
                                          <p:spTgt spid="276495"/>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76498"/>
                                        </p:tgtEl>
                                        <p:attrNameLst>
                                          <p:attrName>style.visibility</p:attrName>
                                        </p:attrNameLst>
                                      </p:cBhvr>
                                      <p:to>
                                        <p:strVal val="visible"/>
                                      </p:to>
                                    </p:set>
                                    <p:animEffect transition="in" filter="dissolve">
                                      <p:cBhvr>
                                        <p:cTn id="15" dur="500"/>
                                        <p:tgtEl>
                                          <p:spTgt spid="27649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6499"/>
                                        </p:tgtEl>
                                        <p:attrNameLst>
                                          <p:attrName>style.visibility</p:attrName>
                                        </p:attrNameLst>
                                      </p:cBhvr>
                                      <p:to>
                                        <p:strVal val="visible"/>
                                      </p:to>
                                    </p:set>
                                    <p:animEffect transition="in" filter="wipe(left)">
                                      <p:cBhvr>
                                        <p:cTn id="19" dur="500"/>
                                        <p:tgtEl>
                                          <p:spTgt spid="27649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76494"/>
                                        </p:tgtEl>
                                        <p:attrNameLst>
                                          <p:attrName>style.visibility</p:attrName>
                                        </p:attrNameLst>
                                      </p:cBhvr>
                                      <p:to>
                                        <p:strVal val="visible"/>
                                      </p:to>
                                    </p:set>
                                    <p:animEffect transition="in" filter="dissolve">
                                      <p:cBhvr>
                                        <p:cTn id="23" dur="500"/>
                                        <p:tgtEl>
                                          <p:spTgt spid="276494"/>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76515"/>
                                        </p:tgtEl>
                                        <p:attrNameLst>
                                          <p:attrName>style.visibility</p:attrName>
                                        </p:attrNameLst>
                                      </p:cBhvr>
                                      <p:to>
                                        <p:strVal val="visible"/>
                                      </p:to>
                                    </p:set>
                                    <p:animEffect transition="in" filter="dissolve">
                                      <p:cBhvr>
                                        <p:cTn id="27" dur="500"/>
                                        <p:tgtEl>
                                          <p:spTgt spid="276515"/>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76483"/>
                                        </p:tgtEl>
                                        <p:attrNameLst>
                                          <p:attrName>style.visibility</p:attrName>
                                        </p:attrNameLst>
                                      </p:cBhvr>
                                      <p:to>
                                        <p:strVal val="visible"/>
                                      </p:to>
                                    </p:set>
                                    <p:animEffect transition="in" filter="wipe(right)">
                                      <p:cBhvr>
                                        <p:cTn id="31" dur="500"/>
                                        <p:tgtEl>
                                          <p:spTgt spid="276483"/>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276504"/>
                                        </p:tgtEl>
                                        <p:attrNameLst>
                                          <p:attrName>style.visibility</p:attrName>
                                        </p:attrNameLst>
                                      </p:cBhvr>
                                      <p:to>
                                        <p:strVal val="visible"/>
                                      </p:to>
                                    </p:set>
                                    <p:animEffect transition="in" filter="dissolve">
                                      <p:cBhvr>
                                        <p:cTn id="35" dur="500"/>
                                        <p:tgtEl>
                                          <p:spTgt spid="276504"/>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276514"/>
                                        </p:tgtEl>
                                        <p:attrNameLst>
                                          <p:attrName>style.visibility</p:attrName>
                                        </p:attrNameLst>
                                      </p:cBhvr>
                                      <p:to>
                                        <p:strVal val="visible"/>
                                      </p:to>
                                    </p:set>
                                    <p:animEffect transition="in" filter="dissolve">
                                      <p:cBhvr>
                                        <p:cTn id="39" dur="500"/>
                                        <p:tgtEl>
                                          <p:spTgt spid="276514"/>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276500"/>
                                        </p:tgtEl>
                                        <p:attrNameLst>
                                          <p:attrName>style.visibility</p:attrName>
                                        </p:attrNameLst>
                                      </p:cBhvr>
                                      <p:to>
                                        <p:strVal val="visible"/>
                                      </p:to>
                                    </p:set>
                                    <p:animEffect transition="in" filter="dissolve">
                                      <p:cBhvr>
                                        <p:cTn id="43" dur="500"/>
                                        <p:tgtEl>
                                          <p:spTgt spid="276500"/>
                                        </p:tgtEl>
                                      </p:cBhvr>
                                    </p:animEffect>
                                  </p:childTnLst>
                                </p:cTn>
                              </p:par>
                            </p:childTnLst>
                          </p:cTn>
                        </p:par>
                        <p:par>
                          <p:cTn id="44" fill="hold" nodeType="afterGroup">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276511"/>
                                        </p:tgtEl>
                                        <p:attrNameLst>
                                          <p:attrName>style.visibility</p:attrName>
                                        </p:attrNameLst>
                                      </p:cBhvr>
                                      <p:to>
                                        <p:strVal val="visible"/>
                                      </p:to>
                                    </p:set>
                                    <p:anim calcmode="lin" valueType="num">
                                      <p:cBhvr>
                                        <p:cTn id="47" dur="3000" fill="hold"/>
                                        <p:tgtEl>
                                          <p:spTgt spid="276511"/>
                                        </p:tgtEl>
                                        <p:attrNameLst>
                                          <p:attrName>ppt_w</p:attrName>
                                        </p:attrNameLst>
                                      </p:cBhvr>
                                      <p:tavLst>
                                        <p:tav tm="0">
                                          <p:val>
                                            <p:fltVal val="0"/>
                                          </p:val>
                                        </p:tav>
                                        <p:tav tm="100000">
                                          <p:val>
                                            <p:strVal val="#ppt_w"/>
                                          </p:val>
                                        </p:tav>
                                      </p:tavLst>
                                    </p:anim>
                                    <p:anim calcmode="lin" valueType="num">
                                      <p:cBhvr>
                                        <p:cTn id="48" dur="3000" fill="hold"/>
                                        <p:tgtEl>
                                          <p:spTgt spid="276511"/>
                                        </p:tgtEl>
                                        <p:attrNameLst>
                                          <p:attrName>ppt_h</p:attrName>
                                        </p:attrNameLst>
                                      </p:cBhvr>
                                      <p:tavLst>
                                        <p:tav tm="0">
                                          <p:val>
                                            <p:fltVal val="0"/>
                                          </p:val>
                                        </p:tav>
                                        <p:tav tm="100000">
                                          <p:val>
                                            <p:strVal val="#ppt_h"/>
                                          </p:val>
                                        </p:tav>
                                      </p:tavLst>
                                    </p:anim>
                                  </p:childTnLst>
                                </p:cTn>
                              </p:par>
                            </p:childTnLst>
                          </p:cTn>
                        </p:par>
                        <p:par>
                          <p:cTn id="49" fill="hold" nodeType="afterGroup">
                            <p:stCondLst>
                              <p:cond delay="8000"/>
                            </p:stCondLst>
                            <p:childTnLst>
                              <p:par>
                                <p:cTn id="50" presetID="22" presetClass="entr" presetSubtype="8" fill="hold" grpId="0" nodeType="afterEffect">
                                  <p:stCondLst>
                                    <p:cond delay="0"/>
                                  </p:stCondLst>
                                  <p:childTnLst>
                                    <p:set>
                                      <p:cBhvr>
                                        <p:cTn id="51" dur="1" fill="hold">
                                          <p:stCondLst>
                                            <p:cond delay="0"/>
                                          </p:stCondLst>
                                        </p:cTn>
                                        <p:tgtEl>
                                          <p:spTgt spid="276497"/>
                                        </p:tgtEl>
                                        <p:attrNameLst>
                                          <p:attrName>style.visibility</p:attrName>
                                        </p:attrNameLst>
                                      </p:cBhvr>
                                      <p:to>
                                        <p:strVal val="visible"/>
                                      </p:to>
                                    </p:set>
                                    <p:animEffect transition="in" filter="wipe(left)">
                                      <p:cBhvr>
                                        <p:cTn id="52" dur="2000"/>
                                        <p:tgtEl>
                                          <p:spTgt spid="276497"/>
                                        </p:tgtEl>
                                      </p:cBhvr>
                                    </p:animEffect>
                                  </p:childTnLst>
                                </p:cTn>
                              </p:par>
                            </p:childTnLst>
                          </p:cTn>
                        </p:par>
                        <p:par>
                          <p:cTn id="53" fill="hold" nodeType="afterGroup">
                            <p:stCondLst>
                              <p:cond delay="10000"/>
                            </p:stCondLst>
                            <p:childTnLst>
                              <p:par>
                                <p:cTn id="54" presetID="9" presetClass="entr" presetSubtype="0" fill="hold" grpId="0" nodeType="afterEffect">
                                  <p:stCondLst>
                                    <p:cond delay="0"/>
                                  </p:stCondLst>
                                  <p:childTnLst>
                                    <p:set>
                                      <p:cBhvr>
                                        <p:cTn id="55" dur="1" fill="hold">
                                          <p:stCondLst>
                                            <p:cond delay="0"/>
                                          </p:stCondLst>
                                        </p:cTn>
                                        <p:tgtEl>
                                          <p:spTgt spid="276491"/>
                                        </p:tgtEl>
                                        <p:attrNameLst>
                                          <p:attrName>style.visibility</p:attrName>
                                        </p:attrNameLst>
                                      </p:cBhvr>
                                      <p:to>
                                        <p:strVal val="visible"/>
                                      </p:to>
                                    </p:set>
                                    <p:animEffect transition="in" filter="dissolve">
                                      <p:cBhvr>
                                        <p:cTn id="56" dur="1000"/>
                                        <p:tgtEl>
                                          <p:spTgt spid="27649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88"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2000" fill="hold"/>
                                        <p:tgtEl>
                                          <p:spTgt spid="36"/>
                                        </p:tgtEl>
                                        <p:attrNameLst>
                                          <p:attrName>ppt_w</p:attrName>
                                        </p:attrNameLst>
                                      </p:cBhvr>
                                      <p:tavLst>
                                        <p:tav tm="0">
                                          <p:val>
                                            <p:strVal val="4/3*#ppt_w"/>
                                          </p:val>
                                        </p:tav>
                                        <p:tav tm="100000">
                                          <p:val>
                                            <p:strVal val="#ppt_w"/>
                                          </p:val>
                                        </p:tav>
                                      </p:tavLst>
                                    </p:anim>
                                    <p:anim calcmode="lin" valueType="num">
                                      <p:cBhvr>
                                        <p:cTn id="62" dur="2000" fill="hold"/>
                                        <p:tgtEl>
                                          <p:spTgt spid="36"/>
                                        </p:tgtEl>
                                        <p:attrNameLst>
                                          <p:attrName>ppt_h</p:attrName>
                                        </p:attrNameLst>
                                      </p:cBhvr>
                                      <p:tavLst>
                                        <p:tav tm="0">
                                          <p:val>
                                            <p:strVal val="4/3*#ppt_h"/>
                                          </p:val>
                                        </p:tav>
                                        <p:tav tm="100000">
                                          <p:val>
                                            <p:strVal val="#ppt_h"/>
                                          </p:val>
                                        </p:tav>
                                      </p:tavLst>
                                    </p:anim>
                                  </p:childTnLst>
                                </p:cTn>
                              </p:par>
                              <p:par>
                                <p:cTn id="63" presetID="1" presetClass="mediacall" presetSubtype="0" fill="hold" nodeType="withEffect">
                                  <p:stCondLst>
                                    <p:cond delay="0"/>
                                  </p:stCondLst>
                                  <p:childTnLst>
                                    <p:cmd type="call" cmd="playFrom(0.0)">
                                      <p:cBhvr>
                                        <p:cTn id="64" dur="1839" fill="hold"/>
                                        <p:tgtEl>
                                          <p:spTgt spid="276518"/>
                                        </p:tgtEl>
                                      </p:cBhvr>
                                    </p:cmd>
                                  </p:childTnLst>
                                </p:cTn>
                              </p:par>
                            </p:childTnLst>
                          </p:cTn>
                        </p:par>
                        <p:par>
                          <p:cTn id="65" fill="hold" nodeType="afterGroup">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276521"/>
                                        </p:tgtEl>
                                        <p:attrNameLst>
                                          <p:attrName>style.visibility</p:attrName>
                                        </p:attrNameLst>
                                      </p:cBhvr>
                                      <p:to>
                                        <p:strVal val="visible"/>
                                      </p:to>
                                    </p:set>
                                    <p:animEffect transition="in" filter="wipe(left)">
                                      <p:cBhvr>
                                        <p:cTn id="68" dur="2000"/>
                                        <p:tgtEl>
                                          <p:spTgt spid="2765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9" fill="hold" display="0">
                  <p:stCondLst>
                    <p:cond delay="indefinite"/>
                  </p:stCondLst>
                  <p:endCondLst>
                    <p:cond evt="onNext" delay="0">
                      <p:tgtEl>
                        <p:sldTgt/>
                      </p:tgtEl>
                    </p:cond>
                    <p:cond evt="onPrev" delay="0">
                      <p:tgtEl>
                        <p:sldTgt/>
                      </p:tgtEl>
                    </p:cond>
                    <p:cond evt="onStopAudio" delay="0">
                      <p:tgtEl>
                        <p:sldTgt/>
                      </p:tgtEl>
                    </p:cond>
                  </p:endCondLst>
                </p:cTn>
                <p:tgtEl>
                  <p:spTgt spid="276518"/>
                </p:tgtEl>
              </p:cMediaNode>
            </p:audio>
          </p:childTnLst>
        </p:cTn>
      </p:par>
    </p:tnLst>
    <p:bldLst>
      <p:bldP spid="276483" grpId="0" animBg="1"/>
      <p:bldP spid="276491" grpId="0" autoUpdateAnimBg="0"/>
      <p:bldP spid="276494" grpId="0" autoUpdateAnimBg="0"/>
      <p:bldP spid="276495" grpId="0" animBg="1"/>
      <p:bldP spid="276497" grpId="0" animBg="1"/>
      <p:bldP spid="276498" grpId="0" autoUpdateAnimBg="0"/>
      <p:bldP spid="276499" grpId="0" animBg="1"/>
      <p:bldP spid="276500" grpId="0" autoUpdateAnimBg="0"/>
      <p:bldP spid="276504" grpId="0" autoUpdateAnimBg="0"/>
      <p:bldP spid="276511" grpId="0" animBg="1"/>
      <p:bldP spid="2765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cxnSp>
        <p:nvCxnSpPr>
          <p:cNvPr id="30" name="Straight Connector 29"/>
          <p:cNvCxnSpPr/>
          <p:nvPr/>
        </p:nvCxnSpPr>
        <p:spPr>
          <a:xfrm rot="5400000" flipH="1" flipV="1">
            <a:off x="1695450" y="2746375"/>
            <a:ext cx="2147888" cy="7938"/>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sp>
        <p:nvSpPr>
          <p:cNvPr id="14338" name="Text Box 29"/>
          <p:cNvSpPr txBox="1">
            <a:spLocks noChangeArrowheads="1"/>
          </p:cNvSpPr>
          <p:nvPr/>
        </p:nvSpPr>
        <p:spPr bwMode="auto">
          <a:xfrm>
            <a:off x="0" y="4724400"/>
            <a:ext cx="9144000" cy="2662267"/>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defRPr/>
            </a:pPr>
            <a:r>
              <a:rPr lang="en-US" sz="1700" b="1" u="sng" dirty="0">
                <a:solidFill>
                  <a:srgbClr val="000000"/>
                </a:solidFill>
                <a:latin typeface="Arial" pitchFamily="34" charset="0"/>
                <a:cs typeface="Arial" pitchFamily="34" charset="0"/>
              </a:rPr>
              <a:t>Changes in Government Benefits towards the UNEMPLOYED and UNDEREMPLOYED</a:t>
            </a:r>
          </a:p>
          <a:p>
            <a:pPr>
              <a:defRPr/>
            </a:pPr>
            <a:r>
              <a:rPr lang="en-US" sz="1800" dirty="0">
                <a:solidFill>
                  <a:srgbClr val="000000"/>
                </a:solidFill>
                <a:latin typeface="Calibri" pitchFamily="34" charset="0"/>
              </a:rPr>
              <a:t>If the Government </a:t>
            </a:r>
            <a:r>
              <a:rPr lang="en-US" sz="1800" b="1" dirty="0">
                <a:solidFill>
                  <a:srgbClr val="FF0000"/>
                </a:solidFill>
                <a:latin typeface="Calibri" pitchFamily="34" charset="0"/>
              </a:rPr>
              <a:t> </a:t>
            </a:r>
            <a:r>
              <a:rPr lang="en-US" sz="1800" b="1" u="sng" dirty="0">
                <a:solidFill>
                  <a:srgbClr val="008000"/>
                </a:solidFill>
                <a:effectLst>
                  <a:outerShdw blurRad="38100" dist="38100" dir="2700000" algn="tl">
                    <a:srgbClr val="000000">
                      <a:alpha val="43137"/>
                    </a:srgbClr>
                  </a:outerShdw>
                </a:effectLst>
                <a:latin typeface="Calibri" pitchFamily="34" charset="0"/>
                <a:cs typeface="Arial" pitchFamily="34" charset="0"/>
              </a:rPr>
              <a:t>INCREASES THE BENEFITS </a:t>
            </a:r>
            <a:r>
              <a:rPr lang="en-US" sz="1800" b="1" dirty="0">
                <a:solidFill>
                  <a:srgbClr val="008000"/>
                </a:solidFill>
                <a:effectLst>
                  <a:outerShdw blurRad="38100" dist="38100" dir="2700000" algn="tl">
                    <a:srgbClr val="000000">
                      <a:alpha val="43137"/>
                    </a:srgbClr>
                  </a:outerShdw>
                </a:effectLst>
                <a:latin typeface="Calibri" pitchFamily="34" charset="0"/>
                <a:cs typeface="Arial" pitchFamily="34" charset="0"/>
              </a:rPr>
              <a:t> </a:t>
            </a:r>
            <a:r>
              <a:rPr lang="en-US" sz="1800" dirty="0">
                <a:solidFill>
                  <a:srgbClr val="000000"/>
                </a:solidFill>
                <a:latin typeface="Calibri" pitchFamily="34" charset="0"/>
              </a:rPr>
              <a:t>they pay  the unemployed and underemployed –  this produces a </a:t>
            </a:r>
            <a:r>
              <a:rPr lang="en-US" sz="1800" b="1" u="sng" dirty="0">
                <a:solidFill>
                  <a:srgbClr val="008000"/>
                </a:solidFill>
                <a:effectLst>
                  <a:outerShdw blurRad="38100" dist="38100" dir="2700000" algn="tl">
                    <a:srgbClr val="000000">
                      <a:alpha val="43137"/>
                    </a:srgbClr>
                  </a:outerShdw>
                </a:effectLst>
                <a:latin typeface="Calibri" pitchFamily="34" charset="0"/>
              </a:rPr>
              <a:t>higher level of FRICTIONAL unemployment</a:t>
            </a:r>
            <a:r>
              <a:rPr lang="en-US" sz="1800" dirty="0">
                <a:solidFill>
                  <a:srgbClr val="000000"/>
                </a:solidFill>
                <a:latin typeface="Calibri" pitchFamily="34" charset="0"/>
              </a:rPr>
              <a:t>.  People tend to stay</a:t>
            </a:r>
          </a:p>
          <a:p>
            <a:pPr>
              <a:defRPr/>
            </a:pPr>
            <a:r>
              <a:rPr lang="en-US" sz="1800" dirty="0">
                <a:solidFill>
                  <a:srgbClr val="000000"/>
                </a:solidFill>
                <a:latin typeface="Calibri" pitchFamily="34" charset="0"/>
              </a:rPr>
              <a:t>unemployed for longer periods of time because  the replacement income they receive from the  government is closer to their lost income.  In other words, the </a:t>
            </a:r>
            <a:r>
              <a:rPr lang="en-US" sz="2000"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incentive to look for a </a:t>
            </a:r>
          </a:p>
          <a:p>
            <a:pPr>
              <a:defRPr/>
            </a:pPr>
            <a:r>
              <a:rPr lang="en-US" sz="2000"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job is diminished </a:t>
            </a:r>
            <a:r>
              <a:rPr lang="en-US" sz="1800" dirty="0">
                <a:solidFill>
                  <a:srgbClr val="000000"/>
                </a:solidFill>
                <a:latin typeface="Calibri" pitchFamily="34" charset="0"/>
              </a:rPr>
              <a:t>and the tendency to stay unemployed increases..</a:t>
            </a:r>
          </a:p>
          <a:p>
            <a:pPr>
              <a:defRPr/>
            </a:pPr>
            <a:r>
              <a:rPr lang="en-US" sz="2000" b="1" u="sng" dirty="0">
                <a:solidFill>
                  <a:srgbClr val="008000"/>
                </a:solidFill>
                <a:effectLst>
                  <a:outerShdw blurRad="38100" dist="38100" dir="2700000" algn="tl">
                    <a:srgbClr val="000000">
                      <a:alpha val="43137"/>
                    </a:srgbClr>
                  </a:outerShdw>
                </a:effectLst>
                <a:latin typeface="Calibri" pitchFamily="34" charset="0"/>
              </a:rPr>
              <a:t>The LONG RUN PHILLIPS CURVE SHIFTS TO THE RIGHT</a:t>
            </a:r>
          </a:p>
          <a:p>
            <a:pPr>
              <a:defRPr/>
            </a:pPr>
            <a:endParaRPr lang="en-US" sz="1800" b="1" u="sng" dirty="0">
              <a:solidFill>
                <a:srgbClr val="000000"/>
              </a:solidFill>
              <a:latin typeface="Calibri" pitchFamily="34" charset="0"/>
            </a:endParaRPr>
          </a:p>
          <a:p>
            <a:pPr>
              <a:defRPr/>
            </a:pPr>
            <a:endParaRPr lang="en-US" sz="1800" dirty="0">
              <a:solidFill>
                <a:srgbClr val="000000"/>
              </a:solidFill>
              <a:latin typeface="Calibri" pitchFamily="34" charset="0"/>
            </a:endParaRPr>
          </a:p>
        </p:txBody>
      </p:sp>
      <p:sp>
        <p:nvSpPr>
          <p:cNvPr id="16388" name="Line 5"/>
          <p:cNvSpPr>
            <a:spLocks noChangeShapeType="1"/>
          </p:cNvSpPr>
          <p:nvPr/>
        </p:nvSpPr>
        <p:spPr bwMode="auto">
          <a:xfrm>
            <a:off x="1874838" y="1371600"/>
            <a:ext cx="0" cy="2438400"/>
          </a:xfrm>
          <a:prstGeom prst="line">
            <a:avLst/>
          </a:prstGeom>
          <a:noFill/>
          <a:ln w="38100">
            <a:solidFill>
              <a:schemeClr val="tx1"/>
            </a:solidFill>
            <a:round/>
            <a:headEnd/>
            <a:tailEnd/>
          </a:ln>
        </p:spPr>
        <p:txBody>
          <a:bodyPr/>
          <a:lstStyle/>
          <a:p>
            <a:endParaRPr lang="en-US">
              <a:solidFill>
                <a:srgbClr val="000000"/>
              </a:solidFill>
            </a:endParaRPr>
          </a:p>
        </p:txBody>
      </p:sp>
      <p:sp>
        <p:nvSpPr>
          <p:cNvPr id="16389" name="Line 6"/>
          <p:cNvSpPr>
            <a:spLocks noChangeShapeType="1"/>
          </p:cNvSpPr>
          <p:nvPr/>
        </p:nvSpPr>
        <p:spPr bwMode="auto">
          <a:xfrm>
            <a:off x="1885950" y="3810000"/>
            <a:ext cx="2286000"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16390" name="Text Box 7"/>
          <p:cNvSpPr txBox="1">
            <a:spLocks noChangeArrowheads="1"/>
          </p:cNvSpPr>
          <p:nvPr/>
        </p:nvSpPr>
        <p:spPr bwMode="auto">
          <a:xfrm rot="-5400000">
            <a:off x="166687" y="2590801"/>
            <a:ext cx="1362075" cy="368300"/>
          </a:xfrm>
          <a:prstGeom prst="rect">
            <a:avLst/>
          </a:prstGeom>
          <a:noFill/>
          <a:ln w="9525">
            <a:noFill/>
            <a:miter lim="800000"/>
            <a:headEnd/>
            <a:tailEnd/>
          </a:ln>
        </p:spPr>
        <p:txBody>
          <a:bodyPr>
            <a:spAutoFit/>
          </a:bodyPr>
          <a:lstStyle/>
          <a:p>
            <a:r>
              <a:rPr lang="en-US" b="1">
                <a:solidFill>
                  <a:srgbClr val="000000"/>
                </a:solidFill>
                <a:latin typeface="Calibri" pitchFamily="34" charset="0"/>
              </a:rPr>
              <a:t>Inflation</a:t>
            </a:r>
          </a:p>
        </p:txBody>
      </p:sp>
      <p:sp>
        <p:nvSpPr>
          <p:cNvPr id="16391" name="Text Box 8"/>
          <p:cNvSpPr txBox="1">
            <a:spLocks noChangeArrowheads="1"/>
          </p:cNvSpPr>
          <p:nvPr/>
        </p:nvSpPr>
        <p:spPr bwMode="auto">
          <a:xfrm>
            <a:off x="4457700" y="3749675"/>
            <a:ext cx="2371725" cy="461963"/>
          </a:xfrm>
          <a:prstGeom prst="rect">
            <a:avLst/>
          </a:prstGeom>
          <a:noFill/>
          <a:ln w="9525">
            <a:noFill/>
            <a:miter lim="800000"/>
            <a:headEnd/>
            <a:tailEnd/>
          </a:ln>
        </p:spPr>
        <p:txBody>
          <a:bodyPr>
            <a:spAutoFit/>
          </a:bodyPr>
          <a:lstStyle/>
          <a:p>
            <a:r>
              <a:rPr lang="en-US" b="1">
                <a:solidFill>
                  <a:srgbClr val="000000"/>
                </a:solidFill>
                <a:latin typeface="Calibri" pitchFamily="34" charset="0"/>
              </a:rPr>
              <a:t>Unemployment</a:t>
            </a:r>
          </a:p>
        </p:txBody>
      </p:sp>
      <p:sp>
        <p:nvSpPr>
          <p:cNvPr id="16392" name="Line 25"/>
          <p:cNvSpPr>
            <a:spLocks noChangeShapeType="1"/>
          </p:cNvSpPr>
          <p:nvPr/>
        </p:nvSpPr>
        <p:spPr bwMode="auto">
          <a:xfrm flipH="1" flipV="1">
            <a:off x="2762250" y="1676400"/>
            <a:ext cx="0" cy="2133600"/>
          </a:xfrm>
          <a:prstGeom prst="line">
            <a:avLst/>
          </a:prstGeom>
          <a:noFill/>
          <a:ln w="57150">
            <a:solidFill>
              <a:schemeClr val="tx1"/>
            </a:solidFill>
            <a:round/>
            <a:headEnd/>
            <a:tailEnd/>
          </a:ln>
        </p:spPr>
        <p:txBody>
          <a:bodyPr/>
          <a:lstStyle/>
          <a:p>
            <a:endParaRPr lang="en-US">
              <a:solidFill>
                <a:srgbClr val="000000"/>
              </a:solidFill>
            </a:endParaRPr>
          </a:p>
        </p:txBody>
      </p:sp>
      <p:sp>
        <p:nvSpPr>
          <p:cNvPr id="16393" name="Text Box 26"/>
          <p:cNvSpPr txBox="1">
            <a:spLocks noChangeArrowheads="1"/>
          </p:cNvSpPr>
          <p:nvPr/>
        </p:nvSpPr>
        <p:spPr bwMode="auto">
          <a:xfrm>
            <a:off x="2189163" y="1333500"/>
            <a:ext cx="930275" cy="430213"/>
          </a:xfrm>
          <a:prstGeom prst="rect">
            <a:avLst/>
          </a:prstGeom>
          <a:noFill/>
          <a:ln w="9525">
            <a:noFill/>
            <a:miter lim="800000"/>
            <a:headEnd/>
            <a:tailEnd/>
          </a:ln>
        </p:spPr>
        <p:txBody>
          <a:bodyPr>
            <a:spAutoFit/>
          </a:bodyPr>
          <a:lstStyle/>
          <a:p>
            <a:r>
              <a:rPr lang="en-US" sz="2200" b="1">
                <a:solidFill>
                  <a:srgbClr val="000000"/>
                </a:solidFill>
                <a:latin typeface="Calibri" pitchFamily="34" charset="0"/>
              </a:rPr>
              <a:t>LRPC</a:t>
            </a:r>
            <a:r>
              <a:rPr lang="en-US" sz="1600" b="1">
                <a:solidFill>
                  <a:srgbClr val="000000"/>
                </a:solidFill>
                <a:latin typeface="Calibri" pitchFamily="34" charset="0"/>
              </a:rPr>
              <a:t>1</a:t>
            </a:r>
            <a:endParaRPr lang="en-US" sz="2200" b="1">
              <a:solidFill>
                <a:srgbClr val="000000"/>
              </a:solidFill>
              <a:latin typeface="Calibri" pitchFamily="34" charset="0"/>
            </a:endParaRPr>
          </a:p>
        </p:txBody>
      </p:sp>
      <p:sp>
        <p:nvSpPr>
          <p:cNvPr id="16394" name="Text Box 27"/>
          <p:cNvSpPr txBox="1">
            <a:spLocks noChangeArrowheads="1"/>
          </p:cNvSpPr>
          <p:nvPr/>
        </p:nvSpPr>
        <p:spPr bwMode="auto">
          <a:xfrm>
            <a:off x="2305049" y="3759200"/>
            <a:ext cx="982663" cy="461665"/>
          </a:xfrm>
          <a:prstGeom prst="rect">
            <a:avLst/>
          </a:prstGeom>
          <a:noFill/>
          <a:ln w="9525">
            <a:noFill/>
            <a:miter lim="800000"/>
            <a:headEnd/>
            <a:tailEnd/>
          </a:ln>
        </p:spPr>
        <p:txBody>
          <a:bodyPr wrap="square">
            <a:spAutoFit/>
          </a:bodyPr>
          <a:lstStyle/>
          <a:p>
            <a:r>
              <a:rPr lang="en-US" b="1" dirty="0" smtClean="0">
                <a:solidFill>
                  <a:srgbClr val="000000"/>
                </a:solidFill>
                <a:latin typeface="Calibri" pitchFamily="34" charset="0"/>
              </a:rPr>
              <a:t>NRU</a:t>
            </a:r>
            <a:r>
              <a:rPr lang="en-US" sz="1400" b="1" dirty="0" smtClean="0">
                <a:solidFill>
                  <a:srgbClr val="000000"/>
                </a:solidFill>
                <a:latin typeface="Calibri" pitchFamily="34" charset="0"/>
              </a:rPr>
              <a:t>1</a:t>
            </a:r>
            <a:endParaRPr lang="en-US" b="1" dirty="0">
              <a:solidFill>
                <a:srgbClr val="000000"/>
              </a:solidFill>
              <a:latin typeface="Calibri" pitchFamily="34" charset="0"/>
            </a:endParaRPr>
          </a:p>
        </p:txBody>
      </p:sp>
      <p:sp>
        <p:nvSpPr>
          <p:cNvPr id="16395" name="Text Box 30"/>
          <p:cNvSpPr txBox="1">
            <a:spLocks noChangeArrowheads="1"/>
          </p:cNvSpPr>
          <p:nvPr/>
        </p:nvSpPr>
        <p:spPr bwMode="auto">
          <a:xfrm>
            <a:off x="2409825" y="4133850"/>
            <a:ext cx="727075" cy="400050"/>
          </a:xfrm>
          <a:prstGeom prst="rect">
            <a:avLst/>
          </a:prstGeom>
          <a:noFill/>
          <a:ln w="9525">
            <a:noFill/>
            <a:miter lim="800000"/>
            <a:headEnd/>
            <a:tailEnd/>
          </a:ln>
        </p:spPr>
        <p:txBody>
          <a:bodyPr>
            <a:spAutoFit/>
          </a:bodyPr>
          <a:lstStyle/>
          <a:p>
            <a:r>
              <a:rPr lang="en-US" sz="2000" b="1" dirty="0" smtClean="0">
                <a:solidFill>
                  <a:srgbClr val="000000"/>
                </a:solidFill>
                <a:latin typeface="Calibri" pitchFamily="34" charset="0"/>
              </a:rPr>
              <a:t>(4%)</a:t>
            </a:r>
            <a:endParaRPr lang="en-US" sz="2000" b="1" dirty="0">
              <a:solidFill>
                <a:srgbClr val="000000"/>
              </a:solidFill>
              <a:latin typeface="Calibri" pitchFamily="34" charset="0"/>
            </a:endParaRPr>
          </a:p>
        </p:txBody>
      </p:sp>
      <p:sp>
        <p:nvSpPr>
          <p:cNvPr id="16396" name="Text Box 31"/>
          <p:cNvSpPr txBox="1">
            <a:spLocks noChangeArrowheads="1"/>
          </p:cNvSpPr>
          <p:nvPr/>
        </p:nvSpPr>
        <p:spPr bwMode="auto">
          <a:xfrm>
            <a:off x="1627188" y="3733800"/>
            <a:ext cx="609600" cy="366713"/>
          </a:xfrm>
          <a:prstGeom prst="rect">
            <a:avLst/>
          </a:prstGeom>
          <a:noFill/>
          <a:ln w="9525">
            <a:noFill/>
            <a:miter lim="800000"/>
            <a:headEnd/>
            <a:tailEnd/>
          </a:ln>
        </p:spPr>
        <p:txBody>
          <a:bodyPr>
            <a:spAutoFit/>
          </a:bodyPr>
          <a:lstStyle/>
          <a:p>
            <a:r>
              <a:rPr lang="en-US" b="1">
                <a:solidFill>
                  <a:srgbClr val="000000"/>
                </a:solidFill>
                <a:latin typeface="Calibri" pitchFamily="34" charset="0"/>
              </a:rPr>
              <a:t>0%</a:t>
            </a:r>
          </a:p>
        </p:txBody>
      </p:sp>
      <p:sp>
        <p:nvSpPr>
          <p:cNvPr id="16397" name="Text Box 32"/>
          <p:cNvSpPr txBox="1">
            <a:spLocks noChangeArrowheads="1"/>
          </p:cNvSpPr>
          <p:nvPr/>
        </p:nvSpPr>
        <p:spPr bwMode="auto">
          <a:xfrm>
            <a:off x="3900488" y="3773488"/>
            <a:ext cx="641350" cy="366712"/>
          </a:xfrm>
          <a:prstGeom prst="rect">
            <a:avLst/>
          </a:prstGeom>
          <a:noFill/>
          <a:ln w="9525">
            <a:noFill/>
            <a:miter lim="800000"/>
            <a:headEnd/>
            <a:tailEnd/>
          </a:ln>
        </p:spPr>
        <p:txBody>
          <a:bodyPr wrap="none">
            <a:spAutoFit/>
          </a:bodyPr>
          <a:lstStyle/>
          <a:p>
            <a:r>
              <a:rPr lang="en-US" b="1">
                <a:solidFill>
                  <a:srgbClr val="000000"/>
                </a:solidFill>
                <a:latin typeface="Calibri" pitchFamily="34" charset="0"/>
              </a:rPr>
              <a:t>10%</a:t>
            </a:r>
          </a:p>
        </p:txBody>
      </p:sp>
      <p:sp>
        <p:nvSpPr>
          <p:cNvPr id="16398" name="Text Box 33"/>
          <p:cNvSpPr txBox="1">
            <a:spLocks noChangeArrowheads="1"/>
          </p:cNvSpPr>
          <p:nvPr/>
        </p:nvSpPr>
        <p:spPr bwMode="auto">
          <a:xfrm>
            <a:off x="1212850" y="1524000"/>
            <a:ext cx="762000" cy="366713"/>
          </a:xfrm>
          <a:prstGeom prst="rect">
            <a:avLst/>
          </a:prstGeom>
          <a:noFill/>
          <a:ln w="9525">
            <a:noFill/>
            <a:miter lim="800000"/>
            <a:headEnd/>
            <a:tailEnd/>
          </a:ln>
        </p:spPr>
        <p:txBody>
          <a:bodyPr>
            <a:spAutoFit/>
          </a:bodyPr>
          <a:lstStyle/>
          <a:p>
            <a:r>
              <a:rPr lang="en-US" b="1">
                <a:solidFill>
                  <a:srgbClr val="000000"/>
                </a:solidFill>
                <a:latin typeface="Calibri" pitchFamily="34" charset="0"/>
              </a:rPr>
              <a:t>10%</a:t>
            </a:r>
          </a:p>
        </p:txBody>
      </p:sp>
      <p:sp>
        <p:nvSpPr>
          <p:cNvPr id="14353" name="TextBox 32"/>
          <p:cNvSpPr txBox="1">
            <a:spLocks noChangeArrowheads="1"/>
          </p:cNvSpPr>
          <p:nvPr/>
        </p:nvSpPr>
        <p:spPr bwMode="auto">
          <a:xfrm>
            <a:off x="3028950" y="3760788"/>
            <a:ext cx="923925" cy="769937"/>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defRPr/>
            </a:pPr>
            <a:r>
              <a:rPr lang="en-US" b="1" dirty="0" smtClean="0">
                <a:solidFill>
                  <a:srgbClr val="008000"/>
                </a:solidFill>
                <a:effectLst>
                  <a:outerShdw blurRad="38100" dist="38100" dir="2700000" algn="tl">
                    <a:srgbClr val="000000">
                      <a:alpha val="43137"/>
                    </a:srgbClr>
                  </a:outerShdw>
                </a:effectLst>
                <a:latin typeface="Calibri" pitchFamily="34" charset="0"/>
              </a:rPr>
              <a:t>NRU</a:t>
            </a:r>
            <a:r>
              <a:rPr lang="en-US" sz="1400" b="1" dirty="0">
                <a:solidFill>
                  <a:srgbClr val="008000"/>
                </a:solidFill>
                <a:effectLst>
                  <a:outerShdw blurRad="38100" dist="38100" dir="2700000" algn="tl">
                    <a:srgbClr val="000000">
                      <a:alpha val="43137"/>
                    </a:srgbClr>
                  </a:outerShdw>
                </a:effectLst>
                <a:latin typeface="Calibri" pitchFamily="34" charset="0"/>
              </a:rPr>
              <a:t>2</a:t>
            </a:r>
          </a:p>
          <a:p>
            <a:pPr>
              <a:defRPr/>
            </a:pPr>
            <a:r>
              <a:rPr lang="en-US" sz="2000" b="1" dirty="0" smtClean="0">
                <a:solidFill>
                  <a:srgbClr val="008000"/>
                </a:solidFill>
                <a:effectLst>
                  <a:outerShdw blurRad="38100" dist="38100" dir="2700000" algn="tl">
                    <a:srgbClr val="000000">
                      <a:alpha val="43137"/>
                    </a:srgbClr>
                  </a:outerShdw>
                </a:effectLst>
                <a:latin typeface="Calibri" pitchFamily="34" charset="0"/>
              </a:rPr>
              <a:t>(6%)</a:t>
            </a:r>
            <a:endParaRPr lang="en-US" sz="2000" b="1" dirty="0">
              <a:solidFill>
                <a:srgbClr val="008000"/>
              </a:solidFill>
              <a:effectLst>
                <a:outerShdw blurRad="38100" dist="38100" dir="2700000" algn="tl">
                  <a:srgbClr val="000000">
                    <a:alpha val="43137"/>
                  </a:srgbClr>
                </a:outerShdw>
              </a:effectLst>
              <a:latin typeface="Calibri" pitchFamily="34" charset="0"/>
            </a:endParaRPr>
          </a:p>
        </p:txBody>
      </p:sp>
      <p:sp>
        <p:nvSpPr>
          <p:cNvPr id="14354" name="TextBox 33"/>
          <p:cNvSpPr txBox="1">
            <a:spLocks noChangeArrowheads="1"/>
          </p:cNvSpPr>
          <p:nvPr/>
        </p:nvSpPr>
        <p:spPr bwMode="auto">
          <a:xfrm>
            <a:off x="3000375" y="1352550"/>
            <a:ext cx="852488" cy="430213"/>
          </a:xfrm>
          <a:prstGeom prst="rect">
            <a:avLst/>
          </a:prstGeom>
          <a:noFill/>
          <a:ln w="9525">
            <a:noFill/>
            <a:miter lim="800000"/>
            <a:headEnd/>
            <a:tailEnd/>
          </a:ln>
        </p:spPr>
        <p:txBody>
          <a:bodyPr wrap="none">
            <a:spAutoFit/>
            <a:scene3d>
              <a:camera prst="orthographicFront"/>
              <a:lightRig rig="threePt" dir="t"/>
            </a:scene3d>
            <a:sp3d extrusionH="57150">
              <a:bevelT w="38100" h="38100" prst="angle"/>
            </a:sp3d>
          </a:bodyPr>
          <a:lstStyle/>
          <a:p>
            <a:r>
              <a:rPr lang="en-US" sz="2200" b="1" dirty="0">
                <a:solidFill>
                  <a:srgbClr val="008000"/>
                </a:solidFill>
                <a:latin typeface="Calibri" pitchFamily="34" charset="0"/>
              </a:rPr>
              <a:t>LRPC</a:t>
            </a:r>
            <a:r>
              <a:rPr lang="en-US" sz="1400" b="1" dirty="0">
                <a:solidFill>
                  <a:srgbClr val="008000"/>
                </a:solidFill>
                <a:latin typeface="Calibri" pitchFamily="34" charset="0"/>
              </a:rPr>
              <a:t>2</a:t>
            </a:r>
            <a:endParaRPr lang="en-US" b="1" dirty="0">
              <a:solidFill>
                <a:srgbClr val="008000"/>
              </a:solidFill>
              <a:latin typeface="Calibri" pitchFamily="34" charset="0"/>
            </a:endParaRPr>
          </a:p>
        </p:txBody>
      </p:sp>
      <p:cxnSp>
        <p:nvCxnSpPr>
          <p:cNvPr id="36" name="Straight Arrow Connector 35"/>
          <p:cNvCxnSpPr/>
          <p:nvPr/>
        </p:nvCxnSpPr>
        <p:spPr>
          <a:xfrm>
            <a:off x="2830513" y="2590800"/>
            <a:ext cx="457200" cy="1588"/>
          </a:xfrm>
          <a:prstGeom prst="straightConnector1">
            <a:avLst/>
          </a:prstGeom>
          <a:ln w="57150">
            <a:solidFill>
              <a:srgbClr val="0099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3779711" y="1447800"/>
            <a:ext cx="5388673" cy="2286000"/>
          </a:xfrm>
          <a:prstGeom prst="rect">
            <a:avLst/>
          </a:prstGeom>
        </p:spPr>
        <p:txBody>
          <a:bodyPr>
            <a:scene3d>
              <a:camera prst="orthographicFront"/>
              <a:lightRig rig="threePt" dir="t"/>
            </a:scene3d>
            <a:sp3d extrusionH="57150">
              <a:bevelT w="38100" h="38100" prst="angle"/>
            </a:sp3d>
          </a:bodyPr>
          <a:lstStyle/>
          <a:p>
            <a:pPr marL="342900" indent="-342900" algn="l" eaLnBrk="0" hangingPunct="0">
              <a:spcBef>
                <a:spcPct val="20000"/>
              </a:spcBef>
              <a:defRPr/>
            </a:pPr>
            <a:r>
              <a:rPr lang="en-US" sz="1600" kern="0" dirty="0">
                <a:solidFill>
                  <a:srgbClr val="000000"/>
                </a:solidFill>
                <a:latin typeface="Arial Black" pitchFamily="34" charset="0"/>
              </a:rPr>
              <a:t>   </a:t>
            </a:r>
            <a:r>
              <a:rPr lang="en-US" sz="2000" b="1" kern="0" dirty="0">
                <a:solidFill>
                  <a:srgbClr val="008000"/>
                </a:solidFill>
                <a:effectLst>
                  <a:outerShdw blurRad="38100" dist="38100" dir="2700000" algn="tl">
                    <a:srgbClr val="000000">
                      <a:alpha val="43137"/>
                    </a:srgbClr>
                  </a:outerShdw>
                </a:effectLst>
                <a:latin typeface="Arial Black" pitchFamily="34" charset="0"/>
              </a:rPr>
              <a:t>What shifts the LRPC to the Right?</a:t>
            </a:r>
          </a:p>
          <a:p>
            <a:pPr marL="342900" indent="-342900" algn="l" eaLnBrk="0" hangingPunct="0">
              <a:spcBef>
                <a:spcPct val="20000"/>
              </a:spcBef>
              <a:defRPr/>
            </a:pPr>
            <a:r>
              <a:rPr lang="en-US" sz="2000" b="1" kern="0" dirty="0">
                <a:solidFill>
                  <a:srgbClr val="000000"/>
                </a:solidFill>
                <a:latin typeface="Arial Black" pitchFamily="34" charset="0"/>
                <a:cs typeface="Arial" pitchFamily="34" charset="0"/>
              </a:rPr>
              <a:t>- </a:t>
            </a:r>
            <a:r>
              <a:rPr lang="en-US" sz="1800" b="1" kern="0" dirty="0">
                <a:solidFill>
                  <a:srgbClr val="009900"/>
                </a:solidFill>
                <a:effectLst>
                  <a:outerShdw blurRad="38100" dist="38100" dir="2700000" algn="tl">
                    <a:srgbClr val="000000">
                      <a:alpha val="43137"/>
                    </a:srgbClr>
                  </a:outerShdw>
                </a:effectLst>
                <a:latin typeface="Arial" pitchFamily="34" charset="0"/>
                <a:cs typeface="Arial" pitchFamily="34" charset="0"/>
              </a:rPr>
              <a:t>Increases</a:t>
            </a:r>
            <a:r>
              <a:rPr lang="en-US" sz="1800" kern="0" dirty="0">
                <a:solidFill>
                  <a:srgbClr val="000000"/>
                </a:solidFill>
                <a:latin typeface="Arial" pitchFamily="34" charset="0"/>
                <a:cs typeface="Arial" pitchFamily="34" charset="0"/>
              </a:rPr>
              <a:t> </a:t>
            </a:r>
            <a:r>
              <a:rPr lang="en-US" sz="1800" b="1" kern="0" dirty="0">
                <a:solidFill>
                  <a:srgbClr val="009900"/>
                </a:solidFill>
                <a:effectLst>
                  <a:outerShdw blurRad="38100" dist="38100" dir="2700000" algn="tl">
                    <a:srgbClr val="000000">
                      <a:alpha val="43137"/>
                    </a:srgbClr>
                  </a:outerShdw>
                </a:effectLst>
                <a:latin typeface="Arial" pitchFamily="34" charset="0"/>
                <a:cs typeface="Arial" pitchFamily="34" charset="0"/>
              </a:rPr>
              <a:t>in government benefits </a:t>
            </a:r>
            <a:r>
              <a:rPr lang="en-US" sz="1800" kern="0" dirty="0">
                <a:solidFill>
                  <a:srgbClr val="000000"/>
                </a:solidFill>
                <a:latin typeface="Arial" pitchFamily="34" charset="0"/>
                <a:cs typeface="Arial" pitchFamily="34" charset="0"/>
              </a:rPr>
              <a:t>to the unemployed/underemployed</a:t>
            </a:r>
          </a:p>
          <a:p>
            <a:pPr marL="342900" indent="-342900" algn="l" eaLnBrk="0" hangingPunct="0">
              <a:spcBef>
                <a:spcPct val="20000"/>
              </a:spcBef>
              <a:defRPr/>
            </a:pPr>
            <a:r>
              <a:rPr lang="en-US" sz="2000" b="1" kern="0" dirty="0">
                <a:solidFill>
                  <a:srgbClr val="000000"/>
                </a:solidFill>
                <a:latin typeface="Arial" pitchFamily="34" charset="0"/>
                <a:cs typeface="Arial" pitchFamily="34" charset="0"/>
              </a:rPr>
              <a:t>- </a:t>
            </a:r>
            <a:r>
              <a:rPr lang="en-US" sz="1800" b="1" kern="0"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Strength of the unions</a:t>
            </a:r>
            <a:r>
              <a:rPr lang="en-US" sz="1600" kern="0" dirty="0" smtClean="0">
                <a:solidFill>
                  <a:srgbClr val="009900"/>
                </a:solidFill>
                <a:latin typeface="Arial" pitchFamily="34" charset="0"/>
                <a:cs typeface="Arial" pitchFamily="34" charset="0"/>
              </a:rPr>
              <a:t> </a:t>
            </a:r>
            <a:r>
              <a:rPr lang="en-US" sz="1600" kern="0" dirty="0" smtClean="0">
                <a:solidFill>
                  <a:srgbClr val="000000"/>
                </a:solidFill>
                <a:latin typeface="Arial" pitchFamily="34" charset="0"/>
                <a:cs typeface="Arial" pitchFamily="34" charset="0"/>
              </a:rPr>
              <a:t>- if unions have too much power, businesses will hire fewer and NRU increases</a:t>
            </a:r>
            <a:endParaRPr lang="en-US" sz="1800" kern="0" dirty="0">
              <a:solidFill>
                <a:srgbClr val="000000"/>
              </a:solidFill>
              <a:latin typeface="Arial" pitchFamily="34" charset="0"/>
              <a:cs typeface="Arial" pitchFamily="34" charset="0"/>
            </a:endParaRPr>
          </a:p>
        </p:txBody>
      </p:sp>
      <p:sp>
        <p:nvSpPr>
          <p:cNvPr id="21" name="Rectangle 20"/>
          <p:cNvSpPr/>
          <p:nvPr/>
        </p:nvSpPr>
        <p:spPr>
          <a:xfrm>
            <a:off x="20828" y="216278"/>
            <a:ext cx="9102344" cy="707886"/>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000" b="1" dirty="0" smtClean="0">
                <a:ln w="11430">
                  <a:solidFill>
                    <a:srgbClr val="006600"/>
                  </a:solidFill>
                </a:ln>
                <a:solidFill>
                  <a:srgbClr val="009900"/>
                </a:solidFill>
                <a:effectLst>
                  <a:outerShdw blurRad="50800" dist="39000" dir="5460000" algn="tl">
                    <a:srgbClr val="000000">
                      <a:alpha val="38000"/>
                    </a:srgbClr>
                  </a:outerShdw>
                </a:effectLst>
                <a:latin typeface="Arial Black" pitchFamily="34" charset="0"/>
              </a:rPr>
              <a:t>Long Run Phillips Curve</a:t>
            </a:r>
            <a:endParaRPr lang="en-US" sz="4000" b="1" dirty="0">
              <a:ln w="11430">
                <a:solidFill>
                  <a:srgbClr val="006600"/>
                </a:solidFill>
              </a:ln>
              <a:solidFill>
                <a:srgbClr val="009900"/>
              </a:solidFill>
              <a:effectLst>
                <a:outerShdw blurRad="50800" dist="39000" dir="5460000" algn="tl">
                  <a:srgbClr val="000000">
                    <a:alpha val="38000"/>
                  </a:srgbClr>
                </a:outerShdw>
              </a:effectLst>
              <a:latin typeface="Arial Black" pitchFamily="34" charset="0"/>
            </a:endParaRPr>
          </a:p>
        </p:txBody>
      </p:sp>
      <p:sp>
        <p:nvSpPr>
          <p:cNvPr id="22" name="Oval 21"/>
          <p:cNvSpPr/>
          <p:nvPr/>
        </p:nvSpPr>
        <p:spPr bwMode="auto">
          <a:xfrm>
            <a:off x="663574" y="1790919"/>
            <a:ext cx="54927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r>
              <a:rPr lang="en-US" sz="1400" b="1" dirty="0" smtClean="0">
                <a:solidFill>
                  <a:srgbClr val="000000"/>
                </a:solidFill>
                <a:latin typeface="Arial" pitchFamily="34" charset="0"/>
                <a:cs typeface="Arial" pitchFamily="34" charset="0"/>
              </a:rPr>
              <a:t>10</a:t>
            </a:r>
          </a:p>
        </p:txBody>
      </p:sp>
    </p:spTree>
    <p:extLst>
      <p:ext uri="{BB962C8B-B14F-4D97-AF65-F5344CB8AC3E}">
        <p14:creationId xmlns:p14="http://schemas.microsoft.com/office/powerpoint/2010/main" val="156374294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3000"/>
                                        <p:tgtEl>
                                          <p:spTgt spid="36"/>
                                        </p:tgtEl>
                                      </p:cBhvr>
                                    </p:animEffect>
                                  </p:childTnLst>
                                </p:cTn>
                              </p:par>
                            </p:childTnLst>
                          </p:cTn>
                        </p:par>
                        <p:par>
                          <p:cTn id="8" fill="hold" nodeType="afterGroup">
                            <p:stCondLst>
                              <p:cond delay="3000"/>
                            </p:stCondLst>
                            <p:childTnLst>
                              <p:par>
                                <p:cTn id="9" presetID="63" presetClass="path" presetSubtype="0" accel="50000" decel="50000" fill="hold" nodeType="afterEffect">
                                  <p:stCondLst>
                                    <p:cond delay="0"/>
                                  </p:stCondLst>
                                  <p:childTnLst>
                                    <p:animMotion origin="layout" path="M 4.16667E-6 4.07407E-6 L 0.05625 4.07407E-6 " pathEditMode="relative" rAng="0" ptsTypes="AA">
                                      <p:cBhvr>
                                        <p:cTn id="10" dur="2000" fill="hold"/>
                                        <p:tgtEl>
                                          <p:spTgt spid="30"/>
                                        </p:tgtEl>
                                        <p:attrNameLst>
                                          <p:attrName>ppt_x</p:attrName>
                                          <p:attrName>ppt_y</p:attrName>
                                        </p:attrNameLst>
                                      </p:cBhvr>
                                      <p:rCtr x="28" y="0"/>
                                    </p:animMotion>
                                  </p:childTnLst>
                                  <p:subTnLst>
                                    <p:audio>
                                      <p:cMediaNode>
                                        <p:cTn display="0" masterRel="sameClick">
                                          <p:stCondLst>
                                            <p:cond evt="begin" delay="0">
                                              <p:tn val="9"/>
                                            </p:cond>
                                          </p:stCondLst>
                                          <p:endCondLst>
                                            <p:cond evt="onStopAudio" delay="0">
                                              <p:tgtEl>
                                                <p:sldTgt/>
                                              </p:tgtEl>
                                            </p:cond>
                                          </p:endCondLst>
                                        </p:cTn>
                                        <p:tgtEl>
                                          <p:sndTgt r:embed="rId3" name="A sword clang.wav"/>
                                        </p:tgtEl>
                                      </p:cMediaNode>
                                    </p:audio>
                                  </p:subTnLst>
                                </p:cTn>
                              </p:par>
                            </p:childTnLst>
                          </p:cTn>
                        </p:par>
                        <p:par>
                          <p:cTn id="11" fill="hold" nodeType="afterGroup">
                            <p:stCondLst>
                              <p:cond delay="5000"/>
                            </p:stCondLst>
                            <p:childTnLst>
                              <p:par>
                                <p:cTn id="12" presetID="9" presetClass="entr" presetSubtype="0" fill="hold" grpId="0" nodeType="afterEffect">
                                  <p:stCondLst>
                                    <p:cond delay="0"/>
                                  </p:stCondLst>
                                  <p:childTnLst>
                                    <p:set>
                                      <p:cBhvr>
                                        <p:cTn id="13" dur="1" fill="hold">
                                          <p:stCondLst>
                                            <p:cond delay="0"/>
                                          </p:stCondLst>
                                        </p:cTn>
                                        <p:tgtEl>
                                          <p:spTgt spid="14354"/>
                                        </p:tgtEl>
                                        <p:attrNameLst>
                                          <p:attrName>style.visibility</p:attrName>
                                        </p:attrNameLst>
                                      </p:cBhvr>
                                      <p:to>
                                        <p:strVal val="visible"/>
                                      </p:to>
                                    </p:set>
                                    <p:animEffect transition="in" filter="dissolve">
                                      <p:cBhvr>
                                        <p:cTn id="14" dur="500"/>
                                        <p:tgtEl>
                                          <p:spTgt spid="1435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4353"/>
                                        </p:tgtEl>
                                        <p:attrNameLst>
                                          <p:attrName>style.visibility</p:attrName>
                                        </p:attrNameLst>
                                      </p:cBhvr>
                                      <p:to>
                                        <p:strVal val="visible"/>
                                      </p:to>
                                    </p:set>
                                    <p:animEffect transition="in" filter="dissolve">
                                      <p:cBhvr>
                                        <p:cTn id="17"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1435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581025"/>
            <a:ext cx="9144000" cy="6214522"/>
          </a:xfrm>
          <a:prstGeom prst="rect">
            <a:avLst/>
          </a:prstGeom>
          <a:noFill/>
          <a:ln w="12700">
            <a:noFill/>
            <a:miter lim="800000"/>
            <a:headEnd/>
            <a:tailEnd/>
          </a:ln>
          <a:effectLst/>
        </p:spPr>
        <p:txBody>
          <a:bodyPr lIns="90488" tIns="44450" rIns="90488" bIns="44450">
            <a:spAutoFit/>
            <a:scene3d>
              <a:camera prst="orthographicFront"/>
              <a:lightRig rig="threePt" dir="t"/>
            </a:scene3d>
            <a:sp3d extrusionH="57150">
              <a:bevelT w="38100" h="38100" prst="angle"/>
            </a:sp3d>
          </a:bodyPr>
          <a:lstStyle/>
          <a:p>
            <a:pPr marL="287338" indent="-287338" algn="l" eaLnBrk="0" hangingPunct="0">
              <a:buFontTx/>
              <a:buChar char="•"/>
              <a:defRPr/>
            </a:pPr>
            <a:r>
              <a:rPr lang="en-US" sz="2800" b="1" dirty="0" smtClean="0">
                <a:solidFill>
                  <a:srgbClr val="000000"/>
                </a:solidFill>
                <a:latin typeface="Arial" charset="0"/>
              </a:rPr>
              <a:t>  Normally</a:t>
            </a:r>
            <a:r>
              <a:rPr lang="en-US" sz="2800" b="1" dirty="0">
                <a:solidFill>
                  <a:srgbClr val="000000"/>
                </a:solidFill>
                <a:latin typeface="Arial" charset="0"/>
              </a:rPr>
              <a:t>, there is a </a:t>
            </a:r>
            <a:r>
              <a:rPr lang="en-US" sz="2800" b="1" dirty="0">
                <a:solidFill>
                  <a:srgbClr val="008000"/>
                </a:solidFill>
                <a:effectLst>
                  <a:outerShdw blurRad="38100" dist="38100" dir="2700000" algn="tl">
                    <a:srgbClr val="000000"/>
                  </a:outerShdw>
                </a:effectLst>
                <a:latin typeface="Arial" charset="0"/>
              </a:rPr>
              <a:t>short-run trade-off</a:t>
            </a:r>
            <a:r>
              <a:rPr lang="en-US" sz="2800" b="1" dirty="0">
                <a:solidFill>
                  <a:srgbClr val="008000"/>
                </a:solidFill>
                <a:latin typeface="Arial" charset="0"/>
              </a:rPr>
              <a:t>                      </a:t>
            </a:r>
            <a:r>
              <a:rPr lang="en-US" sz="2800" b="1" dirty="0">
                <a:solidFill>
                  <a:srgbClr val="000000"/>
                </a:solidFill>
                <a:latin typeface="Arial" charset="0"/>
              </a:rPr>
              <a:t>between the </a:t>
            </a:r>
            <a:r>
              <a:rPr lang="en-US" sz="2800" b="1" dirty="0">
                <a:solidFill>
                  <a:srgbClr val="008000"/>
                </a:solidFill>
                <a:effectLst>
                  <a:outerShdw blurRad="38100" dist="38100" dir="2700000" algn="tl">
                    <a:srgbClr val="000000"/>
                  </a:outerShdw>
                </a:effectLst>
                <a:latin typeface="Arial" charset="0"/>
              </a:rPr>
              <a:t>rate of inflation</a:t>
            </a:r>
            <a:r>
              <a:rPr lang="en-US" sz="2800" b="1" dirty="0">
                <a:solidFill>
                  <a:srgbClr val="008000"/>
                </a:solidFill>
                <a:latin typeface="Arial" charset="0"/>
              </a:rPr>
              <a:t> </a:t>
            </a:r>
            <a:r>
              <a:rPr lang="en-US" sz="2800" b="1" dirty="0">
                <a:solidFill>
                  <a:srgbClr val="000000"/>
                </a:solidFill>
                <a:latin typeface="Arial" charset="0"/>
              </a:rPr>
              <a:t>&amp;</a:t>
            </a:r>
            <a:r>
              <a:rPr lang="en-US" sz="2800" b="1" dirty="0" smtClean="0">
                <a:solidFill>
                  <a:srgbClr val="000000"/>
                </a:solidFill>
                <a:latin typeface="Arial" charset="0"/>
              </a:rPr>
              <a:t> the </a:t>
            </a:r>
            <a:r>
              <a:rPr lang="en-US" sz="2800" b="1" dirty="0" smtClean="0">
                <a:solidFill>
                  <a:srgbClr val="008000"/>
                </a:solidFill>
                <a:effectLst>
                  <a:outerShdw blurRad="38100" dist="38100" dir="2700000" algn="tl">
                    <a:srgbClr val="000000">
                      <a:alpha val="43137"/>
                    </a:srgbClr>
                  </a:outerShdw>
                </a:effectLst>
                <a:latin typeface="Arial" charset="0"/>
              </a:rPr>
              <a:t>rate </a:t>
            </a:r>
            <a:r>
              <a:rPr lang="en-US" sz="2800" b="1" dirty="0" smtClean="0">
                <a:solidFill>
                  <a:srgbClr val="000000"/>
                </a:solidFill>
                <a:latin typeface="Arial" charset="0"/>
              </a:rPr>
              <a:t>                                    </a:t>
            </a:r>
            <a:r>
              <a:rPr lang="en-US" sz="2800" b="1" dirty="0" smtClean="0">
                <a:solidFill>
                  <a:srgbClr val="008000"/>
                </a:solidFill>
                <a:effectLst>
                  <a:outerShdw blurRad="38100" dist="38100" dir="2700000" algn="tl">
                    <a:srgbClr val="000000"/>
                  </a:outerShdw>
                </a:effectLst>
                <a:latin typeface="Arial" charset="0"/>
              </a:rPr>
              <a:t>of </a:t>
            </a:r>
            <a:r>
              <a:rPr lang="en-US" sz="2800" b="1" dirty="0">
                <a:solidFill>
                  <a:srgbClr val="008000"/>
                </a:solidFill>
                <a:effectLst>
                  <a:outerShdw blurRad="38100" dist="38100" dir="2700000" algn="tl">
                    <a:srgbClr val="000000"/>
                  </a:outerShdw>
                </a:effectLst>
                <a:latin typeface="Arial" charset="0"/>
              </a:rPr>
              <a:t>unemployment</a:t>
            </a:r>
            <a:r>
              <a:rPr lang="en-US" sz="2800" b="1" dirty="0" smtClean="0">
                <a:solidFill>
                  <a:srgbClr val="000000"/>
                </a:solidFill>
                <a:latin typeface="Arial" charset="0"/>
              </a:rPr>
              <a:t>. </a:t>
            </a:r>
            <a:r>
              <a:rPr lang="en-US" sz="1800" b="1" dirty="0" smtClean="0">
                <a:solidFill>
                  <a:srgbClr val="000000"/>
                </a:solidFill>
                <a:latin typeface="Arial" charset="0"/>
              </a:rPr>
              <a:t>[</a:t>
            </a:r>
            <a:r>
              <a:rPr lang="en-US" sz="1800" b="1" dirty="0" err="1" smtClean="0">
                <a:solidFill>
                  <a:srgbClr val="008000"/>
                </a:solidFill>
                <a:effectLst>
                  <a:outerShdw blurRad="38100" dist="38100" dir="2700000" algn="tl">
                    <a:srgbClr val="000000">
                      <a:alpha val="43137"/>
                    </a:srgbClr>
                  </a:outerShdw>
                </a:effectLst>
                <a:latin typeface="Arial" charset="0"/>
              </a:rPr>
              <a:t>decr</a:t>
            </a:r>
            <a:r>
              <a:rPr lang="en-US" sz="1800" b="1" dirty="0" smtClean="0">
                <a:solidFill>
                  <a:srgbClr val="008000"/>
                </a:solidFill>
                <a:effectLst>
                  <a:outerShdw blurRad="38100" dist="38100" dir="2700000" algn="tl">
                    <a:srgbClr val="000000">
                      <a:alpha val="43137"/>
                    </a:srgbClr>
                  </a:outerShdw>
                </a:effectLst>
                <a:latin typeface="Arial" charset="0"/>
              </a:rPr>
              <a:t> in </a:t>
            </a:r>
            <a:r>
              <a:rPr lang="en-US" sz="1800" b="1" dirty="0" err="1" smtClean="0">
                <a:solidFill>
                  <a:srgbClr val="008000"/>
                </a:solidFill>
                <a:effectLst>
                  <a:outerShdw blurRad="38100" dist="38100" dir="2700000" algn="tl">
                    <a:srgbClr val="000000">
                      <a:alpha val="43137"/>
                    </a:srgbClr>
                  </a:outerShdw>
                </a:effectLst>
                <a:latin typeface="Arial" charset="0"/>
              </a:rPr>
              <a:t>inflat</a:t>
            </a:r>
            <a:r>
              <a:rPr lang="en-US" sz="1800" b="1" dirty="0" smtClean="0">
                <a:solidFill>
                  <a:srgbClr val="000000"/>
                </a:solidFill>
                <a:latin typeface="Arial" charset="0"/>
              </a:rPr>
              <a:t>; </a:t>
            </a:r>
            <a:r>
              <a:rPr lang="en-US" sz="1800" b="1" dirty="0" err="1" smtClean="0">
                <a:solidFill>
                  <a:srgbClr val="FF0000"/>
                </a:solidFill>
                <a:effectLst>
                  <a:outerShdw blurRad="38100" dist="38100" dir="2700000" algn="tl">
                    <a:srgbClr val="000000">
                      <a:alpha val="43137"/>
                    </a:srgbClr>
                  </a:outerShdw>
                </a:effectLst>
                <a:latin typeface="Arial" charset="0"/>
              </a:rPr>
              <a:t>incr</a:t>
            </a:r>
            <a:r>
              <a:rPr lang="en-US" sz="1800" b="1" dirty="0" smtClean="0">
                <a:solidFill>
                  <a:srgbClr val="FF0000"/>
                </a:solidFill>
                <a:effectLst>
                  <a:outerShdw blurRad="38100" dist="38100" dir="2700000" algn="tl">
                    <a:srgbClr val="000000">
                      <a:alpha val="43137"/>
                    </a:srgbClr>
                  </a:outerShdw>
                </a:effectLst>
                <a:latin typeface="Arial" charset="0"/>
              </a:rPr>
              <a:t> in </a:t>
            </a:r>
            <a:r>
              <a:rPr lang="en-US" sz="1800" b="1" dirty="0" err="1" smtClean="0">
                <a:solidFill>
                  <a:srgbClr val="FF0000"/>
                </a:solidFill>
                <a:effectLst>
                  <a:outerShdw blurRad="38100" dist="38100" dir="2700000" algn="tl">
                    <a:srgbClr val="000000">
                      <a:alpha val="43137"/>
                    </a:srgbClr>
                  </a:outerShdw>
                </a:effectLst>
                <a:latin typeface="Arial" charset="0"/>
              </a:rPr>
              <a:t>unempl</a:t>
            </a:r>
            <a:r>
              <a:rPr lang="en-US" sz="1800" b="1" dirty="0" smtClean="0">
                <a:solidFill>
                  <a:srgbClr val="FF0000"/>
                </a:solidFill>
                <a:effectLst>
                  <a:outerShdw blurRad="38100" dist="38100" dir="2700000" algn="tl">
                    <a:srgbClr val="000000">
                      <a:alpha val="43137"/>
                    </a:srgbClr>
                  </a:outerShdw>
                </a:effectLst>
                <a:latin typeface="Arial" charset="0"/>
              </a:rPr>
              <a:t>.</a:t>
            </a:r>
            <a:r>
              <a:rPr lang="en-US" sz="1800" b="1" dirty="0" smtClean="0">
                <a:solidFill>
                  <a:srgbClr val="000000"/>
                </a:solidFill>
                <a:latin typeface="Arial" charset="0"/>
              </a:rPr>
              <a:t>]</a:t>
            </a:r>
            <a:endParaRPr lang="en-US" sz="1800" b="1" dirty="0">
              <a:solidFill>
                <a:srgbClr val="000000"/>
              </a:solidFill>
              <a:latin typeface="Arial" charset="0"/>
            </a:endParaRPr>
          </a:p>
          <a:p>
            <a:pPr marL="287338" indent="-287338" algn="l" eaLnBrk="0" hangingPunct="0">
              <a:defRPr/>
            </a:pPr>
            <a:endParaRPr lang="en-US" sz="1400" b="1" dirty="0">
              <a:solidFill>
                <a:srgbClr val="000000"/>
              </a:solidFill>
              <a:latin typeface="Arial" charset="0"/>
            </a:endParaRPr>
          </a:p>
          <a:p>
            <a:pPr marL="287338" indent="-287338" algn="l" eaLnBrk="0" hangingPunct="0">
              <a:buFontTx/>
              <a:buChar char="•"/>
              <a:defRPr/>
            </a:pPr>
            <a:r>
              <a:rPr lang="en-US" sz="2800" b="1" dirty="0" smtClean="0">
                <a:solidFill>
                  <a:srgbClr val="000000"/>
                </a:solidFill>
                <a:latin typeface="Arial" charset="0"/>
              </a:rPr>
              <a:t>Adverse AS </a:t>
            </a:r>
            <a:r>
              <a:rPr lang="en-US" sz="2800" b="1" dirty="0">
                <a:solidFill>
                  <a:srgbClr val="000000"/>
                </a:solidFill>
                <a:latin typeface="Arial" charset="0"/>
              </a:rPr>
              <a:t>shocks </a:t>
            </a:r>
            <a:r>
              <a:rPr lang="en-US" sz="2700" b="1" dirty="0">
                <a:solidFill>
                  <a:srgbClr val="000000"/>
                </a:solidFill>
                <a:latin typeface="Arial" charset="0"/>
              </a:rPr>
              <a:t>can </a:t>
            </a:r>
            <a:r>
              <a:rPr lang="en-US" sz="2700" b="1" dirty="0" smtClean="0">
                <a:solidFill>
                  <a:srgbClr val="000000"/>
                </a:solidFill>
                <a:latin typeface="Arial" charset="0"/>
              </a:rPr>
              <a:t>cause both </a:t>
            </a:r>
          </a:p>
          <a:p>
            <a:pPr algn="l" eaLnBrk="0" hangingPunct="0">
              <a:defRPr/>
            </a:pPr>
            <a:r>
              <a:rPr lang="en-US" sz="2800" b="1" dirty="0" smtClean="0">
                <a:solidFill>
                  <a:srgbClr val="008000"/>
                </a:solidFill>
                <a:effectLst>
                  <a:outerShdw blurRad="38100" dist="38100" dir="2700000" algn="tl">
                    <a:srgbClr val="000000"/>
                  </a:outerShdw>
                </a:effectLst>
                <a:latin typeface="Arial" charset="0"/>
              </a:rPr>
              <a:t>   higher rates </a:t>
            </a:r>
            <a:r>
              <a:rPr lang="en-US" sz="2800" b="1" dirty="0">
                <a:solidFill>
                  <a:srgbClr val="008000"/>
                </a:solidFill>
                <a:effectLst>
                  <a:outerShdw blurRad="38100" dist="38100" dir="2700000" algn="tl">
                    <a:srgbClr val="000000"/>
                  </a:outerShdw>
                </a:effectLst>
                <a:latin typeface="Arial" charset="0"/>
              </a:rPr>
              <a:t>of inflation</a:t>
            </a:r>
            <a:r>
              <a:rPr lang="en-US" sz="2800" b="1" dirty="0">
                <a:solidFill>
                  <a:srgbClr val="008000"/>
                </a:solidFill>
                <a:latin typeface="Arial" charset="0"/>
              </a:rPr>
              <a:t> </a:t>
            </a:r>
            <a:r>
              <a:rPr lang="en-US" sz="2800" b="1" dirty="0">
                <a:solidFill>
                  <a:srgbClr val="000000"/>
                </a:solidFill>
                <a:latin typeface="Arial" charset="0"/>
              </a:rPr>
              <a:t>and </a:t>
            </a:r>
            <a:r>
              <a:rPr lang="en-US" sz="2800" b="1" dirty="0">
                <a:solidFill>
                  <a:srgbClr val="FF0000"/>
                </a:solidFill>
                <a:effectLst>
                  <a:outerShdw blurRad="38100" dist="38100" dir="2700000" algn="tl">
                    <a:srgbClr val="000000"/>
                  </a:outerShdw>
                </a:effectLst>
                <a:latin typeface="Arial" charset="0"/>
              </a:rPr>
              <a:t>higher </a:t>
            </a:r>
            <a:endParaRPr lang="en-US" sz="2800" b="1" dirty="0" smtClean="0">
              <a:solidFill>
                <a:srgbClr val="FF0000"/>
              </a:solidFill>
              <a:effectLst>
                <a:outerShdw blurRad="38100" dist="38100" dir="2700000" algn="tl">
                  <a:srgbClr val="000000"/>
                </a:outerShdw>
              </a:effectLst>
              <a:latin typeface="Arial" charset="0"/>
            </a:endParaRPr>
          </a:p>
          <a:p>
            <a:pPr algn="l" eaLnBrk="0" hangingPunct="0">
              <a:defRPr/>
            </a:pPr>
            <a:r>
              <a:rPr lang="en-US" sz="2800" b="1" dirty="0" smtClean="0">
                <a:solidFill>
                  <a:srgbClr val="FF0000"/>
                </a:solidFill>
                <a:effectLst>
                  <a:outerShdw blurRad="38100" dist="38100" dir="2700000" algn="tl">
                    <a:srgbClr val="000000"/>
                  </a:outerShdw>
                </a:effectLst>
                <a:latin typeface="Arial" charset="0"/>
              </a:rPr>
              <a:t>   rates of </a:t>
            </a:r>
            <a:r>
              <a:rPr lang="en-US" sz="2800" b="1" dirty="0">
                <a:solidFill>
                  <a:srgbClr val="FF0000"/>
                </a:solidFill>
                <a:effectLst>
                  <a:outerShdw blurRad="38100" dist="38100" dir="2700000" algn="tl">
                    <a:srgbClr val="000000"/>
                  </a:outerShdw>
                </a:effectLst>
                <a:latin typeface="Arial" charset="0"/>
              </a:rPr>
              <a:t>unemployment</a:t>
            </a:r>
            <a:r>
              <a:rPr lang="en-US" sz="2800" b="1" dirty="0">
                <a:solidFill>
                  <a:srgbClr val="000000"/>
                </a:solidFill>
                <a:latin typeface="Arial" charset="0"/>
              </a:rPr>
              <a:t>.</a:t>
            </a:r>
          </a:p>
          <a:p>
            <a:pPr marL="287338" indent="-287338" algn="l" eaLnBrk="0" hangingPunct="0">
              <a:defRPr/>
            </a:pPr>
            <a:endParaRPr lang="en-US" sz="1200" b="1" dirty="0">
              <a:solidFill>
                <a:srgbClr val="000000"/>
              </a:solidFill>
              <a:latin typeface="Arial" charset="0"/>
            </a:endParaRPr>
          </a:p>
          <a:p>
            <a:pPr marL="287338" indent="-287338" algn="l" eaLnBrk="0" hangingPunct="0">
              <a:buFontTx/>
              <a:buChar char="•"/>
              <a:defRPr/>
            </a:pPr>
            <a:r>
              <a:rPr lang="en-US" sz="2800" b="1" dirty="0">
                <a:solidFill>
                  <a:srgbClr val="000000"/>
                </a:solidFill>
                <a:latin typeface="Arial" charset="0"/>
              </a:rPr>
              <a:t>There is </a:t>
            </a:r>
            <a:r>
              <a:rPr lang="en-US" sz="2800" b="1" dirty="0">
                <a:solidFill>
                  <a:srgbClr val="0000CC"/>
                </a:solidFill>
                <a:effectLst>
                  <a:outerShdw blurRad="38100" dist="38100" dir="2700000" algn="tl">
                    <a:srgbClr val="000000"/>
                  </a:outerShdw>
                </a:effectLst>
                <a:latin typeface="Arial" charset="0"/>
              </a:rPr>
              <a:t>no significant </a:t>
            </a:r>
            <a:r>
              <a:rPr lang="en-US" sz="2800" b="1" dirty="0">
                <a:solidFill>
                  <a:srgbClr val="0000CC"/>
                </a:solidFill>
                <a:effectLst>
                  <a:outerShdw blurRad="38100" dist="38100" dir="2700000" algn="tl">
                    <a:srgbClr val="000000"/>
                  </a:outerShdw>
                </a:effectLst>
                <a:latin typeface="Arial" pitchFamily="34" charset="0"/>
                <a:cs typeface="Arial" pitchFamily="34" charset="0"/>
              </a:rPr>
              <a:t>Inflation/GDP                                   </a:t>
            </a:r>
            <a:r>
              <a:rPr lang="en-US" sz="2800" b="1" dirty="0">
                <a:solidFill>
                  <a:srgbClr val="0000CC"/>
                </a:solidFill>
                <a:effectLst>
                  <a:outerShdw blurRad="38100" dist="38100" dir="2700000" algn="tl">
                    <a:srgbClr val="000000"/>
                  </a:outerShdw>
                </a:effectLst>
                <a:latin typeface="Arial" charset="0"/>
              </a:rPr>
              <a:t>trade-off over long periods of time</a:t>
            </a:r>
            <a:r>
              <a:rPr lang="en-US" sz="2800" b="1" dirty="0">
                <a:solidFill>
                  <a:srgbClr val="000000"/>
                </a:solidFill>
                <a:latin typeface="Arial" charset="0"/>
              </a:rPr>
              <a:t>.</a:t>
            </a:r>
          </a:p>
          <a:p>
            <a:pPr marL="287338" indent="-287338" algn="l" eaLnBrk="0" hangingPunct="0">
              <a:buFontTx/>
              <a:buChar char="•"/>
              <a:defRPr/>
            </a:pPr>
            <a:r>
              <a:rPr lang="en-US" sz="2800" b="1" dirty="0">
                <a:solidFill>
                  <a:srgbClr val="000000"/>
                </a:solidFill>
                <a:latin typeface="Arial" charset="0"/>
              </a:rPr>
              <a:t>Milton Friedman concluded that </a:t>
            </a:r>
            <a:endParaRPr lang="en-US" sz="2800" b="1" dirty="0" smtClean="0">
              <a:solidFill>
                <a:srgbClr val="000000"/>
              </a:solidFill>
              <a:latin typeface="Arial" charset="0"/>
            </a:endParaRPr>
          </a:p>
          <a:p>
            <a:pPr algn="l" eaLnBrk="0" hangingPunct="0">
              <a:defRPr/>
            </a:pPr>
            <a:r>
              <a:rPr lang="en-US" sz="2800" b="1" dirty="0" smtClean="0">
                <a:solidFill>
                  <a:srgbClr val="008000"/>
                </a:solidFill>
                <a:effectLst>
                  <a:outerShdw blurRad="38100" dist="38100" dir="2700000" algn="tl">
                    <a:srgbClr val="000000"/>
                  </a:outerShdw>
                </a:effectLst>
                <a:latin typeface="Arial" charset="0"/>
              </a:rPr>
              <a:t>   inflation</a:t>
            </a:r>
            <a:r>
              <a:rPr lang="en-US" sz="2800" b="1" dirty="0" smtClean="0">
                <a:solidFill>
                  <a:srgbClr val="000000"/>
                </a:solidFill>
                <a:effectLst>
                  <a:outerShdw blurRad="38100" dist="38100" dir="2700000" algn="tl">
                    <a:srgbClr val="000000"/>
                  </a:outerShdw>
                </a:effectLst>
                <a:latin typeface="Arial" charset="0"/>
              </a:rPr>
              <a:t> </a:t>
            </a:r>
            <a:r>
              <a:rPr lang="en-US" sz="2800" b="1" dirty="0">
                <a:solidFill>
                  <a:srgbClr val="000000"/>
                </a:solidFill>
                <a:latin typeface="Arial" charset="0"/>
              </a:rPr>
              <a:t>and </a:t>
            </a:r>
            <a:r>
              <a:rPr lang="en-US" sz="2800" b="1" dirty="0">
                <a:solidFill>
                  <a:srgbClr val="FF0000"/>
                </a:solidFill>
                <a:effectLst>
                  <a:outerShdw blurRad="38100" dist="38100" dir="2700000" algn="tl">
                    <a:srgbClr val="000000"/>
                  </a:outerShdw>
                </a:effectLst>
                <a:latin typeface="Arial" charset="0"/>
              </a:rPr>
              <a:t>unemployment</a:t>
            </a:r>
            <a:r>
              <a:rPr lang="en-US" sz="2800" b="1" dirty="0">
                <a:solidFill>
                  <a:srgbClr val="000000"/>
                </a:solidFill>
                <a:effectLst>
                  <a:outerShdw blurRad="38100" dist="38100" dir="2700000" algn="tl">
                    <a:srgbClr val="000000"/>
                  </a:outerShdw>
                </a:effectLst>
                <a:latin typeface="Arial" charset="0"/>
              </a:rPr>
              <a:t> </a:t>
            </a:r>
            <a:r>
              <a:rPr lang="en-US" sz="2800" b="1" dirty="0">
                <a:solidFill>
                  <a:srgbClr val="000000"/>
                </a:solidFill>
                <a:latin typeface="Arial" charset="0"/>
              </a:rPr>
              <a:t>are </a:t>
            </a:r>
            <a:endParaRPr lang="en-US" sz="2800" b="1" dirty="0" smtClean="0">
              <a:solidFill>
                <a:srgbClr val="000000"/>
              </a:solidFill>
              <a:latin typeface="Arial" charset="0"/>
            </a:endParaRPr>
          </a:p>
          <a:p>
            <a:pPr algn="l" eaLnBrk="0" hangingPunct="0">
              <a:defRPr/>
            </a:pPr>
            <a:r>
              <a:rPr lang="en-US" sz="2800" b="1" dirty="0" smtClean="0">
                <a:solidFill>
                  <a:srgbClr val="000000"/>
                </a:solidFill>
                <a:latin typeface="Arial" charset="0"/>
              </a:rPr>
              <a:t>   unrelated </a:t>
            </a:r>
            <a:r>
              <a:rPr lang="en-US" sz="2800" b="1" dirty="0">
                <a:solidFill>
                  <a:srgbClr val="000000"/>
                </a:solidFill>
                <a:latin typeface="Arial" charset="0"/>
              </a:rPr>
              <a:t>in the LR.</a:t>
            </a:r>
          </a:p>
          <a:p>
            <a:pPr marL="287338" indent="-287338" algn="l" eaLnBrk="0" hangingPunct="0">
              <a:buFontTx/>
              <a:buChar char="•"/>
              <a:defRPr/>
            </a:pPr>
            <a:r>
              <a:rPr lang="en-US" sz="3600" b="1" dirty="0" smtClean="0">
                <a:solidFill>
                  <a:srgbClr val="FF0000"/>
                </a:solidFill>
                <a:effectLst>
                  <a:outerShdw blurRad="38100" dist="38100" dir="2700000" algn="tl">
                    <a:srgbClr val="000000">
                      <a:alpha val="43137"/>
                    </a:srgbClr>
                  </a:outerShdw>
                </a:effectLst>
                <a:latin typeface="Arial Black" pitchFamily="34" charset="0"/>
              </a:rPr>
              <a:t>   *</a:t>
            </a:r>
            <a:r>
              <a:rPr lang="en-US" sz="2800" b="1" dirty="0" smtClean="0">
                <a:solidFill>
                  <a:srgbClr val="000000"/>
                </a:solidFill>
                <a:latin typeface="Arial" charset="0"/>
              </a:rPr>
              <a:t>Monetary </a:t>
            </a:r>
            <a:r>
              <a:rPr lang="en-US" sz="2800" b="1" dirty="0">
                <a:solidFill>
                  <a:srgbClr val="000000"/>
                </a:solidFill>
                <a:latin typeface="Arial" charset="0"/>
              </a:rPr>
              <a:t>policy could be </a:t>
            </a:r>
            <a:endParaRPr lang="en-US" sz="2800" b="1" dirty="0" smtClean="0">
              <a:solidFill>
                <a:srgbClr val="000000"/>
              </a:solidFill>
              <a:latin typeface="Arial" charset="0"/>
            </a:endParaRPr>
          </a:p>
          <a:p>
            <a:pPr algn="l" eaLnBrk="0" hangingPunct="0">
              <a:defRPr/>
            </a:pPr>
            <a:r>
              <a:rPr lang="en-US" sz="2800" b="1" dirty="0">
                <a:solidFill>
                  <a:srgbClr val="0000CC"/>
                </a:solidFill>
                <a:effectLst>
                  <a:outerShdw blurRad="38100" dist="38100" dir="2700000" algn="tl">
                    <a:srgbClr val="000000"/>
                  </a:outerShdw>
                </a:effectLst>
                <a:latin typeface="Arial" charset="0"/>
              </a:rPr>
              <a:t> </a:t>
            </a:r>
            <a:r>
              <a:rPr lang="en-US" sz="2800" b="1" dirty="0" smtClean="0">
                <a:solidFill>
                  <a:srgbClr val="0000CC"/>
                </a:solidFill>
                <a:effectLst>
                  <a:outerShdw blurRad="38100" dist="38100" dir="2700000" algn="tl">
                    <a:srgbClr val="000000"/>
                  </a:outerShdw>
                </a:effectLst>
                <a:latin typeface="Arial" charset="0"/>
              </a:rPr>
              <a:t>   effective </a:t>
            </a:r>
            <a:r>
              <a:rPr lang="en-US" sz="2800" b="1" dirty="0">
                <a:solidFill>
                  <a:srgbClr val="0000CC"/>
                </a:solidFill>
                <a:effectLst>
                  <a:outerShdw blurRad="38100" dist="38100" dir="2700000" algn="tl">
                    <a:srgbClr val="000000"/>
                  </a:outerShdw>
                </a:effectLst>
                <a:latin typeface="Arial" charset="0"/>
              </a:rPr>
              <a:t>in the </a:t>
            </a:r>
            <a:r>
              <a:rPr lang="en-US" sz="2800" b="1" dirty="0" smtClean="0">
                <a:solidFill>
                  <a:srgbClr val="0000CC"/>
                </a:solidFill>
                <a:effectLst>
                  <a:outerShdw blurRad="38100" dist="38100" dir="2700000" algn="tl">
                    <a:srgbClr val="000000"/>
                  </a:outerShdw>
                </a:effectLst>
                <a:latin typeface="Arial" charset="0"/>
              </a:rPr>
              <a:t>SR</a:t>
            </a:r>
            <a:r>
              <a:rPr lang="en-US" sz="2800" b="1" dirty="0">
                <a:solidFill>
                  <a:srgbClr val="0000CC"/>
                </a:solidFill>
                <a:latin typeface="Arial" charset="0"/>
              </a:rPr>
              <a:t>,</a:t>
            </a:r>
            <a:endParaRPr lang="en-US" sz="2800" b="1" dirty="0">
              <a:solidFill>
                <a:srgbClr val="000000"/>
              </a:solidFill>
              <a:latin typeface="Arial" charset="0"/>
            </a:endParaRPr>
          </a:p>
        </p:txBody>
      </p:sp>
      <p:pic>
        <p:nvPicPr>
          <p:cNvPr id="5" name="Picture 4" descr="Phillips.gif"/>
          <p:cNvPicPr>
            <a:picLocks noChangeAspect="1"/>
          </p:cNvPicPr>
          <p:nvPr/>
        </p:nvPicPr>
        <p:blipFill>
          <a:blip r:embed="rId5">
            <a:clrChange>
              <a:clrFrom>
                <a:srgbClr val="FFFFFF"/>
              </a:clrFrom>
              <a:clrTo>
                <a:srgbClr val="FFFFFF">
                  <a:alpha val="0"/>
                </a:srgbClr>
              </a:clrTo>
            </a:clrChange>
          </a:blip>
          <a:srcRect l="6316" t="4018" r="6316" b="4018"/>
          <a:stretch>
            <a:fillRect/>
          </a:stretch>
        </p:blipFill>
        <p:spPr bwMode="auto">
          <a:xfrm>
            <a:off x="7134225" y="609600"/>
            <a:ext cx="1714500" cy="1419225"/>
          </a:xfrm>
          <a:prstGeom prst="rect">
            <a:avLst/>
          </a:prstGeom>
          <a:noFill/>
          <a:ln w="9525">
            <a:noFill/>
            <a:miter lim="800000"/>
            <a:headEnd/>
            <a:tailEnd/>
          </a:ln>
        </p:spPr>
      </p:pic>
      <p:pic>
        <p:nvPicPr>
          <p:cNvPr id="6" name="Picture 5" descr="Stagflation-297x300.jpg"/>
          <p:cNvPicPr>
            <a:picLocks noChangeAspect="1"/>
          </p:cNvPicPr>
          <p:nvPr/>
        </p:nvPicPr>
        <p:blipFill>
          <a:blip r:embed="rId6">
            <a:clrChange>
              <a:clrFrom>
                <a:srgbClr val="FFFFFF"/>
              </a:clrFrom>
              <a:clrTo>
                <a:srgbClr val="FFFFFF">
                  <a:alpha val="0"/>
                </a:srgbClr>
              </a:clrTo>
            </a:clrChange>
          </a:blip>
          <a:srcRect l="16162" t="19200" r="16162" b="16000"/>
          <a:stretch>
            <a:fillRect/>
          </a:stretch>
        </p:blipFill>
        <p:spPr bwMode="auto">
          <a:xfrm>
            <a:off x="6804025" y="2238375"/>
            <a:ext cx="1473200" cy="1425575"/>
          </a:xfrm>
          <a:prstGeom prst="rect">
            <a:avLst/>
          </a:prstGeom>
          <a:noFill/>
          <a:ln w="9525">
            <a:noFill/>
            <a:miter lim="800000"/>
            <a:headEnd/>
            <a:tailEnd/>
          </a:ln>
        </p:spPr>
      </p:pic>
      <p:sp>
        <p:nvSpPr>
          <p:cNvPr id="7" name="Rectangle 21"/>
          <p:cNvSpPr>
            <a:spLocks noChangeArrowheads="1"/>
          </p:cNvSpPr>
          <p:nvPr/>
        </p:nvSpPr>
        <p:spPr bwMode="auto">
          <a:xfrm>
            <a:off x="6313488" y="2574925"/>
            <a:ext cx="685800" cy="336550"/>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1600" b="1" dirty="0">
                <a:solidFill>
                  <a:srgbClr val="008000"/>
                </a:solidFill>
                <a:effectLst>
                  <a:outerShdw blurRad="38100" dist="38100" dir="2700000" algn="tl">
                    <a:srgbClr val="000000">
                      <a:alpha val="43137"/>
                    </a:srgbClr>
                  </a:outerShdw>
                </a:effectLst>
                <a:latin typeface="Arial" charset="0"/>
              </a:rPr>
              <a:t>10%</a:t>
            </a:r>
            <a:endParaRPr lang="en-US" sz="1600" b="1" baseline="-25000" dirty="0">
              <a:solidFill>
                <a:srgbClr val="008000"/>
              </a:solidFill>
              <a:effectLst>
                <a:outerShdw blurRad="38100" dist="38100" dir="2700000" algn="tl">
                  <a:srgbClr val="000000">
                    <a:alpha val="43137"/>
                  </a:srgbClr>
                </a:outerShdw>
              </a:effectLst>
              <a:latin typeface="Arial" charset="0"/>
            </a:endParaRPr>
          </a:p>
        </p:txBody>
      </p:sp>
      <p:sp>
        <p:nvSpPr>
          <p:cNvPr id="8" name="Rectangle 21"/>
          <p:cNvSpPr>
            <a:spLocks noChangeArrowheads="1"/>
          </p:cNvSpPr>
          <p:nvPr/>
        </p:nvSpPr>
        <p:spPr bwMode="auto">
          <a:xfrm>
            <a:off x="6953250" y="3527425"/>
            <a:ext cx="703263" cy="339725"/>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1600" b="1" dirty="0">
                <a:solidFill>
                  <a:srgbClr val="FF0000"/>
                </a:solidFill>
                <a:effectLst>
                  <a:outerShdw blurRad="38100" dist="38100" dir="2700000" algn="tl">
                    <a:srgbClr val="000000">
                      <a:alpha val="43137"/>
                    </a:srgbClr>
                  </a:outerShdw>
                </a:effectLst>
                <a:latin typeface="Arial" charset="0"/>
              </a:rPr>
              <a:t>10%</a:t>
            </a:r>
            <a:endParaRPr lang="en-US" sz="1600" b="1" baseline="-25000" dirty="0">
              <a:solidFill>
                <a:srgbClr val="FF0000"/>
              </a:solidFill>
              <a:effectLst>
                <a:outerShdw blurRad="38100" dist="38100" dir="2700000" algn="tl">
                  <a:srgbClr val="000000">
                    <a:alpha val="43137"/>
                  </a:srgbClr>
                </a:outerShdw>
              </a:effectLst>
              <a:latin typeface="Arial" charset="0"/>
            </a:endParaRPr>
          </a:p>
        </p:txBody>
      </p:sp>
      <p:sp>
        <p:nvSpPr>
          <p:cNvPr id="9" name="Rectangle 21"/>
          <p:cNvSpPr>
            <a:spLocks noChangeArrowheads="1"/>
          </p:cNvSpPr>
          <p:nvPr/>
        </p:nvSpPr>
        <p:spPr bwMode="auto">
          <a:xfrm>
            <a:off x="6781800" y="1927225"/>
            <a:ext cx="1733550" cy="396875"/>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2000" b="1" dirty="0">
                <a:solidFill>
                  <a:srgbClr val="FF0000"/>
                </a:solidFill>
                <a:effectLst>
                  <a:outerShdw blurRad="38100" dist="38100" dir="2700000" algn="tl">
                    <a:srgbClr val="000000">
                      <a:alpha val="43137"/>
                    </a:srgbClr>
                  </a:outerShdw>
                </a:effectLst>
                <a:latin typeface="Arial" charset="0"/>
              </a:rPr>
              <a:t>Stag</a:t>
            </a:r>
            <a:r>
              <a:rPr lang="en-US" sz="2000" b="1" dirty="0">
                <a:solidFill>
                  <a:srgbClr val="008000"/>
                </a:solidFill>
                <a:effectLst>
                  <a:outerShdw blurRad="38100" dist="38100" dir="2700000" algn="tl">
                    <a:srgbClr val="000000">
                      <a:alpha val="43137"/>
                    </a:srgbClr>
                  </a:outerShdw>
                </a:effectLst>
                <a:latin typeface="Arial" charset="0"/>
              </a:rPr>
              <a:t>flation</a:t>
            </a:r>
            <a:endParaRPr lang="en-US" sz="2000" b="1" baseline="-25000" dirty="0">
              <a:solidFill>
                <a:srgbClr val="FF0000"/>
              </a:solidFill>
              <a:effectLst>
                <a:outerShdw blurRad="38100" dist="38100" dir="2700000" algn="tl">
                  <a:srgbClr val="000000">
                    <a:alpha val="43137"/>
                  </a:srgbClr>
                </a:outerShdw>
              </a:effectLst>
              <a:latin typeface="Arial" charset="0"/>
            </a:endParaRPr>
          </a:p>
        </p:txBody>
      </p:sp>
      <p:sp>
        <p:nvSpPr>
          <p:cNvPr id="10" name="Rectangle 21"/>
          <p:cNvSpPr>
            <a:spLocks noChangeArrowheads="1"/>
          </p:cNvSpPr>
          <p:nvPr/>
        </p:nvSpPr>
        <p:spPr bwMode="auto">
          <a:xfrm>
            <a:off x="7553325" y="736600"/>
            <a:ext cx="1419225" cy="304800"/>
          </a:xfrm>
          <a:prstGeom prst="rect">
            <a:avLst/>
          </a:prstGeom>
          <a:noFill/>
          <a:ln w="12700">
            <a:noFill/>
            <a:miter lim="800000"/>
            <a:headEnd/>
            <a:tailEnd/>
          </a:ln>
        </p:spPr>
        <p:txBody>
          <a:bodyPr lIns="90488" tIns="44450" rIns="90488" bIns="44450">
            <a:spAutoFit/>
          </a:bodyPr>
          <a:lstStyle/>
          <a:p>
            <a:pPr algn="l" eaLnBrk="0" hangingPunct="0"/>
            <a:r>
              <a:rPr lang="en-US" sz="1400" b="1">
                <a:solidFill>
                  <a:srgbClr val="000000"/>
                </a:solidFill>
                <a:latin typeface="Arial" charset="0"/>
              </a:rPr>
              <a:t>Phillips Curve</a:t>
            </a:r>
            <a:endParaRPr lang="en-US" sz="1400" b="1" baseline="-25000">
              <a:solidFill>
                <a:srgbClr val="000000"/>
              </a:solidFill>
              <a:latin typeface="Arial" charset="0"/>
            </a:endParaRPr>
          </a:p>
        </p:txBody>
      </p:sp>
      <p:sp>
        <p:nvSpPr>
          <p:cNvPr id="11" name="Rectangle 21"/>
          <p:cNvSpPr>
            <a:spLocks noChangeArrowheads="1"/>
          </p:cNvSpPr>
          <p:nvPr/>
        </p:nvSpPr>
        <p:spPr bwMode="auto">
          <a:xfrm>
            <a:off x="7418388" y="2165350"/>
            <a:ext cx="685800" cy="304800"/>
          </a:xfrm>
          <a:prstGeom prst="rect">
            <a:avLst/>
          </a:prstGeom>
          <a:noFill/>
          <a:ln w="12700">
            <a:noFill/>
            <a:miter lim="800000"/>
            <a:headEnd/>
            <a:tailEnd/>
          </a:ln>
        </p:spPr>
        <p:txBody>
          <a:bodyPr lIns="90488" tIns="44450" rIns="90488" bIns="44450">
            <a:spAutoFit/>
          </a:bodyPr>
          <a:lstStyle/>
          <a:p>
            <a:pPr algn="l" eaLnBrk="0" hangingPunct="0"/>
            <a:r>
              <a:rPr lang="en-US" sz="1400" b="1">
                <a:solidFill>
                  <a:srgbClr val="000000"/>
                </a:solidFill>
                <a:latin typeface="Arial" charset="0"/>
              </a:rPr>
              <a:t>AS</a:t>
            </a:r>
            <a:r>
              <a:rPr lang="en-US" sz="1200" b="1">
                <a:solidFill>
                  <a:srgbClr val="000000"/>
                </a:solidFill>
                <a:latin typeface="Arial" charset="0"/>
              </a:rPr>
              <a:t>2</a:t>
            </a:r>
            <a:endParaRPr lang="en-US" sz="1200" b="1" baseline="-25000">
              <a:solidFill>
                <a:srgbClr val="000000"/>
              </a:solidFill>
              <a:latin typeface="Arial" charset="0"/>
            </a:endParaRPr>
          </a:p>
        </p:txBody>
      </p:sp>
      <p:sp>
        <p:nvSpPr>
          <p:cNvPr id="12" name="Rectangle 21"/>
          <p:cNvSpPr>
            <a:spLocks noChangeArrowheads="1"/>
          </p:cNvSpPr>
          <p:nvPr/>
        </p:nvSpPr>
        <p:spPr bwMode="auto">
          <a:xfrm>
            <a:off x="7713663" y="2536825"/>
            <a:ext cx="685800" cy="304800"/>
          </a:xfrm>
          <a:prstGeom prst="rect">
            <a:avLst/>
          </a:prstGeom>
          <a:noFill/>
          <a:ln w="12700">
            <a:noFill/>
            <a:miter lim="800000"/>
            <a:headEnd/>
            <a:tailEnd/>
          </a:ln>
        </p:spPr>
        <p:txBody>
          <a:bodyPr lIns="90488" tIns="44450" rIns="90488" bIns="44450">
            <a:spAutoFit/>
          </a:bodyPr>
          <a:lstStyle/>
          <a:p>
            <a:pPr algn="l" eaLnBrk="0" hangingPunct="0"/>
            <a:r>
              <a:rPr lang="en-US" sz="1400" b="1">
                <a:solidFill>
                  <a:srgbClr val="000000"/>
                </a:solidFill>
                <a:latin typeface="Arial" charset="0"/>
              </a:rPr>
              <a:t>AS</a:t>
            </a:r>
            <a:r>
              <a:rPr lang="en-US" sz="1200" b="1">
                <a:solidFill>
                  <a:srgbClr val="000000"/>
                </a:solidFill>
                <a:latin typeface="Arial" charset="0"/>
              </a:rPr>
              <a:t>1</a:t>
            </a:r>
            <a:endParaRPr lang="en-US" sz="1200" b="1" baseline="-25000">
              <a:solidFill>
                <a:srgbClr val="000000"/>
              </a:solidFill>
              <a:latin typeface="Arial" charset="0"/>
            </a:endParaRPr>
          </a:p>
        </p:txBody>
      </p:sp>
      <p:sp>
        <p:nvSpPr>
          <p:cNvPr id="13" name="Rectangle 21"/>
          <p:cNvSpPr>
            <a:spLocks noChangeArrowheads="1"/>
          </p:cNvSpPr>
          <p:nvPr/>
        </p:nvSpPr>
        <p:spPr bwMode="auto">
          <a:xfrm>
            <a:off x="7961313" y="3232150"/>
            <a:ext cx="534987" cy="304800"/>
          </a:xfrm>
          <a:prstGeom prst="rect">
            <a:avLst/>
          </a:prstGeom>
          <a:noFill/>
          <a:ln w="12700">
            <a:noFill/>
            <a:miter lim="800000"/>
            <a:headEnd/>
            <a:tailEnd/>
          </a:ln>
        </p:spPr>
        <p:txBody>
          <a:bodyPr lIns="90488" tIns="44450" rIns="90488" bIns="44450">
            <a:spAutoFit/>
          </a:bodyPr>
          <a:lstStyle/>
          <a:p>
            <a:pPr algn="l" eaLnBrk="0" hangingPunct="0"/>
            <a:r>
              <a:rPr lang="en-US" sz="1400" b="1">
                <a:solidFill>
                  <a:srgbClr val="000000"/>
                </a:solidFill>
                <a:latin typeface="Arial" charset="0"/>
              </a:rPr>
              <a:t>AD</a:t>
            </a:r>
            <a:endParaRPr lang="en-US" sz="1200" b="1" baseline="-25000">
              <a:solidFill>
                <a:srgbClr val="000000"/>
              </a:solidFill>
              <a:latin typeface="Arial" charset="0"/>
            </a:endParaRPr>
          </a:p>
        </p:txBody>
      </p:sp>
      <p:sp>
        <p:nvSpPr>
          <p:cNvPr id="14" name="Rectangle 21"/>
          <p:cNvSpPr>
            <a:spLocks noChangeArrowheads="1"/>
          </p:cNvSpPr>
          <p:nvPr/>
        </p:nvSpPr>
        <p:spPr bwMode="auto">
          <a:xfrm>
            <a:off x="6429375" y="2936875"/>
            <a:ext cx="685800" cy="336550"/>
          </a:xfrm>
          <a:prstGeom prst="rect">
            <a:avLst/>
          </a:prstGeom>
          <a:noFill/>
          <a:ln w="12700">
            <a:noFill/>
            <a:miter lim="800000"/>
            <a:headEnd/>
            <a:tailEnd/>
          </a:ln>
        </p:spPr>
        <p:txBody>
          <a:bodyPr lIns="90488" tIns="44450" rIns="90488" bIns="44450">
            <a:spAutoFit/>
          </a:bodyPr>
          <a:lstStyle/>
          <a:p>
            <a:pPr algn="l" eaLnBrk="0" hangingPunct="0"/>
            <a:r>
              <a:rPr lang="en-US" sz="1600" b="1">
                <a:solidFill>
                  <a:srgbClr val="000000"/>
                </a:solidFill>
                <a:latin typeface="Arial" charset="0"/>
              </a:rPr>
              <a:t>3%</a:t>
            </a:r>
            <a:endParaRPr lang="en-US" sz="1600" b="1" baseline="-25000">
              <a:solidFill>
                <a:srgbClr val="000000"/>
              </a:solidFill>
              <a:latin typeface="Arial" charset="0"/>
            </a:endParaRPr>
          </a:p>
        </p:txBody>
      </p:sp>
      <p:sp>
        <p:nvSpPr>
          <p:cNvPr id="15" name="Rectangle 21"/>
          <p:cNvSpPr>
            <a:spLocks noChangeArrowheads="1"/>
          </p:cNvSpPr>
          <p:nvPr/>
        </p:nvSpPr>
        <p:spPr bwMode="auto">
          <a:xfrm>
            <a:off x="7477125" y="3527425"/>
            <a:ext cx="685800" cy="336550"/>
          </a:xfrm>
          <a:prstGeom prst="rect">
            <a:avLst/>
          </a:prstGeom>
          <a:noFill/>
          <a:ln w="12700">
            <a:noFill/>
            <a:miter lim="800000"/>
            <a:headEnd/>
            <a:tailEnd/>
          </a:ln>
        </p:spPr>
        <p:txBody>
          <a:bodyPr lIns="90488" tIns="44450" rIns="90488" bIns="44450">
            <a:spAutoFit/>
          </a:bodyPr>
          <a:lstStyle/>
          <a:p>
            <a:pPr algn="l" eaLnBrk="0" hangingPunct="0"/>
            <a:r>
              <a:rPr lang="en-US" sz="1600" b="1">
                <a:solidFill>
                  <a:srgbClr val="000000"/>
                </a:solidFill>
                <a:latin typeface="Arial" charset="0"/>
              </a:rPr>
              <a:t>6%</a:t>
            </a:r>
            <a:endParaRPr lang="en-US" sz="1600" b="1" baseline="-25000">
              <a:solidFill>
                <a:srgbClr val="000000"/>
              </a:solidFill>
              <a:latin typeface="Arial" charset="0"/>
            </a:endParaRPr>
          </a:p>
        </p:txBody>
      </p:sp>
      <p:sp>
        <p:nvSpPr>
          <p:cNvPr id="16" name="Rectangle 21"/>
          <p:cNvSpPr>
            <a:spLocks noChangeArrowheads="1"/>
          </p:cNvSpPr>
          <p:nvPr/>
        </p:nvSpPr>
        <p:spPr bwMode="auto">
          <a:xfrm>
            <a:off x="7867650" y="3546475"/>
            <a:ext cx="647700" cy="304800"/>
          </a:xfrm>
          <a:prstGeom prst="rect">
            <a:avLst/>
          </a:prstGeom>
          <a:noFill/>
          <a:ln w="12700">
            <a:noFill/>
            <a:miter lim="800000"/>
            <a:headEnd/>
            <a:tailEnd/>
          </a:ln>
        </p:spPr>
        <p:txBody>
          <a:bodyPr lIns="90488" tIns="44450" rIns="90488" bIns="44450">
            <a:spAutoFit/>
          </a:bodyPr>
          <a:lstStyle/>
          <a:p>
            <a:pPr algn="l" eaLnBrk="0" hangingPunct="0"/>
            <a:r>
              <a:rPr lang="en-US" sz="1400" b="1">
                <a:solidFill>
                  <a:srgbClr val="000000"/>
                </a:solidFill>
                <a:latin typeface="Arial" charset="0"/>
              </a:rPr>
              <a:t>GDP</a:t>
            </a:r>
            <a:endParaRPr lang="en-US" sz="1200" b="1" baseline="-25000">
              <a:solidFill>
                <a:srgbClr val="000000"/>
              </a:solidFill>
              <a:latin typeface="Arial" charset="0"/>
            </a:endParaRPr>
          </a:p>
        </p:txBody>
      </p:sp>
      <p:sp>
        <p:nvSpPr>
          <p:cNvPr id="17" name="Rectangle 21"/>
          <p:cNvSpPr>
            <a:spLocks noChangeArrowheads="1"/>
          </p:cNvSpPr>
          <p:nvPr/>
        </p:nvSpPr>
        <p:spPr bwMode="auto">
          <a:xfrm>
            <a:off x="6429375" y="2212975"/>
            <a:ext cx="466725" cy="304800"/>
          </a:xfrm>
          <a:prstGeom prst="rect">
            <a:avLst/>
          </a:prstGeom>
          <a:noFill/>
          <a:ln w="12700">
            <a:noFill/>
            <a:miter lim="800000"/>
            <a:headEnd/>
            <a:tailEnd/>
          </a:ln>
        </p:spPr>
        <p:txBody>
          <a:bodyPr lIns="90488" tIns="44450" rIns="90488" bIns="44450">
            <a:spAutoFit/>
          </a:bodyPr>
          <a:lstStyle/>
          <a:p>
            <a:pPr algn="l" eaLnBrk="0" hangingPunct="0"/>
            <a:r>
              <a:rPr lang="en-US" sz="1400" b="1" dirty="0">
                <a:solidFill>
                  <a:srgbClr val="000000"/>
                </a:solidFill>
                <a:latin typeface="Arial" charset="0"/>
              </a:rPr>
              <a:t>PL</a:t>
            </a:r>
            <a:endParaRPr lang="en-US" sz="1200" b="1" baseline="-25000" dirty="0">
              <a:solidFill>
                <a:srgbClr val="000000"/>
              </a:solidFill>
              <a:latin typeface="Arial" charset="0"/>
            </a:endParaRPr>
          </a:p>
        </p:txBody>
      </p:sp>
      <p:pic>
        <p:nvPicPr>
          <p:cNvPr id="18" name="Picture 17" descr="1 AAAAAAA bullet.gif"/>
          <p:cNvPicPr>
            <a:picLocks noChangeAspect="1"/>
          </p:cNvPicPr>
          <p:nvPr/>
        </p:nvPicPr>
        <p:blipFill>
          <a:blip r:embed="rId7"/>
          <a:srcRect/>
          <a:stretch>
            <a:fillRect/>
          </a:stretch>
        </p:blipFill>
        <p:spPr bwMode="auto">
          <a:xfrm>
            <a:off x="7372350" y="847725"/>
            <a:ext cx="304800" cy="228600"/>
          </a:xfrm>
          <a:prstGeom prst="rect">
            <a:avLst/>
          </a:prstGeom>
          <a:noFill/>
          <a:ln w="9525">
            <a:noFill/>
            <a:miter lim="800000"/>
            <a:headEnd/>
            <a:tailEnd/>
          </a:ln>
        </p:spPr>
      </p:pic>
      <p:pic>
        <p:nvPicPr>
          <p:cNvPr id="19" name="Picture 18" descr="1 a arrow all collors - Copy.gif"/>
          <p:cNvPicPr>
            <a:picLocks noChangeAspect="1"/>
          </p:cNvPicPr>
          <p:nvPr/>
        </p:nvPicPr>
        <p:blipFill>
          <a:blip r:embed="rId8"/>
          <a:srcRect/>
          <a:stretch>
            <a:fillRect/>
          </a:stretch>
        </p:blipFill>
        <p:spPr bwMode="auto">
          <a:xfrm rot="5400000">
            <a:off x="6803232" y="2812257"/>
            <a:ext cx="342900" cy="280986"/>
          </a:xfrm>
          <a:prstGeom prst="rect">
            <a:avLst/>
          </a:prstGeom>
          <a:noFill/>
          <a:ln w="9525">
            <a:noFill/>
            <a:miter lim="800000"/>
            <a:headEnd/>
            <a:tailEnd/>
          </a:ln>
        </p:spPr>
      </p:pic>
      <p:pic>
        <p:nvPicPr>
          <p:cNvPr id="20" name="Picture 19" descr="1 a arrow all collors - Copy.gif"/>
          <p:cNvPicPr>
            <a:picLocks noChangeAspect="1"/>
          </p:cNvPicPr>
          <p:nvPr/>
        </p:nvPicPr>
        <p:blipFill>
          <a:blip r:embed="rId8"/>
          <a:srcRect/>
          <a:stretch>
            <a:fillRect/>
          </a:stretch>
        </p:blipFill>
        <p:spPr bwMode="auto">
          <a:xfrm>
            <a:off x="7305675" y="3273425"/>
            <a:ext cx="342900" cy="312738"/>
          </a:xfrm>
          <a:prstGeom prst="rect">
            <a:avLst/>
          </a:prstGeom>
          <a:noFill/>
          <a:ln w="9525">
            <a:noFill/>
            <a:miter lim="800000"/>
            <a:headEnd/>
            <a:tailEnd/>
          </a:ln>
        </p:spPr>
      </p:pic>
      <p:pic>
        <p:nvPicPr>
          <p:cNvPr id="21" name="Picture 20" descr="1 a arrow all collors - Copy.gif"/>
          <p:cNvPicPr>
            <a:picLocks noChangeAspect="1"/>
          </p:cNvPicPr>
          <p:nvPr/>
        </p:nvPicPr>
        <p:blipFill>
          <a:blip r:embed="rId8"/>
          <a:srcRect/>
          <a:stretch>
            <a:fillRect/>
          </a:stretch>
        </p:blipFill>
        <p:spPr bwMode="auto">
          <a:xfrm rot="-5578801">
            <a:off x="7265190" y="1086842"/>
            <a:ext cx="342900" cy="214212"/>
          </a:xfrm>
          <a:prstGeom prst="rect">
            <a:avLst/>
          </a:prstGeom>
          <a:noFill/>
          <a:ln w="9525">
            <a:noFill/>
            <a:miter lim="800000"/>
            <a:headEnd/>
            <a:tailEnd/>
          </a:ln>
        </p:spPr>
      </p:pic>
      <p:pic>
        <p:nvPicPr>
          <p:cNvPr id="22" name="Picture 21" descr="1 a arrow all collors - Copy.gif"/>
          <p:cNvPicPr>
            <a:picLocks noChangeAspect="1"/>
          </p:cNvPicPr>
          <p:nvPr/>
        </p:nvPicPr>
        <p:blipFill>
          <a:blip r:embed="rId8"/>
          <a:srcRect/>
          <a:stretch>
            <a:fillRect/>
          </a:stretch>
        </p:blipFill>
        <p:spPr bwMode="auto">
          <a:xfrm rot="10800000">
            <a:off x="7524750" y="1381125"/>
            <a:ext cx="419100" cy="261936"/>
          </a:xfrm>
          <a:prstGeom prst="rect">
            <a:avLst/>
          </a:prstGeom>
          <a:noFill/>
          <a:ln w="9525">
            <a:noFill/>
            <a:miter lim="800000"/>
            <a:headEnd/>
            <a:tailEnd/>
          </a:ln>
        </p:spPr>
      </p:pic>
      <p:pic>
        <p:nvPicPr>
          <p:cNvPr id="1028" name="Picture 4" descr="http://www.personal.psu.edu/~dxl31/econ4/Spring_2006/monetary_polic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465"/>
          <a:stretch/>
        </p:blipFill>
        <p:spPr bwMode="auto">
          <a:xfrm>
            <a:off x="6429376" y="4332913"/>
            <a:ext cx="2543174" cy="2502254"/>
          </a:xfrm>
          <a:prstGeom prst="rect">
            <a:avLst/>
          </a:prstGeom>
          <a:noFill/>
          <a:ln w="28575">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32" name="Picture 8" descr="AS and AD &#10;curv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3170" y="5584040"/>
            <a:ext cx="1820917" cy="12273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0541">
            <a:off x="7604338" y="6000637"/>
            <a:ext cx="318885" cy="95118"/>
          </a:xfrm>
          <a:prstGeom prst="rect">
            <a:avLst/>
          </a:prstGeom>
        </p:spPr>
      </p:pic>
      <p:pic>
        <p:nvPicPr>
          <p:cNvPr id="26" name="Picture 25" descr="1 a arrow all collors - Copy.gif"/>
          <p:cNvPicPr>
            <a:picLocks noChangeAspect="1"/>
          </p:cNvPicPr>
          <p:nvPr/>
        </p:nvPicPr>
        <p:blipFill>
          <a:blip r:embed="rId8"/>
          <a:srcRect/>
          <a:stretch>
            <a:fillRect/>
          </a:stretch>
        </p:blipFill>
        <p:spPr bwMode="auto">
          <a:xfrm>
            <a:off x="7289523" y="2722436"/>
            <a:ext cx="499260" cy="204533"/>
          </a:xfrm>
          <a:prstGeom prst="rect">
            <a:avLst/>
          </a:prstGeom>
          <a:noFill/>
          <a:ln w="9525">
            <a:noFill/>
            <a:miter lim="800000"/>
            <a:headEnd/>
            <a:tailEnd/>
          </a:ln>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532289">
            <a:off x="7634818" y="6153037"/>
            <a:ext cx="318885" cy="95118"/>
          </a:xfrm>
          <a:prstGeom prst="rect">
            <a:avLst/>
          </a:prstGeom>
        </p:spPr>
      </p:pic>
      <p:sp>
        <p:nvSpPr>
          <p:cNvPr id="29" name="Rectangle 28"/>
          <p:cNvSpPr/>
          <p:nvPr/>
        </p:nvSpPr>
        <p:spPr>
          <a:xfrm>
            <a:off x="0" y="5775"/>
            <a:ext cx="9102344" cy="584775"/>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200" b="1" dirty="0" smtClean="0">
                <a:ln w="11430">
                  <a:solidFill>
                    <a:srgbClr val="006600"/>
                  </a:solidFill>
                </a:ln>
                <a:solidFill>
                  <a:srgbClr val="009900"/>
                </a:solidFill>
                <a:effectLst>
                  <a:outerShdw blurRad="50800" dist="39000" dir="5460000" algn="tl">
                    <a:srgbClr val="000000">
                      <a:alpha val="38000"/>
                    </a:srgbClr>
                  </a:outerShdw>
                </a:effectLst>
                <a:latin typeface="Arial Black" pitchFamily="34" charset="0"/>
              </a:rPr>
              <a:t>Inflation</a:t>
            </a:r>
            <a:r>
              <a:rPr lang="en-US" sz="3200" b="1" dirty="0" smtClean="0">
                <a:ln w="11430">
                  <a:solidFill>
                    <a:srgbClr val="006600"/>
                  </a:solidFill>
                </a:ln>
                <a:solidFill>
                  <a:srgbClr val="000000"/>
                </a:solidFill>
                <a:effectLst>
                  <a:outerShdw blurRad="50800" dist="39000" dir="5460000" algn="tl">
                    <a:srgbClr val="000000">
                      <a:alpha val="38000"/>
                    </a:srgbClr>
                  </a:outerShdw>
                </a:effectLst>
                <a:latin typeface="Arial Black" pitchFamily="34" charset="0"/>
              </a:rPr>
              <a:t>-</a:t>
            </a:r>
            <a:r>
              <a:rPr lang="en-US" sz="3200" b="1" dirty="0" smtClean="0">
                <a:ln w="11430">
                  <a:solidFill>
                    <a:srgbClr val="006600"/>
                  </a:solidFill>
                </a:ln>
                <a:solidFill>
                  <a:srgbClr val="FF0000"/>
                </a:solidFill>
                <a:effectLst>
                  <a:outerShdw blurRad="50800" dist="39000" dir="5460000" algn="tl">
                    <a:srgbClr val="000000">
                      <a:alpha val="38000"/>
                    </a:srgbClr>
                  </a:outerShdw>
                </a:effectLst>
                <a:latin typeface="Arial Black" pitchFamily="34" charset="0"/>
              </a:rPr>
              <a:t>Unemployment </a:t>
            </a:r>
            <a:r>
              <a:rPr lang="en-US" sz="3200" b="1" dirty="0" smtClean="0">
                <a:ln w="11430">
                  <a:solidFill>
                    <a:srgbClr val="006600"/>
                  </a:solidFill>
                </a:ln>
                <a:solidFill>
                  <a:srgbClr val="000000"/>
                </a:solidFill>
                <a:effectLst>
                  <a:outerShdw blurRad="50800" dist="39000" dir="5460000" algn="tl">
                    <a:srgbClr val="000000">
                      <a:alpha val="38000"/>
                    </a:srgbClr>
                  </a:outerShdw>
                </a:effectLst>
                <a:latin typeface="Arial Black" pitchFamily="34" charset="0"/>
              </a:rPr>
              <a:t>Relationship</a:t>
            </a:r>
            <a:endParaRPr lang="en-US" sz="3200" b="1" dirty="0">
              <a:ln w="11430">
                <a:solidFill>
                  <a:srgbClr val="006600"/>
                </a:solidFill>
              </a:ln>
              <a:solidFill>
                <a:srgbClr val="009900"/>
              </a:solidFill>
              <a:effectLst>
                <a:outerShdw blurRad="50800" dist="39000" dir="5460000" algn="tl">
                  <a:srgbClr val="000000">
                    <a:alpha val="38000"/>
                  </a:srgbClr>
                </a:outerShdw>
              </a:effectLst>
              <a:latin typeface="Arial Black" pitchFamily="34" charset="0"/>
            </a:endParaRPr>
          </a:p>
        </p:txBody>
      </p:sp>
      <p:sp>
        <p:nvSpPr>
          <p:cNvPr id="28" name="Oval 27"/>
          <p:cNvSpPr/>
          <p:nvPr/>
        </p:nvSpPr>
        <p:spPr bwMode="auto">
          <a:xfrm>
            <a:off x="0" y="701467"/>
            <a:ext cx="54927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r>
              <a:rPr lang="en-US" sz="1100" b="1" dirty="0" smtClean="0">
                <a:solidFill>
                  <a:srgbClr val="000000"/>
                </a:solidFill>
                <a:latin typeface="Arial" pitchFamily="34" charset="0"/>
                <a:cs typeface="Arial" pitchFamily="34" charset="0"/>
              </a:rPr>
              <a:t>11</a:t>
            </a:r>
          </a:p>
        </p:txBody>
      </p:sp>
      <p:sp>
        <p:nvSpPr>
          <p:cNvPr id="30" name="Oval 29"/>
          <p:cNvSpPr/>
          <p:nvPr/>
        </p:nvSpPr>
        <p:spPr bwMode="auto">
          <a:xfrm>
            <a:off x="303213" y="5840217"/>
            <a:ext cx="54927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r>
              <a:rPr lang="en-US" sz="1100" b="1" dirty="0" smtClean="0">
                <a:solidFill>
                  <a:srgbClr val="000000"/>
                </a:solidFill>
                <a:latin typeface="Arial" pitchFamily="34" charset="0"/>
                <a:cs typeface="Arial" pitchFamily="34" charset="0"/>
              </a:rPr>
              <a:t>12</a:t>
            </a:r>
          </a:p>
        </p:txBody>
      </p:sp>
      <p:sp>
        <p:nvSpPr>
          <p:cNvPr id="31" name="Rectangle 21"/>
          <p:cNvSpPr>
            <a:spLocks noChangeArrowheads="1"/>
          </p:cNvSpPr>
          <p:nvPr/>
        </p:nvSpPr>
        <p:spPr bwMode="auto">
          <a:xfrm>
            <a:off x="3714749" y="6200596"/>
            <a:ext cx="2714625" cy="520655"/>
          </a:xfrm>
          <a:prstGeom prst="rect">
            <a:avLst/>
          </a:prstGeom>
          <a:noFill/>
          <a:ln w="12700">
            <a:noFill/>
            <a:miter lim="800000"/>
            <a:headEnd/>
            <a:tailEnd/>
          </a:ln>
          <a:effectLst/>
        </p:spPr>
        <p:txBody>
          <a:bodyPr wrap="square" lIns="90488" tIns="44450" rIns="90488" bIns="44450">
            <a:spAutoFit/>
          </a:bodyPr>
          <a:lstStyle/>
          <a:p>
            <a:pPr algn="l" eaLnBrk="0" hangingPunct="0">
              <a:defRPr/>
            </a:pPr>
            <a:r>
              <a:rPr lang="en-US" sz="2800" b="1" dirty="0">
                <a:solidFill>
                  <a:srgbClr val="000000"/>
                </a:solidFill>
                <a:latin typeface="Arial" charset="0"/>
              </a:rPr>
              <a:t>b</a:t>
            </a:r>
            <a:r>
              <a:rPr lang="en-US" sz="2800" b="1" dirty="0" smtClean="0">
                <a:solidFill>
                  <a:srgbClr val="000000"/>
                </a:solidFill>
                <a:latin typeface="Arial" charset="0"/>
              </a:rPr>
              <a:t>ut not the LR.</a:t>
            </a:r>
            <a:endParaRPr lang="en-US" sz="2800" b="1" baseline="-25000" dirty="0">
              <a:solidFill>
                <a:srgbClr val="000000"/>
              </a:solidFill>
              <a:latin typeface="Arial" charset="0"/>
            </a:endParaRPr>
          </a:p>
        </p:txBody>
      </p:sp>
    </p:spTree>
    <p:extLst>
      <p:ext uri="{BB962C8B-B14F-4D97-AF65-F5344CB8AC3E}">
        <p14:creationId xmlns:p14="http://schemas.microsoft.com/office/powerpoint/2010/main" val="406290043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2000"/>
                                        <p:tgtEl>
                                          <p:spTgt spid="512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par>
                          <p:cTn id="20" fill="hold">
                            <p:stCondLst>
                              <p:cond delay="2500"/>
                            </p:stCondLst>
                            <p:childTnLst>
                              <p:par>
                                <p:cTn id="21" presetID="9"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par>
                          <p:cTn id="24" fill="hold">
                            <p:stCondLst>
                              <p:cond delay="3000"/>
                            </p:stCondLst>
                            <p:childTnLst>
                              <p:par>
                                <p:cTn id="25" presetID="49" presetClass="path" presetSubtype="0" accel="50000" decel="50000" fill="hold" nodeType="afterEffect">
                                  <p:stCondLst>
                                    <p:cond delay="0"/>
                                  </p:stCondLst>
                                  <p:childTnLst>
                                    <p:animMotion origin="layout" path="M 3.33333E-6 2.22222E-6 L 0.04791 0.07639 " pathEditMode="relative" rAng="0" ptsTypes="AA">
                                      <p:cBhvr>
                                        <p:cTn id="26" dur="5000" fill="hold"/>
                                        <p:tgtEl>
                                          <p:spTgt spid="18"/>
                                        </p:tgtEl>
                                        <p:attrNameLst>
                                          <p:attrName>ppt_x</p:attrName>
                                          <p:attrName>ppt_y</p:attrName>
                                        </p:attrNameLst>
                                      </p:cBhvr>
                                      <p:rCtr x="2400" y="3800"/>
                                    </p:animMotion>
                                  </p:childTnLst>
                                  <p:subTnLst>
                                    <p:audio>
                                      <p:cMediaNode>
                                        <p:cTn display="0" masterRel="sameClick">
                                          <p:stCondLst>
                                            <p:cond evt="begin" delay="0">
                                              <p:tn val="25"/>
                                            </p:cond>
                                          </p:stCondLst>
                                          <p:endCondLst>
                                            <p:cond evt="onStopAudio" delay="0">
                                              <p:tgtEl>
                                                <p:sldTgt/>
                                              </p:tgtEl>
                                            </p:cond>
                                          </p:endCondLst>
                                        </p:cTn>
                                        <p:tgtEl>
                                          <p:sndTgt r:embed="rId3" name="A sword clang.wav"/>
                                        </p:tgtEl>
                                      </p:cMediaNode>
                                    </p:audio>
                                  </p:subTnLst>
                                </p:cTn>
                              </p:par>
                            </p:childTnLst>
                          </p:cTn>
                        </p:par>
                        <p:par>
                          <p:cTn id="27" fill="hold">
                            <p:stCondLst>
                              <p:cond delay="8000"/>
                            </p:stCondLst>
                            <p:childTnLst>
                              <p:par>
                                <p:cTn id="28" presetID="9"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123">
                                            <p:txEl>
                                              <p:pRg st="2" end="2"/>
                                            </p:txEl>
                                          </p:spTgt>
                                        </p:tgtEl>
                                        <p:attrNameLst>
                                          <p:attrName>style.visibility</p:attrName>
                                        </p:attrNameLst>
                                      </p:cBhvr>
                                      <p:to>
                                        <p:strVal val="visible"/>
                                      </p:to>
                                    </p:set>
                                    <p:animEffect transition="in" filter="wipe(left)">
                                      <p:cBhvr>
                                        <p:cTn id="35" dur="2000"/>
                                        <p:tgtEl>
                                          <p:spTgt spid="5123">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123">
                                            <p:txEl>
                                              <p:pRg st="3" end="3"/>
                                            </p:txEl>
                                          </p:spTgt>
                                        </p:tgtEl>
                                        <p:attrNameLst>
                                          <p:attrName>style.visibility</p:attrName>
                                        </p:attrNameLst>
                                      </p:cBhvr>
                                      <p:to>
                                        <p:strVal val="visible"/>
                                      </p:to>
                                    </p:set>
                                    <p:animEffect transition="in" filter="wipe(left)">
                                      <p:cBhvr>
                                        <p:cTn id="38" dur="2000"/>
                                        <p:tgtEl>
                                          <p:spTgt spid="5123">
                                            <p:txEl>
                                              <p:pRg st="3" end="3"/>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5123">
                                            <p:txEl>
                                              <p:pRg st="4" end="4"/>
                                            </p:txEl>
                                          </p:spTgt>
                                        </p:tgtEl>
                                        <p:attrNameLst>
                                          <p:attrName>style.visibility</p:attrName>
                                        </p:attrNameLst>
                                      </p:cBhvr>
                                      <p:to>
                                        <p:strVal val="visible"/>
                                      </p:to>
                                    </p:set>
                                    <p:animEffect transition="in" filter="wipe(left)">
                                      <p:cBhvr>
                                        <p:cTn id="41" dur="2000"/>
                                        <p:tgtEl>
                                          <p:spTgt spid="5123">
                                            <p:txEl>
                                              <p:pRg st="4" end="4"/>
                                            </p:txEl>
                                          </p:spTgt>
                                        </p:tgtEl>
                                      </p:cBhvr>
                                    </p:animEffect>
                                  </p:childTnLst>
                                </p:cTn>
                              </p:par>
                            </p:childTnLst>
                          </p:cTn>
                        </p:par>
                        <p:par>
                          <p:cTn id="42" fill="hold">
                            <p:stCondLst>
                              <p:cond delay="2000"/>
                            </p:stCondLst>
                            <p:childTnLst>
                              <p:par>
                                <p:cTn id="43" presetID="9"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500"/>
                                        <p:tgtEl>
                                          <p:spTgt spid="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500"/>
                                        <p:tgtEl>
                                          <p:spTgt spid="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dissolve">
                                      <p:cBhvr>
                                        <p:cTn id="54" dur="500"/>
                                        <p:tgtEl>
                                          <p:spTgt spid="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dissolve">
                                      <p:cBhvr>
                                        <p:cTn id="60" dur="500"/>
                                        <p:tgtEl>
                                          <p:spTgt spid="1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dissolve">
                                      <p:cBhvr>
                                        <p:cTn id="63" dur="500"/>
                                        <p:tgtEl>
                                          <p:spTgt spid="11"/>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dissolve">
                                      <p:cBhvr>
                                        <p:cTn id="66" dur="500"/>
                                        <p:tgtEl>
                                          <p:spTgt spid="1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dissolve">
                                      <p:cBhvr>
                                        <p:cTn id="69" dur="500"/>
                                        <p:tgtEl>
                                          <p:spTgt spid="1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dissolve">
                                      <p:cBhvr>
                                        <p:cTn id="72" dur="500"/>
                                        <p:tgtEl>
                                          <p:spTgt spid="14"/>
                                        </p:tgtEl>
                                      </p:cBhvr>
                                    </p:animEffect>
                                  </p:childTnLst>
                                </p:cTn>
                              </p:par>
                              <p:par>
                                <p:cTn id="73" presetID="9"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dissolve">
                                      <p:cBhvr>
                                        <p:cTn id="75" dur="500"/>
                                        <p:tgtEl>
                                          <p:spTgt spid="19"/>
                                        </p:tgtEl>
                                      </p:cBhvr>
                                    </p:animEffect>
                                  </p:childTnLst>
                                </p:cTn>
                              </p:par>
                              <p:par>
                                <p:cTn id="76" presetID="9"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dissolve">
                                      <p:cBhvr>
                                        <p:cTn id="81" dur="500"/>
                                        <p:tgtEl>
                                          <p:spTgt spid="17"/>
                                        </p:tgtEl>
                                      </p:cBhvr>
                                    </p:animEffect>
                                  </p:childTnLst>
                                </p:cTn>
                              </p:par>
                              <p:par>
                                <p:cTn id="82" presetID="9" presetClass="entr" presetSubtype="0" fill="hold"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dissolv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123">
                                            <p:txEl>
                                              <p:pRg st="6" end="6"/>
                                            </p:txEl>
                                          </p:spTgt>
                                        </p:tgtEl>
                                        <p:attrNameLst>
                                          <p:attrName>style.visibility</p:attrName>
                                        </p:attrNameLst>
                                      </p:cBhvr>
                                      <p:to>
                                        <p:strVal val="visible"/>
                                      </p:to>
                                    </p:set>
                                    <p:animEffect transition="in" filter="wipe(left)">
                                      <p:cBhvr>
                                        <p:cTn id="89" dur="2000"/>
                                        <p:tgtEl>
                                          <p:spTgt spid="5123">
                                            <p:txEl>
                                              <p:pRg st="6" end="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123">
                                            <p:txEl>
                                              <p:pRg st="7" end="7"/>
                                            </p:txEl>
                                          </p:spTgt>
                                        </p:tgtEl>
                                        <p:attrNameLst>
                                          <p:attrName>style.visibility</p:attrName>
                                        </p:attrNameLst>
                                      </p:cBhvr>
                                      <p:to>
                                        <p:strVal val="visible"/>
                                      </p:to>
                                    </p:set>
                                    <p:animEffect transition="in" filter="wipe(left)">
                                      <p:cBhvr>
                                        <p:cTn id="94" dur="2000"/>
                                        <p:tgtEl>
                                          <p:spTgt spid="5123">
                                            <p:txEl>
                                              <p:pRg st="7" end="7"/>
                                            </p:txEl>
                                          </p:spTgt>
                                        </p:tgtEl>
                                      </p:cBhvr>
                                    </p:animEffect>
                                  </p:childTnLst>
                                </p:cTn>
                              </p:par>
                              <p:par>
                                <p:cTn id="95" presetID="22" presetClass="entr" presetSubtype="8" fill="hold" nodeType="withEffect">
                                  <p:stCondLst>
                                    <p:cond delay="0"/>
                                  </p:stCondLst>
                                  <p:childTnLst>
                                    <p:set>
                                      <p:cBhvr>
                                        <p:cTn id="96" dur="1" fill="hold">
                                          <p:stCondLst>
                                            <p:cond delay="0"/>
                                          </p:stCondLst>
                                        </p:cTn>
                                        <p:tgtEl>
                                          <p:spTgt spid="5123">
                                            <p:txEl>
                                              <p:pRg st="8" end="8"/>
                                            </p:txEl>
                                          </p:spTgt>
                                        </p:tgtEl>
                                        <p:attrNameLst>
                                          <p:attrName>style.visibility</p:attrName>
                                        </p:attrNameLst>
                                      </p:cBhvr>
                                      <p:to>
                                        <p:strVal val="visible"/>
                                      </p:to>
                                    </p:set>
                                    <p:animEffect transition="in" filter="wipe(left)">
                                      <p:cBhvr>
                                        <p:cTn id="97" dur="2000"/>
                                        <p:tgtEl>
                                          <p:spTgt spid="5123">
                                            <p:txEl>
                                              <p:pRg st="8" end="8"/>
                                            </p:txEl>
                                          </p:spTgt>
                                        </p:tgtEl>
                                      </p:cBhvr>
                                    </p:animEffect>
                                  </p:childTnLst>
                                </p:cTn>
                              </p:par>
                              <p:par>
                                <p:cTn id="98" presetID="22" presetClass="entr" presetSubtype="8" fill="hold" nodeType="withEffect">
                                  <p:stCondLst>
                                    <p:cond delay="0"/>
                                  </p:stCondLst>
                                  <p:childTnLst>
                                    <p:set>
                                      <p:cBhvr>
                                        <p:cTn id="99" dur="1" fill="hold">
                                          <p:stCondLst>
                                            <p:cond delay="0"/>
                                          </p:stCondLst>
                                        </p:cTn>
                                        <p:tgtEl>
                                          <p:spTgt spid="5123">
                                            <p:txEl>
                                              <p:pRg st="9" end="9"/>
                                            </p:txEl>
                                          </p:spTgt>
                                        </p:tgtEl>
                                        <p:attrNameLst>
                                          <p:attrName>style.visibility</p:attrName>
                                        </p:attrNameLst>
                                      </p:cBhvr>
                                      <p:to>
                                        <p:strVal val="visible"/>
                                      </p:to>
                                    </p:set>
                                    <p:animEffect transition="in" filter="wipe(left)">
                                      <p:cBhvr>
                                        <p:cTn id="100" dur="2000"/>
                                        <p:tgtEl>
                                          <p:spTgt spid="5123">
                                            <p:txEl>
                                              <p:pRg st="9" end="9"/>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5123">
                                            <p:txEl>
                                              <p:pRg st="10" end="10"/>
                                            </p:txEl>
                                          </p:spTgt>
                                        </p:tgtEl>
                                        <p:attrNameLst>
                                          <p:attrName>style.visibility</p:attrName>
                                        </p:attrNameLst>
                                      </p:cBhvr>
                                      <p:to>
                                        <p:strVal val="visible"/>
                                      </p:to>
                                    </p:set>
                                    <p:animEffect transition="in" filter="wipe(left)">
                                      <p:cBhvr>
                                        <p:cTn id="105" dur="2000"/>
                                        <p:tgtEl>
                                          <p:spTgt spid="5123">
                                            <p:txEl>
                                              <p:pRg st="10" end="10"/>
                                            </p:txEl>
                                          </p:spTgt>
                                        </p:tgtEl>
                                      </p:cBhvr>
                                    </p:animEffect>
                                  </p:childTnLst>
                                </p:cTn>
                              </p:par>
                              <p:par>
                                <p:cTn id="106" presetID="1" presetClass="entr" presetSubtype="0"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childTnLst>
                                </p:cTn>
                              </p:par>
                              <p:par>
                                <p:cTn id="108" presetID="22" presetClass="entr" presetSubtype="8" fill="hold" nodeType="withEffect">
                                  <p:stCondLst>
                                    <p:cond delay="0"/>
                                  </p:stCondLst>
                                  <p:childTnLst>
                                    <p:set>
                                      <p:cBhvr>
                                        <p:cTn id="109" dur="1" fill="hold">
                                          <p:stCondLst>
                                            <p:cond delay="0"/>
                                          </p:stCondLst>
                                        </p:cTn>
                                        <p:tgtEl>
                                          <p:spTgt spid="5123">
                                            <p:txEl>
                                              <p:pRg st="11" end="11"/>
                                            </p:txEl>
                                          </p:spTgt>
                                        </p:tgtEl>
                                        <p:attrNameLst>
                                          <p:attrName>style.visibility</p:attrName>
                                        </p:attrNameLst>
                                      </p:cBhvr>
                                      <p:to>
                                        <p:strVal val="visible"/>
                                      </p:to>
                                    </p:set>
                                    <p:animEffect transition="in" filter="wipe(left)">
                                      <p:cBhvr>
                                        <p:cTn id="110" dur="2000"/>
                                        <p:tgtEl>
                                          <p:spTgt spid="5123">
                                            <p:txEl>
                                              <p:pRg st="11" end="11"/>
                                            </p:txEl>
                                          </p:spTgt>
                                        </p:tgtEl>
                                      </p:cBhvr>
                                    </p:animEffect>
                                  </p:childTnLst>
                                </p:cTn>
                              </p:par>
                            </p:childTnLst>
                          </p:cTn>
                        </p:par>
                        <p:par>
                          <p:cTn id="111" fill="hold">
                            <p:stCondLst>
                              <p:cond delay="2000"/>
                            </p:stCondLst>
                            <p:childTnLst>
                              <p:par>
                                <p:cTn id="112" presetID="22" presetClass="entr" presetSubtype="8" fill="hold" nodeType="afterEffect">
                                  <p:stCondLst>
                                    <p:cond delay="0"/>
                                  </p:stCondLst>
                                  <p:childTnLst>
                                    <p:set>
                                      <p:cBhvr>
                                        <p:cTn id="113" dur="1" fill="hold">
                                          <p:stCondLst>
                                            <p:cond delay="0"/>
                                          </p:stCondLst>
                                        </p:cTn>
                                        <p:tgtEl>
                                          <p:spTgt spid="1028"/>
                                        </p:tgtEl>
                                        <p:attrNameLst>
                                          <p:attrName>style.visibility</p:attrName>
                                        </p:attrNameLst>
                                      </p:cBhvr>
                                      <p:to>
                                        <p:strVal val="visible"/>
                                      </p:to>
                                    </p:set>
                                    <p:animEffect transition="in" filter="wipe(left)">
                                      <p:cBhvr>
                                        <p:cTn id="114" dur="2000"/>
                                        <p:tgtEl>
                                          <p:spTgt spid="1028"/>
                                        </p:tgtEl>
                                      </p:cBhvr>
                                    </p:animEffect>
                                  </p:childTnLst>
                                </p:cTn>
                              </p:par>
                              <p:par>
                                <p:cTn id="115" presetID="1" presetClass="entr" presetSubtype="0" fill="hold" nodeType="withEffect">
                                  <p:stCondLst>
                                    <p:cond delay="0"/>
                                  </p:stCondLst>
                                  <p:childTnLst>
                                    <p:set>
                                      <p:cBhvr>
                                        <p:cTn id="116" dur="1" fill="hold">
                                          <p:stCondLst>
                                            <p:cond delay="0"/>
                                          </p:stCondLst>
                                        </p:cTn>
                                        <p:tgtEl>
                                          <p:spTgt spid="103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wipe(left)">
                                      <p:cBhvr>
                                        <p:cTn id="123" dur="2000"/>
                                        <p:tgtEl>
                                          <p:spTgt spid="31"/>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28" grpId="0" animBg="1"/>
      <p:bldP spid="30" grpId="0" animBg="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5602" name="Line 2"/>
          <p:cNvSpPr>
            <a:spLocks noChangeShapeType="1"/>
          </p:cNvSpPr>
          <p:nvPr/>
        </p:nvSpPr>
        <p:spPr bwMode="auto">
          <a:xfrm flipH="1">
            <a:off x="3000375" y="4487863"/>
            <a:ext cx="2214563" cy="0"/>
          </a:xfrm>
          <a:prstGeom prst="line">
            <a:avLst/>
          </a:prstGeom>
          <a:noFill/>
          <a:ln w="28575">
            <a:solidFill>
              <a:schemeClr val="tx1"/>
            </a:solidFill>
            <a:prstDash val="dash"/>
            <a:round/>
            <a:headEnd/>
            <a:tailEnd type="stealth" w="med" len="med"/>
          </a:ln>
        </p:spPr>
        <p:txBody>
          <a:bodyPr wrap="none" anchor="ctr"/>
          <a:lstStyle/>
          <a:p>
            <a:endParaRPr lang="en-US">
              <a:solidFill>
                <a:srgbClr val="000000"/>
              </a:solidFill>
            </a:endParaRPr>
          </a:p>
        </p:txBody>
      </p:sp>
      <p:sp>
        <p:nvSpPr>
          <p:cNvPr id="25603" name="Line 6"/>
          <p:cNvSpPr>
            <a:spLocks noChangeShapeType="1"/>
          </p:cNvSpPr>
          <p:nvPr/>
        </p:nvSpPr>
        <p:spPr bwMode="auto">
          <a:xfrm>
            <a:off x="5229225" y="4514850"/>
            <a:ext cx="0" cy="1173163"/>
          </a:xfrm>
          <a:prstGeom prst="line">
            <a:avLst/>
          </a:prstGeom>
          <a:noFill/>
          <a:ln w="28575">
            <a:solidFill>
              <a:schemeClr val="tx1"/>
            </a:solidFill>
            <a:prstDash val="dash"/>
            <a:round/>
            <a:headEnd/>
            <a:tailEnd type="stealth" w="med" len="med"/>
          </a:ln>
        </p:spPr>
        <p:txBody>
          <a:bodyPr wrap="none" anchor="ctr"/>
          <a:lstStyle/>
          <a:p>
            <a:endParaRPr lang="en-US">
              <a:solidFill>
                <a:srgbClr val="000000"/>
              </a:solidFill>
            </a:endParaRPr>
          </a:p>
        </p:txBody>
      </p:sp>
      <p:sp>
        <p:nvSpPr>
          <p:cNvPr id="25604" name="Freeform 13"/>
          <p:cNvSpPr>
            <a:spLocks/>
          </p:cNvSpPr>
          <p:nvPr/>
        </p:nvSpPr>
        <p:spPr bwMode="auto">
          <a:xfrm>
            <a:off x="3617913" y="2030413"/>
            <a:ext cx="3255962" cy="2952750"/>
          </a:xfrm>
          <a:custGeom>
            <a:avLst/>
            <a:gdLst>
              <a:gd name="T0" fmla="*/ 0 w 2291"/>
              <a:gd name="T1" fmla="*/ 2147483647 h 2208"/>
              <a:gd name="T2" fmla="*/ 2147483647 w 2291"/>
              <a:gd name="T3" fmla="*/ 2147483647 h 2208"/>
              <a:gd name="T4" fmla="*/ 2147483647 w 2291"/>
              <a:gd name="T5" fmla="*/ 2147483647 h 2208"/>
              <a:gd name="T6" fmla="*/ 2147483647 w 2291"/>
              <a:gd name="T7" fmla="*/ 2147483647 h 2208"/>
              <a:gd name="T8" fmla="*/ 2147483647 w 2291"/>
              <a:gd name="T9" fmla="*/ 2147483647 h 2208"/>
              <a:gd name="T10" fmla="*/ 2147483647 w 2291"/>
              <a:gd name="T11" fmla="*/ 2147483647 h 2208"/>
              <a:gd name="T12" fmla="*/ 2147483647 w 2291"/>
              <a:gd name="T13" fmla="*/ 2147483647 h 2208"/>
              <a:gd name="T14" fmla="*/ 2147483647 w 2291"/>
              <a:gd name="T15" fmla="*/ 2147483647 h 2208"/>
              <a:gd name="T16" fmla="*/ 2147483647 w 2291"/>
              <a:gd name="T17" fmla="*/ 2147483647 h 2208"/>
              <a:gd name="T18" fmla="*/ 2147483647 w 2291"/>
              <a:gd name="T19" fmla="*/ 2147483647 h 2208"/>
              <a:gd name="T20" fmla="*/ 2147483647 w 2291"/>
              <a:gd name="T21" fmla="*/ 2147483647 h 2208"/>
              <a:gd name="T22" fmla="*/ 2147483647 w 2291"/>
              <a:gd name="T23" fmla="*/ 2147483647 h 2208"/>
              <a:gd name="T24" fmla="*/ 2147483647 w 2291"/>
              <a:gd name="T25" fmla="*/ 2147483647 h 2208"/>
              <a:gd name="T26" fmla="*/ 2147483647 w 2291"/>
              <a:gd name="T27" fmla="*/ 2147483647 h 2208"/>
              <a:gd name="T28" fmla="*/ 2147483647 w 2291"/>
              <a:gd name="T29" fmla="*/ 2147483647 h 2208"/>
              <a:gd name="T30" fmla="*/ 2147483647 w 2291"/>
              <a:gd name="T31" fmla="*/ 2147483647 h 2208"/>
              <a:gd name="T32" fmla="*/ 2147483647 w 2291"/>
              <a:gd name="T33" fmla="*/ 0 h 2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91"/>
              <a:gd name="T52" fmla="*/ 0 h 2208"/>
              <a:gd name="T53" fmla="*/ 2291 w 2291"/>
              <a:gd name="T54" fmla="*/ 2208 h 2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91" h="2208">
                <a:moveTo>
                  <a:pt x="0" y="2207"/>
                </a:moveTo>
                <a:lnTo>
                  <a:pt x="210" y="2186"/>
                </a:lnTo>
                <a:lnTo>
                  <a:pt x="416" y="2146"/>
                </a:lnTo>
                <a:lnTo>
                  <a:pt x="616" y="2087"/>
                </a:lnTo>
                <a:lnTo>
                  <a:pt x="809" y="2010"/>
                </a:lnTo>
                <a:lnTo>
                  <a:pt x="993" y="1918"/>
                </a:lnTo>
                <a:lnTo>
                  <a:pt x="1170" y="1808"/>
                </a:lnTo>
                <a:lnTo>
                  <a:pt x="1338" y="1683"/>
                </a:lnTo>
                <a:lnTo>
                  <a:pt x="1496" y="1543"/>
                </a:lnTo>
                <a:lnTo>
                  <a:pt x="1641" y="1391"/>
                </a:lnTo>
                <a:lnTo>
                  <a:pt x="1776" y="1224"/>
                </a:lnTo>
                <a:lnTo>
                  <a:pt x="1898" y="1046"/>
                </a:lnTo>
                <a:lnTo>
                  <a:pt x="2006" y="856"/>
                </a:lnTo>
                <a:lnTo>
                  <a:pt x="2100" y="656"/>
                </a:lnTo>
                <a:lnTo>
                  <a:pt x="2180" y="446"/>
                </a:lnTo>
                <a:lnTo>
                  <a:pt x="2243" y="228"/>
                </a:lnTo>
                <a:lnTo>
                  <a:pt x="2290" y="0"/>
                </a:lnTo>
              </a:path>
            </a:pathLst>
          </a:custGeom>
          <a:noFill/>
          <a:ln w="76200" cap="rnd">
            <a:solidFill>
              <a:schemeClr val="tx1"/>
            </a:solidFill>
            <a:round/>
            <a:headEnd/>
            <a:tailEnd/>
          </a:ln>
          <a:scene3d>
            <a:camera prst="orthographicFront"/>
            <a:lightRig rig="threePt" dir="t"/>
          </a:scene3d>
          <a:sp3d>
            <a:bevelT/>
          </a:sp3d>
        </p:spPr>
        <p:txBody>
          <a:bodyPr/>
          <a:lstStyle/>
          <a:p>
            <a:endParaRPr lang="en-US">
              <a:solidFill>
                <a:srgbClr val="000000"/>
              </a:solidFill>
            </a:endParaRPr>
          </a:p>
        </p:txBody>
      </p:sp>
      <p:sp>
        <p:nvSpPr>
          <p:cNvPr id="25605" name="Freeform 14"/>
          <p:cNvSpPr>
            <a:spLocks/>
          </p:cNvSpPr>
          <p:nvPr/>
        </p:nvSpPr>
        <p:spPr bwMode="auto">
          <a:xfrm>
            <a:off x="3960813" y="2174875"/>
            <a:ext cx="2646362" cy="3070225"/>
          </a:xfrm>
          <a:custGeom>
            <a:avLst/>
            <a:gdLst>
              <a:gd name="T0" fmla="*/ 0 w 1961"/>
              <a:gd name="T1" fmla="*/ 0 h 2544"/>
              <a:gd name="T2" fmla="*/ 2147483647 w 1961"/>
              <a:gd name="T3" fmla="*/ 2147483647 h 2544"/>
              <a:gd name="T4" fmla="*/ 2147483647 w 1961"/>
              <a:gd name="T5" fmla="*/ 2147483647 h 2544"/>
              <a:gd name="T6" fmla="*/ 2147483647 w 1961"/>
              <a:gd name="T7" fmla="*/ 2147483647 h 2544"/>
              <a:gd name="T8" fmla="*/ 2147483647 w 1961"/>
              <a:gd name="T9" fmla="*/ 2147483647 h 2544"/>
              <a:gd name="T10" fmla="*/ 2147483647 w 1961"/>
              <a:gd name="T11" fmla="*/ 2147483647 h 2544"/>
              <a:gd name="T12" fmla="*/ 2147483647 w 1961"/>
              <a:gd name="T13" fmla="*/ 2147483647 h 2544"/>
              <a:gd name="T14" fmla="*/ 2147483647 w 1961"/>
              <a:gd name="T15" fmla="*/ 2147483647 h 2544"/>
              <a:gd name="T16" fmla="*/ 2147483647 w 1961"/>
              <a:gd name="T17" fmla="*/ 2147483647 h 2544"/>
              <a:gd name="T18" fmla="*/ 2147483647 w 1961"/>
              <a:gd name="T19" fmla="*/ 2147483647 h 2544"/>
              <a:gd name="T20" fmla="*/ 2147483647 w 1961"/>
              <a:gd name="T21" fmla="*/ 2147483647 h 2544"/>
              <a:gd name="T22" fmla="*/ 2147483647 w 1961"/>
              <a:gd name="T23" fmla="*/ 2147483647 h 2544"/>
              <a:gd name="T24" fmla="*/ 2147483647 w 1961"/>
              <a:gd name="T25" fmla="*/ 2147483647 h 2544"/>
              <a:gd name="T26" fmla="*/ 2147483647 w 1961"/>
              <a:gd name="T27" fmla="*/ 2147483647 h 2544"/>
              <a:gd name="T28" fmla="*/ 2147483647 w 1961"/>
              <a:gd name="T29" fmla="*/ 2147483647 h 2544"/>
              <a:gd name="T30" fmla="*/ 2147483647 w 1961"/>
              <a:gd name="T31" fmla="*/ 2147483647 h 2544"/>
              <a:gd name="T32" fmla="*/ 2147483647 w 1961"/>
              <a:gd name="T33" fmla="*/ 2147483647 h 25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1"/>
              <a:gd name="T52" fmla="*/ 0 h 2544"/>
              <a:gd name="T53" fmla="*/ 1961 w 1961"/>
              <a:gd name="T54" fmla="*/ 2544 h 25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1" h="2544">
                <a:moveTo>
                  <a:pt x="0" y="0"/>
                </a:moveTo>
                <a:lnTo>
                  <a:pt x="55" y="242"/>
                </a:lnTo>
                <a:lnTo>
                  <a:pt x="121" y="475"/>
                </a:lnTo>
                <a:lnTo>
                  <a:pt x="198" y="699"/>
                </a:lnTo>
                <a:lnTo>
                  <a:pt x="284" y="914"/>
                </a:lnTo>
                <a:lnTo>
                  <a:pt x="382" y="1118"/>
                </a:lnTo>
                <a:lnTo>
                  <a:pt x="487" y="1313"/>
                </a:lnTo>
                <a:lnTo>
                  <a:pt x="602" y="1496"/>
                </a:lnTo>
                <a:lnTo>
                  <a:pt x="726" y="1668"/>
                </a:lnTo>
                <a:lnTo>
                  <a:pt x="857" y="1827"/>
                </a:lnTo>
                <a:lnTo>
                  <a:pt x="996" y="1973"/>
                </a:lnTo>
                <a:lnTo>
                  <a:pt x="1142" y="2105"/>
                </a:lnTo>
                <a:lnTo>
                  <a:pt x="1295" y="2224"/>
                </a:lnTo>
                <a:lnTo>
                  <a:pt x="1452" y="2327"/>
                </a:lnTo>
                <a:lnTo>
                  <a:pt x="1617" y="2415"/>
                </a:lnTo>
                <a:lnTo>
                  <a:pt x="1786" y="2486"/>
                </a:lnTo>
                <a:lnTo>
                  <a:pt x="1960" y="2543"/>
                </a:lnTo>
              </a:path>
            </a:pathLst>
          </a:custGeom>
          <a:noFill/>
          <a:ln w="76200" cap="rnd">
            <a:solidFill>
              <a:schemeClr val="tx1"/>
            </a:solidFill>
            <a:round/>
            <a:headEnd/>
            <a:tailEnd/>
          </a:ln>
          <a:scene3d>
            <a:camera prst="orthographicFront"/>
            <a:lightRig rig="threePt" dir="t"/>
          </a:scene3d>
          <a:sp3d>
            <a:bevelT/>
          </a:sp3d>
        </p:spPr>
        <p:txBody>
          <a:bodyPr/>
          <a:lstStyle/>
          <a:p>
            <a:endParaRPr lang="en-US">
              <a:solidFill>
                <a:srgbClr val="000000"/>
              </a:solidFill>
            </a:endParaRPr>
          </a:p>
        </p:txBody>
      </p:sp>
      <p:sp>
        <p:nvSpPr>
          <p:cNvPr id="25606" name="Rectangle 20"/>
          <p:cNvSpPr>
            <a:spLocks noChangeArrowheads="1"/>
          </p:cNvSpPr>
          <p:nvPr/>
        </p:nvSpPr>
        <p:spPr bwMode="auto">
          <a:xfrm>
            <a:off x="2660650" y="5649913"/>
            <a:ext cx="383119" cy="520655"/>
          </a:xfrm>
          <a:prstGeom prst="rect">
            <a:avLst/>
          </a:prstGeom>
          <a:noFill/>
          <a:ln w="12700">
            <a:noFill/>
            <a:miter lim="800000"/>
            <a:headEnd/>
            <a:tailEnd/>
          </a:ln>
        </p:spPr>
        <p:txBody>
          <a:bodyPr wrap="none" lIns="90488" tIns="44450" rIns="90488" bIns="44450">
            <a:spAutoFit/>
          </a:bodyPr>
          <a:lstStyle/>
          <a:p>
            <a:pPr algn="l" eaLnBrk="0" hangingPunct="0"/>
            <a:r>
              <a:rPr lang="en-US" sz="2800" b="1" dirty="0">
                <a:solidFill>
                  <a:srgbClr val="000000"/>
                </a:solidFill>
                <a:latin typeface="Arial" charset="0"/>
              </a:rPr>
              <a:t>0</a:t>
            </a:r>
          </a:p>
        </p:txBody>
      </p:sp>
      <p:sp>
        <p:nvSpPr>
          <p:cNvPr id="9237" name="Rectangle 21"/>
          <p:cNvSpPr>
            <a:spLocks noChangeArrowheads="1"/>
          </p:cNvSpPr>
          <p:nvPr/>
        </p:nvSpPr>
        <p:spPr bwMode="auto">
          <a:xfrm>
            <a:off x="2274888" y="4203700"/>
            <a:ext cx="685800" cy="459100"/>
          </a:xfrm>
          <a:prstGeom prst="rect">
            <a:avLst/>
          </a:prstGeom>
          <a:noFill/>
          <a:ln w="12700">
            <a:noFill/>
            <a:miter lim="800000"/>
            <a:headEnd/>
            <a:tailEnd/>
          </a:ln>
          <a:effectLst/>
        </p:spPr>
        <p:txBody>
          <a:bodyPr lIns="90488" tIns="44450" rIns="90488" bIns="44450">
            <a:spAutoFit/>
          </a:bodyPr>
          <a:lstStyle/>
          <a:p>
            <a:pPr algn="l" eaLnBrk="0" hangingPunct="0">
              <a:defRPr/>
            </a:pPr>
            <a:r>
              <a:rPr lang="en-US" b="1" dirty="0">
                <a:solidFill>
                  <a:srgbClr val="000000"/>
                </a:solidFill>
                <a:latin typeface="Arial" charset="0"/>
              </a:rPr>
              <a:t>PL</a:t>
            </a:r>
            <a:r>
              <a:rPr lang="en-US" b="1" baseline="-25000" dirty="0">
                <a:solidFill>
                  <a:srgbClr val="000000"/>
                </a:solidFill>
                <a:latin typeface="Arial" charset="0"/>
              </a:rPr>
              <a:t>1</a:t>
            </a:r>
          </a:p>
        </p:txBody>
      </p:sp>
      <p:sp>
        <p:nvSpPr>
          <p:cNvPr id="9241" name="Rectangle 25"/>
          <p:cNvSpPr>
            <a:spLocks noChangeArrowheads="1"/>
          </p:cNvSpPr>
          <p:nvPr/>
        </p:nvSpPr>
        <p:spPr bwMode="auto">
          <a:xfrm>
            <a:off x="4992688" y="5719763"/>
            <a:ext cx="501650" cy="458787"/>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solidFill>
                  <a:srgbClr val="000000"/>
                </a:solidFill>
                <a:latin typeface="Arial" charset="0"/>
              </a:rPr>
              <a:t>Y</a:t>
            </a:r>
            <a:r>
              <a:rPr lang="en-US" b="1" baseline="-25000" dirty="0">
                <a:solidFill>
                  <a:srgbClr val="000000"/>
                </a:solidFill>
                <a:latin typeface="Arial" charset="0"/>
              </a:rPr>
              <a:t>1</a:t>
            </a:r>
          </a:p>
        </p:txBody>
      </p:sp>
      <p:sp>
        <p:nvSpPr>
          <p:cNvPr id="9245" name="Rectangle 29"/>
          <p:cNvSpPr>
            <a:spLocks noChangeArrowheads="1"/>
          </p:cNvSpPr>
          <p:nvPr/>
        </p:nvSpPr>
        <p:spPr bwMode="auto">
          <a:xfrm>
            <a:off x="3584575" y="1711325"/>
            <a:ext cx="822325" cy="515938"/>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sz="2800" b="1" dirty="0">
                <a:solidFill>
                  <a:srgbClr val="000000"/>
                </a:solidFill>
                <a:latin typeface="Arial" pitchFamily="34" charset="0"/>
                <a:cs typeface="Arial" pitchFamily="34" charset="0"/>
              </a:rPr>
              <a:t>AD</a:t>
            </a:r>
            <a:r>
              <a:rPr lang="en-US" b="1" baseline="-25000" dirty="0">
                <a:solidFill>
                  <a:srgbClr val="000000"/>
                </a:solidFill>
                <a:latin typeface="Arial" pitchFamily="34" charset="0"/>
                <a:cs typeface="Arial" pitchFamily="34" charset="0"/>
              </a:rPr>
              <a:t>1</a:t>
            </a:r>
          </a:p>
        </p:txBody>
      </p:sp>
      <p:sp>
        <p:nvSpPr>
          <p:cNvPr id="9249" name="Rectangle 33"/>
          <p:cNvSpPr>
            <a:spLocks noChangeArrowheads="1"/>
          </p:cNvSpPr>
          <p:nvPr/>
        </p:nvSpPr>
        <p:spPr bwMode="auto">
          <a:xfrm>
            <a:off x="6296025" y="1568450"/>
            <a:ext cx="1179513" cy="520700"/>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sz="2800" b="1" dirty="0">
                <a:solidFill>
                  <a:srgbClr val="000000"/>
                </a:solidFill>
                <a:latin typeface="Arial" pitchFamily="34" charset="0"/>
                <a:cs typeface="Arial" pitchFamily="34" charset="0"/>
              </a:rPr>
              <a:t>SRAS</a:t>
            </a:r>
          </a:p>
        </p:txBody>
      </p:sp>
      <p:sp>
        <p:nvSpPr>
          <p:cNvPr id="9256" name="Rectangle 40"/>
          <p:cNvSpPr>
            <a:spLocks noChangeArrowheads="1"/>
          </p:cNvSpPr>
          <p:nvPr/>
        </p:nvSpPr>
        <p:spPr bwMode="auto">
          <a:xfrm>
            <a:off x="0" y="0"/>
            <a:ext cx="9118600" cy="515938"/>
          </a:xfrm>
          <a:prstGeom prst="rect">
            <a:avLst/>
          </a:prstGeom>
          <a:noFill/>
          <a:ln w="12700">
            <a:noFill/>
            <a:miter lim="800000"/>
            <a:headEnd/>
            <a:tailEnd/>
          </a:ln>
          <a:effectLst/>
          <a:scene3d>
            <a:camera prst="orthographicFront"/>
            <a:lightRig rig="threePt" dir="t"/>
          </a:scene3d>
          <a:sp3d>
            <a:bevelT/>
          </a:sp3d>
        </p:spPr>
        <p:txBody>
          <a:bodyPr lIns="90488" tIns="44450" rIns="90488" bIns="44450">
            <a:spAutoFit/>
            <a:sp3d extrusionH="57150">
              <a:bevelT w="38100" h="38100"/>
            </a:sp3d>
          </a:bodyPr>
          <a:lstStyle/>
          <a:p>
            <a:pPr algn="l" eaLnBrk="0" hangingPunct="0">
              <a:defRPr/>
            </a:pPr>
            <a:r>
              <a:rPr lang="en-US" sz="1200" b="1" dirty="0">
                <a:solidFill>
                  <a:srgbClr val="FFFFFF"/>
                </a:solidFill>
                <a:effectLst>
                  <a:outerShdw blurRad="38100" dist="38100" dir="2700000" algn="tl">
                    <a:srgbClr val="000000"/>
                  </a:outerShdw>
                </a:effectLst>
                <a:latin typeface="Arial" pitchFamily="34" charset="0"/>
                <a:cs typeface="Arial" pitchFamily="34" charset="0"/>
              </a:rPr>
              <a:t> </a:t>
            </a:r>
            <a:r>
              <a:rPr lang="en-US" b="1" dirty="0" smtClean="0">
                <a:solidFill>
                  <a:srgbClr val="000000"/>
                </a:solidFill>
                <a:latin typeface="Arial" pitchFamily="34" charset="0"/>
                <a:cs typeface="Arial" pitchFamily="34" charset="0"/>
              </a:rPr>
              <a:t>Effect</a:t>
            </a:r>
            <a:r>
              <a:rPr lang="en-US" sz="2000" b="1" dirty="0" smtClean="0">
                <a:solidFill>
                  <a:srgbClr val="000000"/>
                </a:solidFill>
                <a:latin typeface="Arial" pitchFamily="34" charset="0"/>
                <a:cs typeface="Arial" pitchFamily="34" charset="0"/>
              </a:rPr>
              <a:t> </a:t>
            </a:r>
            <a:r>
              <a:rPr lang="en-US" sz="2000" b="1" dirty="0">
                <a:solidFill>
                  <a:srgbClr val="000000"/>
                </a:solidFill>
                <a:latin typeface="Arial" pitchFamily="34" charset="0"/>
                <a:cs typeface="Arial" pitchFamily="34" charset="0"/>
              </a:rPr>
              <a:t>of </a:t>
            </a:r>
            <a:r>
              <a:rPr lang="en-US" b="1" dirty="0">
                <a:solidFill>
                  <a:srgbClr val="000000"/>
                </a:solidFill>
                <a:latin typeface="Arial" pitchFamily="34" charset="0"/>
                <a:cs typeface="Arial" pitchFamily="34" charset="0"/>
              </a:rPr>
              <a:t>Changes in</a:t>
            </a:r>
            <a:r>
              <a:rPr lang="en-US" sz="2800" b="1" dirty="0">
                <a:solidFill>
                  <a:srgbClr val="000000"/>
                </a:solidFill>
                <a:latin typeface="Arial" pitchFamily="34" charset="0"/>
                <a:cs typeface="Arial" pitchFamily="34" charset="0"/>
              </a:rPr>
              <a:t> </a:t>
            </a:r>
            <a:r>
              <a:rPr lang="en-US" b="1" dirty="0">
                <a:solidFill>
                  <a:srgbClr val="000000"/>
                </a:solidFill>
                <a:latin typeface="Arial" pitchFamily="34" charset="0"/>
                <a:cs typeface="Arial" pitchFamily="34" charset="0"/>
              </a:rPr>
              <a:t>AD on </a:t>
            </a:r>
            <a:r>
              <a:rPr lang="en-US" sz="2800" b="1" dirty="0">
                <a:solidFill>
                  <a:srgbClr val="0066FF"/>
                </a:solidFill>
                <a:effectLst>
                  <a:outerShdw blurRad="38100" dist="38100" dir="2700000" algn="tl">
                    <a:srgbClr val="000000"/>
                  </a:outerShdw>
                </a:effectLst>
                <a:latin typeface="Arial Black" pitchFamily="34" charset="0"/>
                <a:cs typeface="Arial" pitchFamily="34" charset="0"/>
              </a:rPr>
              <a:t>Real Output</a:t>
            </a:r>
            <a:r>
              <a:rPr lang="en-US" b="1" dirty="0">
                <a:solidFill>
                  <a:srgbClr val="0066FF"/>
                </a:solidFill>
                <a:effectLst>
                  <a:outerShdw blurRad="38100" dist="38100" dir="2700000" algn="tl">
                    <a:srgbClr val="000000"/>
                  </a:outerShdw>
                </a:effectLst>
                <a:latin typeface="Arial Black" pitchFamily="34" charset="0"/>
                <a:cs typeface="Arial" pitchFamily="34" charset="0"/>
              </a:rPr>
              <a:t> </a:t>
            </a:r>
            <a:r>
              <a:rPr lang="en-US" b="1" dirty="0">
                <a:solidFill>
                  <a:srgbClr val="000000"/>
                </a:solidFill>
                <a:latin typeface="Arial" pitchFamily="34" charset="0"/>
                <a:cs typeface="Arial" pitchFamily="34" charset="0"/>
              </a:rPr>
              <a:t>&amp;</a:t>
            </a:r>
            <a:r>
              <a:rPr lang="en-US" b="1" dirty="0" smtClean="0">
                <a:solidFill>
                  <a:srgbClr val="FFFFFF"/>
                </a:solidFill>
                <a:effectLst>
                  <a:outerShdw blurRad="38100" dist="38100" dir="2700000" algn="tl">
                    <a:srgbClr val="000000"/>
                  </a:outerShdw>
                </a:effectLst>
                <a:latin typeface="Arial" pitchFamily="34" charset="0"/>
                <a:cs typeface="Arial" pitchFamily="34" charset="0"/>
              </a:rPr>
              <a:t> </a:t>
            </a:r>
            <a:r>
              <a:rPr lang="en-US" sz="2800" b="1" dirty="0">
                <a:solidFill>
                  <a:srgbClr val="009900"/>
                </a:solidFill>
                <a:effectLst>
                  <a:outerShdw blurRad="38100" dist="38100" dir="2700000" algn="tl">
                    <a:srgbClr val="000000"/>
                  </a:outerShdw>
                </a:effectLst>
                <a:latin typeface="Arial Black" pitchFamily="34" charset="0"/>
                <a:cs typeface="Arial" pitchFamily="34" charset="0"/>
              </a:rPr>
              <a:t>Price Level</a:t>
            </a:r>
          </a:p>
        </p:txBody>
      </p:sp>
      <p:sp>
        <p:nvSpPr>
          <p:cNvPr id="9257" name="Rectangle 41"/>
          <p:cNvSpPr>
            <a:spLocks noChangeArrowheads="1"/>
          </p:cNvSpPr>
          <p:nvPr/>
        </p:nvSpPr>
        <p:spPr bwMode="auto">
          <a:xfrm rot="16200000">
            <a:off x="658378" y="3686555"/>
            <a:ext cx="2736133" cy="520655"/>
          </a:xfrm>
          <a:prstGeom prst="rect">
            <a:avLst/>
          </a:prstGeom>
          <a:noFill/>
          <a:ln w="12700">
            <a:noFill/>
            <a:miter lim="800000"/>
            <a:headEnd/>
            <a:tailEnd/>
          </a:ln>
          <a:effectLst/>
        </p:spPr>
        <p:txBody>
          <a:bodyPr wrap="square" lIns="90488" tIns="44450" rIns="90488" bIns="44450">
            <a:spAutoFit/>
            <a:scene3d>
              <a:camera prst="orthographicFront"/>
              <a:lightRig rig="threePt" dir="t"/>
            </a:scene3d>
            <a:sp3d extrusionH="57150">
              <a:bevelT w="38100" h="38100"/>
            </a:sp3d>
          </a:bodyPr>
          <a:lstStyle/>
          <a:p>
            <a:pPr algn="l" eaLnBrk="0" hangingPunct="0">
              <a:defRPr/>
            </a:pPr>
            <a:r>
              <a:rPr lang="en-US" sz="2800" b="1" dirty="0">
                <a:solidFill>
                  <a:srgbClr val="000000"/>
                </a:solidFill>
                <a:latin typeface="Arial" pitchFamily="34" charset="0"/>
                <a:cs typeface="Arial" pitchFamily="34" charset="0"/>
              </a:rPr>
              <a:t>Price Level</a:t>
            </a:r>
          </a:p>
        </p:txBody>
      </p:sp>
      <p:sp>
        <p:nvSpPr>
          <p:cNvPr id="9258" name="Rectangle 42"/>
          <p:cNvSpPr>
            <a:spLocks noChangeArrowheads="1"/>
          </p:cNvSpPr>
          <p:nvPr/>
        </p:nvSpPr>
        <p:spPr bwMode="auto">
          <a:xfrm>
            <a:off x="6411913" y="5761038"/>
            <a:ext cx="1585912" cy="458787"/>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solidFill>
                  <a:srgbClr val="000000"/>
                </a:solidFill>
                <a:latin typeface="Arial" pitchFamily="34" charset="0"/>
                <a:cs typeface="Arial" pitchFamily="34" charset="0"/>
              </a:rPr>
              <a:t>Real GDP</a:t>
            </a:r>
          </a:p>
        </p:txBody>
      </p:sp>
      <p:grpSp>
        <p:nvGrpSpPr>
          <p:cNvPr id="25614" name="Group 53"/>
          <p:cNvGrpSpPr>
            <a:grpSpLocks/>
          </p:cNvGrpSpPr>
          <p:nvPr/>
        </p:nvGrpSpPr>
        <p:grpSpPr bwMode="auto">
          <a:xfrm>
            <a:off x="2987675" y="2098675"/>
            <a:ext cx="5005388" cy="3667125"/>
            <a:chOff x="1876" y="764"/>
            <a:chExt cx="3159" cy="2868"/>
          </a:xfrm>
        </p:grpSpPr>
        <p:sp>
          <p:nvSpPr>
            <p:cNvPr id="25616" name="Line 44"/>
            <p:cNvSpPr>
              <a:spLocks noChangeShapeType="1"/>
            </p:cNvSpPr>
            <p:nvPr/>
          </p:nvSpPr>
          <p:spPr bwMode="auto">
            <a:xfrm>
              <a:off x="1888" y="3606"/>
              <a:ext cx="3147" cy="0"/>
            </a:xfrm>
            <a:prstGeom prst="line">
              <a:avLst/>
            </a:prstGeom>
            <a:noFill/>
            <a:ln w="76200">
              <a:solidFill>
                <a:schemeClr val="tx1"/>
              </a:solidFill>
              <a:round/>
              <a:headEnd/>
              <a:tailEnd/>
            </a:ln>
          </p:spPr>
          <p:txBody>
            <a:bodyPr wrap="none" anchor="ctr"/>
            <a:lstStyle/>
            <a:p>
              <a:endParaRPr lang="en-US">
                <a:solidFill>
                  <a:srgbClr val="000000"/>
                </a:solidFill>
              </a:endParaRPr>
            </a:p>
          </p:txBody>
        </p:sp>
        <p:sp>
          <p:nvSpPr>
            <p:cNvPr id="25617" name="Line 45"/>
            <p:cNvSpPr>
              <a:spLocks noChangeShapeType="1"/>
            </p:cNvSpPr>
            <p:nvPr/>
          </p:nvSpPr>
          <p:spPr bwMode="auto">
            <a:xfrm>
              <a:off x="1876" y="764"/>
              <a:ext cx="0" cy="2868"/>
            </a:xfrm>
            <a:prstGeom prst="line">
              <a:avLst/>
            </a:prstGeom>
            <a:noFill/>
            <a:ln w="76200">
              <a:solidFill>
                <a:schemeClr val="tx1"/>
              </a:solidFill>
              <a:round/>
              <a:headEnd/>
              <a:tailEnd/>
            </a:ln>
          </p:spPr>
          <p:txBody>
            <a:bodyPr wrap="none" anchor="ctr"/>
            <a:lstStyle/>
            <a:p>
              <a:endParaRPr lang="en-US">
                <a:solidFill>
                  <a:srgbClr val="000000"/>
                </a:solidFill>
              </a:endParaRPr>
            </a:p>
          </p:txBody>
        </p:sp>
      </p:grpSp>
      <p:pic>
        <p:nvPicPr>
          <p:cNvPr id="25615" name="Picture 58" descr="2bullet"/>
          <p:cNvPicPr>
            <a:picLocks noChangeAspect="1" noChangeArrowheads="1" noCrop="1"/>
          </p:cNvPicPr>
          <p:nvPr/>
        </p:nvPicPr>
        <p:blipFill>
          <a:blip r:embed="rId4"/>
          <a:srcRect/>
          <a:stretch>
            <a:fillRect/>
          </a:stretch>
        </p:blipFill>
        <p:spPr bwMode="auto">
          <a:xfrm>
            <a:off x="5105400" y="4381500"/>
            <a:ext cx="228600" cy="228600"/>
          </a:xfrm>
          <a:prstGeom prst="rect">
            <a:avLst/>
          </a:prstGeom>
          <a:noFill/>
          <a:ln w="9525">
            <a:noFill/>
            <a:miter lim="800000"/>
            <a:headEnd/>
            <a:tailEnd/>
          </a:ln>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0029" y="819150"/>
            <a:ext cx="2161528" cy="17596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9" name="Rectangle 41"/>
          <p:cNvSpPr>
            <a:spLocks noChangeArrowheads="1"/>
          </p:cNvSpPr>
          <p:nvPr/>
        </p:nvSpPr>
        <p:spPr bwMode="auto">
          <a:xfrm>
            <a:off x="583692" y="837375"/>
            <a:ext cx="609600" cy="323850"/>
          </a:xfrm>
          <a:prstGeom prst="rect">
            <a:avLst/>
          </a:prstGeom>
          <a:noFill/>
          <a:ln w="12700">
            <a:noFill/>
            <a:miter lim="800000"/>
            <a:headEnd/>
            <a:tailEnd/>
          </a:ln>
          <a:effectLst/>
        </p:spPr>
        <p:txBody>
          <a:bodyPr wrap="none" anchor="ctr"/>
          <a:lstStyle/>
          <a:p>
            <a:pPr>
              <a:defRPr/>
            </a:pPr>
            <a:r>
              <a:rPr lang="en-US" sz="2000" b="1" dirty="0" smtClean="0">
                <a:solidFill>
                  <a:srgbClr val="000000"/>
                </a:solidFill>
                <a:effectLst>
                  <a:outerShdw blurRad="38100" dist="38100" dir="2700000" algn="tl">
                    <a:srgbClr val="FFFFFF"/>
                  </a:outerShdw>
                </a:effectLst>
                <a:latin typeface="Verdana" pitchFamily="34" charset="0"/>
              </a:rPr>
              <a:t>PC</a:t>
            </a:r>
            <a:endParaRPr lang="en-US" sz="2000" b="1" dirty="0">
              <a:solidFill>
                <a:srgbClr val="000000"/>
              </a:solidFill>
              <a:effectLst>
                <a:outerShdw blurRad="38100" dist="38100" dir="2700000" algn="tl">
                  <a:srgbClr val="FFFFFF"/>
                </a:outerShdw>
              </a:effectLst>
              <a:latin typeface="Verdana" pitchFamily="34" charset="0"/>
            </a:endParaRPr>
          </a:p>
        </p:txBody>
      </p:sp>
    </p:spTree>
    <p:extLst>
      <p:ext uri="{BB962C8B-B14F-4D97-AF65-F5344CB8AC3E}">
        <p14:creationId xmlns:p14="http://schemas.microsoft.com/office/powerpoint/2010/main" val="3398641123"/>
      </p:ext>
    </p:extLst>
  </p:cSld>
  <p:clrMapOvr>
    <a:masterClrMapping/>
  </p:clrMapOvr>
  <p:transition spd="slow" advTm="2788">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56"/>
                                        </p:tgtEl>
                                        <p:attrNameLst>
                                          <p:attrName>style.visibility</p:attrName>
                                        </p:attrNameLst>
                                      </p:cBhvr>
                                      <p:to>
                                        <p:strVal val="visible"/>
                                      </p:to>
                                    </p:set>
                                    <p:animEffect transition="in" filter="wipe(left)">
                                      <p:cBhvr>
                                        <p:cTn id="7" dur="2000"/>
                                        <p:tgtEl>
                                          <p:spTgt spid="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8674" name="Line 2"/>
          <p:cNvSpPr>
            <a:spLocks noChangeShapeType="1"/>
          </p:cNvSpPr>
          <p:nvPr/>
        </p:nvSpPr>
        <p:spPr bwMode="auto">
          <a:xfrm flipH="1">
            <a:off x="3000375" y="4487863"/>
            <a:ext cx="2214563" cy="0"/>
          </a:xfrm>
          <a:prstGeom prst="line">
            <a:avLst/>
          </a:prstGeom>
          <a:noFill/>
          <a:ln w="28575">
            <a:solidFill>
              <a:schemeClr val="tx1"/>
            </a:solidFill>
            <a:prstDash val="dash"/>
            <a:round/>
            <a:headEnd/>
            <a:tailEnd type="stealth" w="med" len="med"/>
          </a:ln>
        </p:spPr>
        <p:txBody>
          <a:bodyPr wrap="none" anchor="ctr"/>
          <a:lstStyle/>
          <a:p>
            <a:endParaRPr lang="en-US"/>
          </a:p>
        </p:txBody>
      </p:sp>
      <p:sp>
        <p:nvSpPr>
          <p:cNvPr id="28675" name="Line 3"/>
          <p:cNvSpPr>
            <a:spLocks noChangeShapeType="1"/>
          </p:cNvSpPr>
          <p:nvPr/>
        </p:nvSpPr>
        <p:spPr bwMode="auto">
          <a:xfrm flipH="1">
            <a:off x="3008313" y="3938588"/>
            <a:ext cx="2989262" cy="0"/>
          </a:xfrm>
          <a:prstGeom prst="line">
            <a:avLst/>
          </a:prstGeom>
          <a:noFill/>
          <a:ln w="28575">
            <a:solidFill>
              <a:srgbClr val="009900"/>
            </a:solidFill>
            <a:prstDash val="dash"/>
            <a:round/>
            <a:headEnd/>
            <a:tailEnd type="stealth" w="med" len="med"/>
          </a:ln>
        </p:spPr>
        <p:txBody>
          <a:bodyPr wrap="none" anchor="ctr"/>
          <a:lstStyle/>
          <a:p>
            <a:endParaRPr lang="en-US"/>
          </a:p>
        </p:txBody>
      </p:sp>
      <p:sp>
        <p:nvSpPr>
          <p:cNvPr id="28676" name="Line 4"/>
          <p:cNvSpPr>
            <a:spLocks noChangeShapeType="1"/>
          </p:cNvSpPr>
          <p:nvPr/>
        </p:nvSpPr>
        <p:spPr bwMode="auto">
          <a:xfrm flipH="1">
            <a:off x="2995613" y="3203575"/>
            <a:ext cx="3594100" cy="0"/>
          </a:xfrm>
          <a:prstGeom prst="line">
            <a:avLst/>
          </a:prstGeom>
          <a:noFill/>
          <a:ln w="28575">
            <a:solidFill>
              <a:srgbClr val="0066FF"/>
            </a:solidFill>
            <a:prstDash val="dash"/>
            <a:round/>
            <a:headEnd/>
            <a:tailEnd type="stealth" w="med" len="med"/>
          </a:ln>
        </p:spPr>
        <p:txBody>
          <a:bodyPr wrap="none" anchor="ctr"/>
          <a:lstStyle/>
          <a:p>
            <a:endParaRPr lang="en-US"/>
          </a:p>
        </p:txBody>
      </p:sp>
      <p:sp>
        <p:nvSpPr>
          <p:cNvPr id="137221" name="Line 5"/>
          <p:cNvSpPr>
            <a:spLocks noChangeShapeType="1"/>
          </p:cNvSpPr>
          <p:nvPr/>
        </p:nvSpPr>
        <p:spPr bwMode="auto">
          <a:xfrm flipH="1">
            <a:off x="3003550" y="2044700"/>
            <a:ext cx="3989388" cy="0"/>
          </a:xfrm>
          <a:prstGeom prst="line">
            <a:avLst/>
          </a:prstGeom>
          <a:noFill/>
          <a:ln w="38100">
            <a:solidFill>
              <a:srgbClr val="C00000"/>
            </a:solidFill>
            <a:prstDash val="dash"/>
            <a:round/>
            <a:headEnd/>
            <a:tailEnd type="stealth" w="med" len="med"/>
          </a:ln>
        </p:spPr>
        <p:txBody>
          <a:bodyPr wrap="none" anchor="ctr"/>
          <a:lstStyle/>
          <a:p>
            <a:endParaRPr lang="en-US"/>
          </a:p>
        </p:txBody>
      </p:sp>
      <p:sp>
        <p:nvSpPr>
          <p:cNvPr id="28678" name="Line 6"/>
          <p:cNvSpPr>
            <a:spLocks noChangeShapeType="1"/>
          </p:cNvSpPr>
          <p:nvPr/>
        </p:nvSpPr>
        <p:spPr bwMode="auto">
          <a:xfrm>
            <a:off x="5229225" y="4514850"/>
            <a:ext cx="0" cy="1173163"/>
          </a:xfrm>
          <a:prstGeom prst="line">
            <a:avLst/>
          </a:prstGeom>
          <a:noFill/>
          <a:ln w="28575">
            <a:solidFill>
              <a:schemeClr val="tx1"/>
            </a:solidFill>
            <a:prstDash val="dash"/>
            <a:round/>
            <a:headEnd/>
            <a:tailEnd type="stealth" w="med" len="med"/>
          </a:ln>
        </p:spPr>
        <p:txBody>
          <a:bodyPr wrap="none" anchor="ctr"/>
          <a:lstStyle/>
          <a:p>
            <a:endParaRPr lang="en-US"/>
          </a:p>
        </p:txBody>
      </p:sp>
      <p:sp>
        <p:nvSpPr>
          <p:cNvPr id="28679" name="Line 7"/>
          <p:cNvSpPr>
            <a:spLocks noChangeShapeType="1"/>
          </p:cNvSpPr>
          <p:nvPr/>
        </p:nvSpPr>
        <p:spPr bwMode="auto">
          <a:xfrm>
            <a:off x="5959475" y="3900488"/>
            <a:ext cx="0" cy="1795462"/>
          </a:xfrm>
          <a:prstGeom prst="line">
            <a:avLst/>
          </a:prstGeom>
          <a:noFill/>
          <a:ln w="28575">
            <a:solidFill>
              <a:srgbClr val="009900"/>
            </a:solidFill>
            <a:prstDash val="dash"/>
            <a:round/>
            <a:headEnd/>
            <a:tailEnd type="stealth" w="med" len="med"/>
          </a:ln>
        </p:spPr>
        <p:txBody>
          <a:bodyPr wrap="none" anchor="ctr"/>
          <a:lstStyle/>
          <a:p>
            <a:endParaRPr lang="en-US"/>
          </a:p>
        </p:txBody>
      </p:sp>
      <p:sp>
        <p:nvSpPr>
          <p:cNvPr id="28680" name="Line 8"/>
          <p:cNvSpPr>
            <a:spLocks noChangeShapeType="1"/>
          </p:cNvSpPr>
          <p:nvPr/>
        </p:nvSpPr>
        <p:spPr bwMode="auto">
          <a:xfrm>
            <a:off x="6565900" y="3265488"/>
            <a:ext cx="0" cy="2417762"/>
          </a:xfrm>
          <a:prstGeom prst="line">
            <a:avLst/>
          </a:prstGeom>
          <a:noFill/>
          <a:ln w="28575">
            <a:solidFill>
              <a:srgbClr val="0066FF"/>
            </a:solidFill>
            <a:prstDash val="dash"/>
            <a:round/>
            <a:headEnd/>
            <a:tailEnd type="stealth" w="med" len="med"/>
          </a:ln>
        </p:spPr>
        <p:txBody>
          <a:bodyPr wrap="none" anchor="ctr"/>
          <a:lstStyle/>
          <a:p>
            <a:endParaRPr lang="en-US"/>
          </a:p>
        </p:txBody>
      </p:sp>
      <p:sp>
        <p:nvSpPr>
          <p:cNvPr id="137225" name="Line 9"/>
          <p:cNvSpPr>
            <a:spLocks noChangeShapeType="1"/>
          </p:cNvSpPr>
          <p:nvPr/>
        </p:nvSpPr>
        <p:spPr bwMode="auto">
          <a:xfrm>
            <a:off x="7138988" y="2097088"/>
            <a:ext cx="0" cy="3594100"/>
          </a:xfrm>
          <a:prstGeom prst="line">
            <a:avLst/>
          </a:prstGeom>
          <a:noFill/>
          <a:ln w="38100">
            <a:solidFill>
              <a:srgbClr val="C00000"/>
            </a:solidFill>
            <a:prstDash val="dash"/>
            <a:round/>
            <a:headEnd/>
            <a:tailEnd type="stealth" w="med" len="med"/>
          </a:ln>
        </p:spPr>
        <p:txBody>
          <a:bodyPr wrap="none" anchor="ctr"/>
          <a:lstStyle/>
          <a:p>
            <a:endParaRPr lang="en-US"/>
          </a:p>
        </p:txBody>
      </p:sp>
      <p:sp>
        <p:nvSpPr>
          <p:cNvPr id="28682" name="Freeform 10"/>
          <p:cNvSpPr>
            <a:spLocks/>
          </p:cNvSpPr>
          <p:nvPr/>
        </p:nvSpPr>
        <p:spPr bwMode="auto">
          <a:xfrm>
            <a:off x="3617913" y="1477963"/>
            <a:ext cx="3636962" cy="3505200"/>
          </a:xfrm>
          <a:custGeom>
            <a:avLst/>
            <a:gdLst>
              <a:gd name="T0" fmla="*/ 0 w 2291"/>
              <a:gd name="T1" fmla="*/ 2147483647 h 2208"/>
              <a:gd name="T2" fmla="*/ 2147483647 w 2291"/>
              <a:gd name="T3" fmla="*/ 2147483647 h 2208"/>
              <a:gd name="T4" fmla="*/ 2147483647 w 2291"/>
              <a:gd name="T5" fmla="*/ 2147483647 h 2208"/>
              <a:gd name="T6" fmla="*/ 2147483647 w 2291"/>
              <a:gd name="T7" fmla="*/ 2147483647 h 2208"/>
              <a:gd name="T8" fmla="*/ 2147483647 w 2291"/>
              <a:gd name="T9" fmla="*/ 2147483647 h 2208"/>
              <a:gd name="T10" fmla="*/ 2147483647 w 2291"/>
              <a:gd name="T11" fmla="*/ 2147483647 h 2208"/>
              <a:gd name="T12" fmla="*/ 2147483647 w 2291"/>
              <a:gd name="T13" fmla="*/ 2147483647 h 2208"/>
              <a:gd name="T14" fmla="*/ 2147483647 w 2291"/>
              <a:gd name="T15" fmla="*/ 2147483647 h 2208"/>
              <a:gd name="T16" fmla="*/ 2147483647 w 2291"/>
              <a:gd name="T17" fmla="*/ 2147483647 h 2208"/>
              <a:gd name="T18" fmla="*/ 2147483647 w 2291"/>
              <a:gd name="T19" fmla="*/ 2147483647 h 2208"/>
              <a:gd name="T20" fmla="*/ 2147483647 w 2291"/>
              <a:gd name="T21" fmla="*/ 2147483647 h 2208"/>
              <a:gd name="T22" fmla="*/ 2147483647 w 2291"/>
              <a:gd name="T23" fmla="*/ 2147483647 h 2208"/>
              <a:gd name="T24" fmla="*/ 2147483647 w 2291"/>
              <a:gd name="T25" fmla="*/ 2147483647 h 2208"/>
              <a:gd name="T26" fmla="*/ 2147483647 w 2291"/>
              <a:gd name="T27" fmla="*/ 2147483647 h 2208"/>
              <a:gd name="T28" fmla="*/ 2147483647 w 2291"/>
              <a:gd name="T29" fmla="*/ 2147483647 h 2208"/>
              <a:gd name="T30" fmla="*/ 2147483647 w 2291"/>
              <a:gd name="T31" fmla="*/ 2147483647 h 2208"/>
              <a:gd name="T32" fmla="*/ 2147483647 w 2291"/>
              <a:gd name="T33" fmla="*/ 0 h 2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91"/>
              <a:gd name="T52" fmla="*/ 0 h 2208"/>
              <a:gd name="T53" fmla="*/ 2291 w 2291"/>
              <a:gd name="T54" fmla="*/ 2208 h 2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91" h="2208">
                <a:moveTo>
                  <a:pt x="0" y="2207"/>
                </a:moveTo>
                <a:lnTo>
                  <a:pt x="210" y="2186"/>
                </a:lnTo>
                <a:lnTo>
                  <a:pt x="416" y="2146"/>
                </a:lnTo>
                <a:lnTo>
                  <a:pt x="616" y="2087"/>
                </a:lnTo>
                <a:lnTo>
                  <a:pt x="809" y="2010"/>
                </a:lnTo>
                <a:lnTo>
                  <a:pt x="993" y="1918"/>
                </a:lnTo>
                <a:lnTo>
                  <a:pt x="1170" y="1808"/>
                </a:lnTo>
                <a:lnTo>
                  <a:pt x="1338" y="1683"/>
                </a:lnTo>
                <a:lnTo>
                  <a:pt x="1496" y="1543"/>
                </a:lnTo>
                <a:lnTo>
                  <a:pt x="1641" y="1391"/>
                </a:lnTo>
                <a:lnTo>
                  <a:pt x="1776" y="1224"/>
                </a:lnTo>
                <a:lnTo>
                  <a:pt x="1898" y="1046"/>
                </a:lnTo>
                <a:lnTo>
                  <a:pt x="2006" y="856"/>
                </a:lnTo>
                <a:lnTo>
                  <a:pt x="2100" y="656"/>
                </a:lnTo>
                <a:lnTo>
                  <a:pt x="2180" y="446"/>
                </a:lnTo>
                <a:lnTo>
                  <a:pt x="2243" y="228"/>
                </a:lnTo>
                <a:lnTo>
                  <a:pt x="2290" y="0"/>
                </a:lnTo>
              </a:path>
            </a:pathLst>
          </a:custGeom>
          <a:noFill/>
          <a:ln w="76200" cap="rnd">
            <a:solidFill>
              <a:schemeClr val="tx1"/>
            </a:solidFill>
            <a:round/>
            <a:headEnd/>
            <a:tailEnd/>
          </a:ln>
        </p:spPr>
        <p:txBody>
          <a:bodyPr/>
          <a:lstStyle/>
          <a:p>
            <a:endParaRPr lang="en-US"/>
          </a:p>
        </p:txBody>
      </p:sp>
      <p:sp>
        <p:nvSpPr>
          <p:cNvPr id="28683" name="Freeform 11"/>
          <p:cNvSpPr>
            <a:spLocks/>
          </p:cNvSpPr>
          <p:nvPr/>
        </p:nvSpPr>
        <p:spPr bwMode="auto">
          <a:xfrm>
            <a:off x="3494088" y="1206500"/>
            <a:ext cx="3113087" cy="4038600"/>
          </a:xfrm>
          <a:custGeom>
            <a:avLst/>
            <a:gdLst>
              <a:gd name="T0" fmla="*/ 0 w 1961"/>
              <a:gd name="T1" fmla="*/ 0 h 2544"/>
              <a:gd name="T2" fmla="*/ 2147483647 w 1961"/>
              <a:gd name="T3" fmla="*/ 2147483647 h 2544"/>
              <a:gd name="T4" fmla="*/ 2147483647 w 1961"/>
              <a:gd name="T5" fmla="*/ 2147483647 h 2544"/>
              <a:gd name="T6" fmla="*/ 2147483647 w 1961"/>
              <a:gd name="T7" fmla="*/ 2147483647 h 2544"/>
              <a:gd name="T8" fmla="*/ 2147483647 w 1961"/>
              <a:gd name="T9" fmla="*/ 2147483647 h 2544"/>
              <a:gd name="T10" fmla="*/ 2147483647 w 1961"/>
              <a:gd name="T11" fmla="*/ 2147483647 h 2544"/>
              <a:gd name="T12" fmla="*/ 2147483647 w 1961"/>
              <a:gd name="T13" fmla="*/ 2147483647 h 2544"/>
              <a:gd name="T14" fmla="*/ 2147483647 w 1961"/>
              <a:gd name="T15" fmla="*/ 2147483647 h 2544"/>
              <a:gd name="T16" fmla="*/ 2147483647 w 1961"/>
              <a:gd name="T17" fmla="*/ 2147483647 h 2544"/>
              <a:gd name="T18" fmla="*/ 2147483647 w 1961"/>
              <a:gd name="T19" fmla="*/ 2147483647 h 2544"/>
              <a:gd name="T20" fmla="*/ 2147483647 w 1961"/>
              <a:gd name="T21" fmla="*/ 2147483647 h 2544"/>
              <a:gd name="T22" fmla="*/ 2147483647 w 1961"/>
              <a:gd name="T23" fmla="*/ 2147483647 h 2544"/>
              <a:gd name="T24" fmla="*/ 2147483647 w 1961"/>
              <a:gd name="T25" fmla="*/ 2147483647 h 2544"/>
              <a:gd name="T26" fmla="*/ 2147483647 w 1961"/>
              <a:gd name="T27" fmla="*/ 2147483647 h 2544"/>
              <a:gd name="T28" fmla="*/ 2147483647 w 1961"/>
              <a:gd name="T29" fmla="*/ 2147483647 h 2544"/>
              <a:gd name="T30" fmla="*/ 2147483647 w 1961"/>
              <a:gd name="T31" fmla="*/ 2147483647 h 2544"/>
              <a:gd name="T32" fmla="*/ 2147483647 w 1961"/>
              <a:gd name="T33" fmla="*/ 2147483647 h 25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1"/>
              <a:gd name="T52" fmla="*/ 0 h 2544"/>
              <a:gd name="T53" fmla="*/ 1961 w 1961"/>
              <a:gd name="T54" fmla="*/ 2544 h 25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1" h="2544">
                <a:moveTo>
                  <a:pt x="0" y="0"/>
                </a:moveTo>
                <a:lnTo>
                  <a:pt x="55" y="242"/>
                </a:lnTo>
                <a:lnTo>
                  <a:pt x="121" y="475"/>
                </a:lnTo>
                <a:lnTo>
                  <a:pt x="198" y="699"/>
                </a:lnTo>
                <a:lnTo>
                  <a:pt x="284" y="914"/>
                </a:lnTo>
                <a:lnTo>
                  <a:pt x="382" y="1118"/>
                </a:lnTo>
                <a:lnTo>
                  <a:pt x="487" y="1313"/>
                </a:lnTo>
                <a:lnTo>
                  <a:pt x="602" y="1496"/>
                </a:lnTo>
                <a:lnTo>
                  <a:pt x="726" y="1668"/>
                </a:lnTo>
                <a:lnTo>
                  <a:pt x="857" y="1827"/>
                </a:lnTo>
                <a:lnTo>
                  <a:pt x="996" y="1973"/>
                </a:lnTo>
                <a:lnTo>
                  <a:pt x="1142" y="2105"/>
                </a:lnTo>
                <a:lnTo>
                  <a:pt x="1295" y="2224"/>
                </a:lnTo>
                <a:lnTo>
                  <a:pt x="1452" y="2327"/>
                </a:lnTo>
                <a:lnTo>
                  <a:pt x="1617" y="2415"/>
                </a:lnTo>
                <a:lnTo>
                  <a:pt x="1786" y="2486"/>
                </a:lnTo>
                <a:lnTo>
                  <a:pt x="1960" y="2543"/>
                </a:lnTo>
              </a:path>
            </a:pathLst>
          </a:custGeom>
          <a:noFill/>
          <a:ln w="76200" cap="rnd">
            <a:solidFill>
              <a:schemeClr val="tx1"/>
            </a:solidFill>
            <a:round/>
            <a:headEnd/>
            <a:tailEnd/>
          </a:ln>
        </p:spPr>
        <p:txBody>
          <a:bodyPr/>
          <a:lstStyle/>
          <a:p>
            <a:endParaRPr lang="en-US"/>
          </a:p>
        </p:txBody>
      </p:sp>
      <p:sp>
        <p:nvSpPr>
          <p:cNvPr id="28684" name="Freeform 12"/>
          <p:cNvSpPr>
            <a:spLocks/>
          </p:cNvSpPr>
          <p:nvPr/>
        </p:nvSpPr>
        <p:spPr bwMode="auto">
          <a:xfrm>
            <a:off x="4446588" y="1227138"/>
            <a:ext cx="3451225" cy="3727450"/>
          </a:xfrm>
          <a:custGeom>
            <a:avLst/>
            <a:gdLst>
              <a:gd name="T0" fmla="*/ 0 w 2174"/>
              <a:gd name="T1" fmla="*/ 0 h 2348"/>
              <a:gd name="T2" fmla="*/ 2147483647 w 2174"/>
              <a:gd name="T3" fmla="*/ 2147483647 h 2348"/>
              <a:gd name="T4" fmla="*/ 2147483647 w 2174"/>
              <a:gd name="T5" fmla="*/ 2147483647 h 2348"/>
              <a:gd name="T6" fmla="*/ 2147483647 w 2174"/>
              <a:gd name="T7" fmla="*/ 2147483647 h 2348"/>
              <a:gd name="T8" fmla="*/ 2147483647 w 2174"/>
              <a:gd name="T9" fmla="*/ 2147483647 h 2348"/>
              <a:gd name="T10" fmla="*/ 2147483647 w 2174"/>
              <a:gd name="T11" fmla="*/ 2147483647 h 2348"/>
              <a:gd name="T12" fmla="*/ 2147483647 w 2174"/>
              <a:gd name="T13" fmla="*/ 2147483647 h 2348"/>
              <a:gd name="T14" fmla="*/ 2147483647 w 2174"/>
              <a:gd name="T15" fmla="*/ 2147483647 h 2348"/>
              <a:gd name="T16" fmla="*/ 2147483647 w 2174"/>
              <a:gd name="T17" fmla="*/ 2147483647 h 2348"/>
              <a:gd name="T18" fmla="*/ 2147483647 w 2174"/>
              <a:gd name="T19" fmla="*/ 2147483647 h 2348"/>
              <a:gd name="T20" fmla="*/ 2147483647 w 2174"/>
              <a:gd name="T21" fmla="*/ 2147483647 h 2348"/>
              <a:gd name="T22" fmla="*/ 2147483647 w 2174"/>
              <a:gd name="T23" fmla="*/ 2147483647 h 2348"/>
              <a:gd name="T24" fmla="*/ 2147483647 w 2174"/>
              <a:gd name="T25" fmla="*/ 2147483647 h 2348"/>
              <a:gd name="T26" fmla="*/ 2147483647 w 2174"/>
              <a:gd name="T27" fmla="*/ 2147483647 h 2348"/>
              <a:gd name="T28" fmla="*/ 2147483647 w 2174"/>
              <a:gd name="T29" fmla="*/ 2147483647 h 2348"/>
              <a:gd name="T30" fmla="*/ 2147483647 w 2174"/>
              <a:gd name="T31" fmla="*/ 2147483647 h 2348"/>
              <a:gd name="T32" fmla="*/ 2147483647 w 2174"/>
              <a:gd name="T33" fmla="*/ 2147483647 h 2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4"/>
              <a:gd name="T52" fmla="*/ 0 h 2348"/>
              <a:gd name="T53" fmla="*/ 2174 w 2174"/>
              <a:gd name="T54" fmla="*/ 2348 h 23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4" h="2348">
                <a:moveTo>
                  <a:pt x="0" y="0"/>
                </a:moveTo>
                <a:lnTo>
                  <a:pt x="61" y="223"/>
                </a:lnTo>
                <a:lnTo>
                  <a:pt x="134" y="438"/>
                </a:lnTo>
                <a:lnTo>
                  <a:pt x="219" y="645"/>
                </a:lnTo>
                <a:lnTo>
                  <a:pt x="315" y="843"/>
                </a:lnTo>
                <a:lnTo>
                  <a:pt x="423" y="1032"/>
                </a:lnTo>
                <a:lnTo>
                  <a:pt x="540" y="1212"/>
                </a:lnTo>
                <a:lnTo>
                  <a:pt x="667" y="1381"/>
                </a:lnTo>
                <a:lnTo>
                  <a:pt x="805" y="1539"/>
                </a:lnTo>
                <a:lnTo>
                  <a:pt x="951" y="1686"/>
                </a:lnTo>
                <a:lnTo>
                  <a:pt x="1104" y="1821"/>
                </a:lnTo>
                <a:lnTo>
                  <a:pt x="1266" y="1943"/>
                </a:lnTo>
                <a:lnTo>
                  <a:pt x="1436" y="2052"/>
                </a:lnTo>
                <a:lnTo>
                  <a:pt x="1610" y="2147"/>
                </a:lnTo>
                <a:lnTo>
                  <a:pt x="1792" y="2229"/>
                </a:lnTo>
                <a:lnTo>
                  <a:pt x="1980" y="2295"/>
                </a:lnTo>
                <a:lnTo>
                  <a:pt x="2173" y="2347"/>
                </a:lnTo>
              </a:path>
            </a:pathLst>
          </a:custGeom>
          <a:noFill/>
          <a:ln w="76200" cap="rnd">
            <a:solidFill>
              <a:srgbClr val="009900"/>
            </a:solidFill>
            <a:round/>
            <a:headEnd/>
            <a:tailEnd/>
          </a:ln>
        </p:spPr>
        <p:txBody>
          <a:bodyPr/>
          <a:lstStyle/>
          <a:p>
            <a:endParaRPr lang="en-US"/>
          </a:p>
        </p:txBody>
      </p:sp>
      <p:sp>
        <p:nvSpPr>
          <p:cNvPr id="28685" name="Freeform 13"/>
          <p:cNvSpPr>
            <a:spLocks/>
          </p:cNvSpPr>
          <p:nvPr/>
        </p:nvSpPr>
        <p:spPr bwMode="auto">
          <a:xfrm>
            <a:off x="5268913" y="1206500"/>
            <a:ext cx="2986087" cy="2795588"/>
          </a:xfrm>
          <a:custGeom>
            <a:avLst/>
            <a:gdLst>
              <a:gd name="T0" fmla="*/ 0 w 1881"/>
              <a:gd name="T1" fmla="*/ 0 h 1761"/>
              <a:gd name="T2" fmla="*/ 2147483647 w 1881"/>
              <a:gd name="T3" fmla="*/ 2147483647 h 1761"/>
              <a:gd name="T4" fmla="*/ 2147483647 w 1881"/>
              <a:gd name="T5" fmla="*/ 2147483647 h 1761"/>
              <a:gd name="T6" fmla="*/ 2147483647 w 1881"/>
              <a:gd name="T7" fmla="*/ 2147483647 h 1761"/>
              <a:gd name="T8" fmla="*/ 2147483647 w 1881"/>
              <a:gd name="T9" fmla="*/ 2147483647 h 1761"/>
              <a:gd name="T10" fmla="*/ 2147483647 w 1881"/>
              <a:gd name="T11" fmla="*/ 2147483647 h 1761"/>
              <a:gd name="T12" fmla="*/ 2147483647 w 1881"/>
              <a:gd name="T13" fmla="*/ 2147483647 h 1761"/>
              <a:gd name="T14" fmla="*/ 2147483647 w 1881"/>
              <a:gd name="T15" fmla="*/ 2147483647 h 1761"/>
              <a:gd name="T16" fmla="*/ 2147483647 w 1881"/>
              <a:gd name="T17" fmla="*/ 2147483647 h 1761"/>
              <a:gd name="T18" fmla="*/ 2147483647 w 1881"/>
              <a:gd name="T19" fmla="*/ 2147483647 h 1761"/>
              <a:gd name="T20" fmla="*/ 2147483647 w 1881"/>
              <a:gd name="T21" fmla="*/ 2147483647 h 1761"/>
              <a:gd name="T22" fmla="*/ 2147483647 w 1881"/>
              <a:gd name="T23" fmla="*/ 2147483647 h 1761"/>
              <a:gd name="T24" fmla="*/ 2147483647 w 1881"/>
              <a:gd name="T25" fmla="*/ 2147483647 h 1761"/>
              <a:gd name="T26" fmla="*/ 2147483647 w 1881"/>
              <a:gd name="T27" fmla="*/ 2147483647 h 1761"/>
              <a:gd name="T28" fmla="*/ 2147483647 w 1881"/>
              <a:gd name="T29" fmla="*/ 2147483647 h 1761"/>
              <a:gd name="T30" fmla="*/ 2147483647 w 1881"/>
              <a:gd name="T31" fmla="*/ 2147483647 h 1761"/>
              <a:gd name="T32" fmla="*/ 2147483647 w 1881"/>
              <a:gd name="T33" fmla="*/ 2147483647 h 17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1"/>
              <a:gd name="T52" fmla="*/ 0 h 1761"/>
              <a:gd name="T53" fmla="*/ 1881 w 1881"/>
              <a:gd name="T54" fmla="*/ 1761 h 17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1" h="1761">
                <a:moveTo>
                  <a:pt x="0" y="0"/>
                </a:moveTo>
                <a:lnTo>
                  <a:pt x="53" y="167"/>
                </a:lnTo>
                <a:lnTo>
                  <a:pt x="116" y="329"/>
                </a:lnTo>
                <a:lnTo>
                  <a:pt x="189" y="484"/>
                </a:lnTo>
                <a:lnTo>
                  <a:pt x="273" y="632"/>
                </a:lnTo>
                <a:lnTo>
                  <a:pt x="366" y="774"/>
                </a:lnTo>
                <a:lnTo>
                  <a:pt x="467" y="909"/>
                </a:lnTo>
                <a:lnTo>
                  <a:pt x="577" y="1035"/>
                </a:lnTo>
                <a:lnTo>
                  <a:pt x="696" y="1154"/>
                </a:lnTo>
                <a:lnTo>
                  <a:pt x="822" y="1264"/>
                </a:lnTo>
                <a:lnTo>
                  <a:pt x="955" y="1365"/>
                </a:lnTo>
                <a:lnTo>
                  <a:pt x="1095" y="1457"/>
                </a:lnTo>
                <a:lnTo>
                  <a:pt x="1242" y="1539"/>
                </a:lnTo>
                <a:lnTo>
                  <a:pt x="1393" y="1610"/>
                </a:lnTo>
                <a:lnTo>
                  <a:pt x="1551" y="1672"/>
                </a:lnTo>
                <a:lnTo>
                  <a:pt x="1713" y="1721"/>
                </a:lnTo>
                <a:lnTo>
                  <a:pt x="1880" y="1760"/>
                </a:lnTo>
              </a:path>
            </a:pathLst>
          </a:custGeom>
          <a:noFill/>
          <a:ln w="76200" cap="rnd">
            <a:solidFill>
              <a:srgbClr val="0066FF"/>
            </a:solidFill>
            <a:round/>
            <a:headEnd/>
            <a:tailEnd/>
          </a:ln>
        </p:spPr>
        <p:txBody>
          <a:bodyPr/>
          <a:lstStyle/>
          <a:p>
            <a:endParaRPr lang="en-US"/>
          </a:p>
        </p:txBody>
      </p:sp>
      <p:sp>
        <p:nvSpPr>
          <p:cNvPr id="137230" name="Freeform 14"/>
          <p:cNvSpPr>
            <a:spLocks/>
          </p:cNvSpPr>
          <p:nvPr/>
        </p:nvSpPr>
        <p:spPr bwMode="auto">
          <a:xfrm>
            <a:off x="6656388" y="1077913"/>
            <a:ext cx="1843087" cy="1843087"/>
          </a:xfrm>
          <a:custGeom>
            <a:avLst/>
            <a:gdLst>
              <a:gd name="T0" fmla="*/ 0 w 1161"/>
              <a:gd name="T1" fmla="*/ 0 h 1161"/>
              <a:gd name="T2" fmla="*/ 2147483647 w 1161"/>
              <a:gd name="T3" fmla="*/ 2147483647 h 1161"/>
              <a:gd name="T4" fmla="*/ 2147483647 w 1161"/>
              <a:gd name="T5" fmla="*/ 2147483647 h 1161"/>
              <a:gd name="T6" fmla="*/ 2147483647 w 1161"/>
              <a:gd name="T7" fmla="*/ 2147483647 h 1161"/>
              <a:gd name="T8" fmla="*/ 2147483647 w 1161"/>
              <a:gd name="T9" fmla="*/ 2147483647 h 1161"/>
              <a:gd name="T10" fmla="*/ 2147483647 w 1161"/>
              <a:gd name="T11" fmla="*/ 2147483647 h 1161"/>
              <a:gd name="T12" fmla="*/ 2147483647 w 1161"/>
              <a:gd name="T13" fmla="*/ 2147483647 h 1161"/>
              <a:gd name="T14" fmla="*/ 2147483647 w 1161"/>
              <a:gd name="T15" fmla="*/ 2147483647 h 1161"/>
              <a:gd name="T16" fmla="*/ 2147483647 w 1161"/>
              <a:gd name="T17" fmla="*/ 2147483647 h 1161"/>
              <a:gd name="T18" fmla="*/ 2147483647 w 1161"/>
              <a:gd name="T19" fmla="*/ 2147483647 h 1161"/>
              <a:gd name="T20" fmla="*/ 2147483647 w 1161"/>
              <a:gd name="T21" fmla="*/ 2147483647 h 1161"/>
              <a:gd name="T22" fmla="*/ 2147483647 w 1161"/>
              <a:gd name="T23" fmla="*/ 2147483647 h 1161"/>
              <a:gd name="T24" fmla="*/ 2147483647 w 1161"/>
              <a:gd name="T25" fmla="*/ 2147483647 h 1161"/>
              <a:gd name="T26" fmla="*/ 2147483647 w 1161"/>
              <a:gd name="T27" fmla="*/ 2147483647 h 1161"/>
              <a:gd name="T28" fmla="*/ 2147483647 w 1161"/>
              <a:gd name="T29" fmla="*/ 2147483647 h 1161"/>
              <a:gd name="T30" fmla="*/ 2147483647 w 1161"/>
              <a:gd name="T31" fmla="*/ 2147483647 h 1161"/>
              <a:gd name="T32" fmla="*/ 2147483647 w 1161"/>
              <a:gd name="T33" fmla="*/ 2147483647 h 1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1"/>
              <a:gd name="T52" fmla="*/ 0 h 1161"/>
              <a:gd name="T53" fmla="*/ 1161 w 1161"/>
              <a:gd name="T54" fmla="*/ 1161 h 1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1" h="1161">
                <a:moveTo>
                  <a:pt x="0" y="0"/>
                </a:moveTo>
                <a:lnTo>
                  <a:pt x="32" y="110"/>
                </a:lnTo>
                <a:lnTo>
                  <a:pt x="72" y="217"/>
                </a:lnTo>
                <a:lnTo>
                  <a:pt x="117" y="319"/>
                </a:lnTo>
                <a:lnTo>
                  <a:pt x="168" y="417"/>
                </a:lnTo>
                <a:lnTo>
                  <a:pt x="226" y="510"/>
                </a:lnTo>
                <a:lnTo>
                  <a:pt x="288" y="599"/>
                </a:lnTo>
                <a:lnTo>
                  <a:pt x="356" y="682"/>
                </a:lnTo>
                <a:lnTo>
                  <a:pt x="430" y="761"/>
                </a:lnTo>
                <a:lnTo>
                  <a:pt x="507" y="833"/>
                </a:lnTo>
                <a:lnTo>
                  <a:pt x="589" y="900"/>
                </a:lnTo>
                <a:lnTo>
                  <a:pt x="676" y="960"/>
                </a:lnTo>
                <a:lnTo>
                  <a:pt x="766" y="1014"/>
                </a:lnTo>
                <a:lnTo>
                  <a:pt x="859" y="1061"/>
                </a:lnTo>
                <a:lnTo>
                  <a:pt x="957" y="1102"/>
                </a:lnTo>
                <a:lnTo>
                  <a:pt x="1057" y="1134"/>
                </a:lnTo>
                <a:lnTo>
                  <a:pt x="1160" y="1160"/>
                </a:lnTo>
              </a:path>
            </a:pathLst>
          </a:custGeom>
          <a:noFill/>
          <a:ln w="76200" cap="rnd">
            <a:solidFill>
              <a:srgbClr val="C00000"/>
            </a:solidFill>
            <a:round/>
            <a:headEnd/>
            <a:tailEnd/>
          </a:ln>
          <a:scene3d>
            <a:camera prst="orthographicFront"/>
            <a:lightRig rig="threePt" dir="t"/>
          </a:scene3d>
          <a:sp3d>
            <a:bevelT/>
          </a:sp3d>
        </p:spPr>
        <p:txBody>
          <a:bodyPr/>
          <a:lstStyle/>
          <a:p>
            <a:endParaRPr lang="en-US">
              <a:solidFill>
                <a:srgbClr val="C00000"/>
              </a:solidFill>
            </a:endParaRPr>
          </a:p>
        </p:txBody>
      </p:sp>
      <p:sp>
        <p:nvSpPr>
          <p:cNvPr id="28687" name="Rectangle 15"/>
          <p:cNvSpPr>
            <a:spLocks noChangeArrowheads="1"/>
          </p:cNvSpPr>
          <p:nvPr/>
        </p:nvSpPr>
        <p:spPr bwMode="auto">
          <a:xfrm>
            <a:off x="2660650" y="5564188"/>
            <a:ext cx="402355" cy="520655"/>
          </a:xfrm>
          <a:prstGeom prst="rect">
            <a:avLst/>
          </a:prstGeom>
          <a:noFill/>
          <a:ln w="12700">
            <a:noFill/>
            <a:miter lim="800000"/>
            <a:headEnd/>
            <a:tailEnd/>
          </a:ln>
        </p:spPr>
        <p:txBody>
          <a:bodyPr wrap="none" lIns="90488" tIns="44450" rIns="90488" bIns="44450">
            <a:spAutoFit/>
          </a:bodyPr>
          <a:lstStyle/>
          <a:p>
            <a:pPr algn="l" eaLnBrk="0" hangingPunct="0"/>
            <a:r>
              <a:rPr lang="en-US" sz="2800" b="1" dirty="0">
                <a:latin typeface="Arial" charset="0"/>
              </a:rPr>
              <a:t>o</a:t>
            </a:r>
          </a:p>
        </p:txBody>
      </p:sp>
      <p:sp>
        <p:nvSpPr>
          <p:cNvPr id="137232" name="Rectangle 16"/>
          <p:cNvSpPr>
            <a:spLocks noChangeArrowheads="1"/>
          </p:cNvSpPr>
          <p:nvPr/>
        </p:nvSpPr>
        <p:spPr bwMode="auto">
          <a:xfrm>
            <a:off x="2370138" y="4241800"/>
            <a:ext cx="688975" cy="458788"/>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b="1" dirty="0">
                <a:latin typeface="Arial" pitchFamily="34" charset="0"/>
                <a:cs typeface="Arial" pitchFamily="34" charset="0"/>
              </a:rPr>
              <a:t>PL</a:t>
            </a:r>
            <a:r>
              <a:rPr lang="en-US" b="1" baseline="-25000" dirty="0">
                <a:latin typeface="Arial" pitchFamily="34" charset="0"/>
                <a:cs typeface="Arial" pitchFamily="34" charset="0"/>
              </a:rPr>
              <a:t>1</a:t>
            </a:r>
          </a:p>
        </p:txBody>
      </p:sp>
      <p:sp>
        <p:nvSpPr>
          <p:cNvPr id="137233" name="Rectangle 17"/>
          <p:cNvSpPr>
            <a:spLocks noChangeArrowheads="1"/>
          </p:cNvSpPr>
          <p:nvPr/>
        </p:nvSpPr>
        <p:spPr bwMode="auto">
          <a:xfrm>
            <a:off x="2349500" y="3673475"/>
            <a:ext cx="688975" cy="458788"/>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b="1" dirty="0">
                <a:solidFill>
                  <a:srgbClr val="009900"/>
                </a:solidFill>
                <a:effectLst>
                  <a:outerShdw blurRad="38100" dist="38100" dir="2700000" algn="tl">
                    <a:srgbClr val="000000"/>
                  </a:outerShdw>
                </a:effectLst>
                <a:latin typeface="Arial" pitchFamily="34" charset="0"/>
                <a:cs typeface="Arial" pitchFamily="34" charset="0"/>
              </a:rPr>
              <a:t>PL</a:t>
            </a:r>
            <a:r>
              <a:rPr lang="en-US" b="1" baseline="-25000" dirty="0">
                <a:solidFill>
                  <a:srgbClr val="009900"/>
                </a:solidFill>
                <a:effectLst>
                  <a:outerShdw blurRad="38100" dist="38100" dir="2700000" algn="tl">
                    <a:srgbClr val="000000"/>
                  </a:outerShdw>
                </a:effectLst>
                <a:latin typeface="Arial" pitchFamily="34" charset="0"/>
                <a:cs typeface="Arial" pitchFamily="34" charset="0"/>
              </a:rPr>
              <a:t>2</a:t>
            </a:r>
          </a:p>
        </p:txBody>
      </p:sp>
      <p:sp>
        <p:nvSpPr>
          <p:cNvPr id="137234" name="Rectangle 18"/>
          <p:cNvSpPr>
            <a:spLocks noChangeArrowheads="1"/>
          </p:cNvSpPr>
          <p:nvPr/>
        </p:nvSpPr>
        <p:spPr bwMode="auto">
          <a:xfrm>
            <a:off x="2338388" y="2916238"/>
            <a:ext cx="688975" cy="458787"/>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b="1" dirty="0">
                <a:solidFill>
                  <a:srgbClr val="0066FF"/>
                </a:solidFill>
                <a:effectLst>
                  <a:outerShdw blurRad="38100" dist="38100" dir="2700000" algn="tl">
                    <a:srgbClr val="000000"/>
                  </a:outerShdw>
                </a:effectLst>
                <a:latin typeface="Arial" pitchFamily="34" charset="0"/>
                <a:cs typeface="Arial" pitchFamily="34" charset="0"/>
              </a:rPr>
              <a:t>PL</a:t>
            </a:r>
            <a:r>
              <a:rPr lang="en-US" b="1" baseline="-25000" dirty="0">
                <a:solidFill>
                  <a:srgbClr val="0066FF"/>
                </a:solidFill>
                <a:effectLst>
                  <a:outerShdw blurRad="38100" dist="38100" dir="2700000" algn="tl">
                    <a:srgbClr val="000000"/>
                  </a:outerShdw>
                </a:effectLst>
                <a:latin typeface="Arial" pitchFamily="34" charset="0"/>
                <a:cs typeface="Arial" pitchFamily="34" charset="0"/>
              </a:rPr>
              <a:t>3</a:t>
            </a:r>
          </a:p>
        </p:txBody>
      </p:sp>
      <p:sp>
        <p:nvSpPr>
          <p:cNvPr id="137235" name="Rectangle 19"/>
          <p:cNvSpPr>
            <a:spLocks noChangeArrowheads="1"/>
          </p:cNvSpPr>
          <p:nvPr/>
        </p:nvSpPr>
        <p:spPr bwMode="auto">
          <a:xfrm>
            <a:off x="2344738" y="1725613"/>
            <a:ext cx="688975" cy="458787"/>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b="1" dirty="0">
                <a:solidFill>
                  <a:srgbClr val="C00000"/>
                </a:solidFill>
                <a:effectLst>
                  <a:outerShdw blurRad="38100" dist="38100" dir="2700000" algn="tl">
                    <a:srgbClr val="000000"/>
                  </a:outerShdw>
                </a:effectLst>
                <a:latin typeface="Arial" pitchFamily="34" charset="0"/>
                <a:cs typeface="Arial" pitchFamily="34" charset="0"/>
              </a:rPr>
              <a:t>PL</a:t>
            </a:r>
            <a:r>
              <a:rPr lang="en-US" b="1" baseline="-25000" dirty="0">
                <a:solidFill>
                  <a:srgbClr val="C00000"/>
                </a:solidFill>
                <a:effectLst>
                  <a:outerShdw blurRad="38100" dist="38100" dir="2700000" algn="tl">
                    <a:srgbClr val="000000"/>
                  </a:outerShdw>
                </a:effectLst>
                <a:latin typeface="Arial" pitchFamily="34" charset="0"/>
                <a:cs typeface="Arial" pitchFamily="34" charset="0"/>
              </a:rPr>
              <a:t>4</a:t>
            </a:r>
          </a:p>
        </p:txBody>
      </p:sp>
      <p:sp>
        <p:nvSpPr>
          <p:cNvPr id="137236" name="Rectangle 20"/>
          <p:cNvSpPr>
            <a:spLocks noChangeArrowheads="1"/>
          </p:cNvSpPr>
          <p:nvPr/>
        </p:nvSpPr>
        <p:spPr bwMode="auto">
          <a:xfrm>
            <a:off x="5018088" y="5684838"/>
            <a:ext cx="501741" cy="459100"/>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b="1" dirty="0">
                <a:effectLst>
                  <a:outerShdw blurRad="38100" dist="38100" dir="2700000" algn="tl">
                    <a:srgbClr val="000000"/>
                  </a:outerShdw>
                </a:effectLst>
                <a:latin typeface="Arial" charset="0"/>
              </a:rPr>
              <a:t>Y</a:t>
            </a:r>
            <a:r>
              <a:rPr lang="en-US" b="1" baseline="-25000" dirty="0">
                <a:effectLst>
                  <a:outerShdw blurRad="38100" dist="38100" dir="2700000" algn="tl">
                    <a:srgbClr val="000000"/>
                  </a:outerShdw>
                </a:effectLst>
                <a:latin typeface="Arial" charset="0"/>
              </a:rPr>
              <a:t>1</a:t>
            </a:r>
          </a:p>
        </p:txBody>
      </p:sp>
      <p:sp>
        <p:nvSpPr>
          <p:cNvPr id="137237" name="Rectangle 21"/>
          <p:cNvSpPr>
            <a:spLocks noChangeArrowheads="1"/>
          </p:cNvSpPr>
          <p:nvPr/>
        </p:nvSpPr>
        <p:spPr bwMode="auto">
          <a:xfrm>
            <a:off x="5757863" y="5680075"/>
            <a:ext cx="501741" cy="459100"/>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b="1" dirty="0">
                <a:solidFill>
                  <a:srgbClr val="009900"/>
                </a:solidFill>
                <a:effectLst>
                  <a:outerShdw blurRad="38100" dist="38100" dir="2700000" algn="tl">
                    <a:srgbClr val="000000"/>
                  </a:outerShdw>
                </a:effectLst>
                <a:latin typeface="Arial" charset="0"/>
              </a:rPr>
              <a:t>Y</a:t>
            </a:r>
            <a:r>
              <a:rPr lang="en-US" b="1" baseline="-25000" dirty="0">
                <a:solidFill>
                  <a:srgbClr val="009900"/>
                </a:solidFill>
                <a:effectLst>
                  <a:outerShdw blurRad="38100" dist="38100" dir="2700000" algn="tl">
                    <a:srgbClr val="000000"/>
                  </a:outerShdw>
                </a:effectLst>
                <a:latin typeface="Arial" charset="0"/>
              </a:rPr>
              <a:t>2</a:t>
            </a:r>
          </a:p>
        </p:txBody>
      </p:sp>
      <p:sp>
        <p:nvSpPr>
          <p:cNvPr id="137238" name="Rectangle 22"/>
          <p:cNvSpPr>
            <a:spLocks noChangeArrowheads="1"/>
          </p:cNvSpPr>
          <p:nvPr/>
        </p:nvSpPr>
        <p:spPr bwMode="auto">
          <a:xfrm>
            <a:off x="6353175" y="5680075"/>
            <a:ext cx="501741" cy="459100"/>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b="1" dirty="0">
                <a:solidFill>
                  <a:srgbClr val="0066FF"/>
                </a:solidFill>
                <a:effectLst>
                  <a:outerShdw blurRad="38100" dist="38100" dir="2700000" algn="tl">
                    <a:srgbClr val="000000"/>
                  </a:outerShdw>
                </a:effectLst>
                <a:latin typeface="Arial" charset="0"/>
              </a:rPr>
              <a:t>Y</a:t>
            </a:r>
            <a:r>
              <a:rPr lang="en-US" b="1" baseline="-25000" dirty="0">
                <a:solidFill>
                  <a:srgbClr val="0066FF"/>
                </a:solidFill>
                <a:effectLst>
                  <a:outerShdw blurRad="38100" dist="38100" dir="2700000" algn="tl">
                    <a:srgbClr val="000000"/>
                  </a:outerShdw>
                </a:effectLst>
                <a:latin typeface="Arial" charset="0"/>
              </a:rPr>
              <a:t>3</a:t>
            </a:r>
          </a:p>
        </p:txBody>
      </p:sp>
      <p:sp>
        <p:nvSpPr>
          <p:cNvPr id="137239" name="Rectangle 23"/>
          <p:cNvSpPr>
            <a:spLocks noChangeArrowheads="1"/>
          </p:cNvSpPr>
          <p:nvPr/>
        </p:nvSpPr>
        <p:spPr bwMode="auto">
          <a:xfrm>
            <a:off x="6932613" y="5680075"/>
            <a:ext cx="501741" cy="459100"/>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b="1" dirty="0">
                <a:solidFill>
                  <a:srgbClr val="C00000"/>
                </a:solidFill>
                <a:effectLst>
                  <a:outerShdw blurRad="38100" dist="38100" dir="2700000" algn="tl">
                    <a:srgbClr val="000000"/>
                  </a:outerShdw>
                </a:effectLst>
                <a:latin typeface="Arial" charset="0"/>
              </a:rPr>
              <a:t>Y</a:t>
            </a:r>
            <a:r>
              <a:rPr lang="en-US" b="1" baseline="-25000" dirty="0">
                <a:solidFill>
                  <a:srgbClr val="C00000"/>
                </a:solidFill>
                <a:effectLst>
                  <a:outerShdw blurRad="38100" dist="38100" dir="2700000" algn="tl">
                    <a:srgbClr val="000000"/>
                  </a:outerShdw>
                </a:effectLst>
                <a:latin typeface="Arial" charset="0"/>
              </a:rPr>
              <a:t>4</a:t>
            </a:r>
          </a:p>
        </p:txBody>
      </p:sp>
      <p:sp>
        <p:nvSpPr>
          <p:cNvPr id="137240" name="Rectangle 24"/>
          <p:cNvSpPr>
            <a:spLocks noChangeArrowheads="1"/>
          </p:cNvSpPr>
          <p:nvPr/>
        </p:nvSpPr>
        <p:spPr bwMode="auto">
          <a:xfrm>
            <a:off x="3200400" y="784225"/>
            <a:ext cx="742950" cy="458788"/>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latin typeface="Arial" pitchFamily="34" charset="0"/>
                <a:cs typeface="Arial" pitchFamily="34" charset="0"/>
              </a:rPr>
              <a:t>AD</a:t>
            </a:r>
            <a:r>
              <a:rPr lang="en-US" b="1" baseline="-25000" dirty="0">
                <a:latin typeface="Arial" pitchFamily="34" charset="0"/>
                <a:cs typeface="Arial" pitchFamily="34" charset="0"/>
              </a:rPr>
              <a:t>1</a:t>
            </a:r>
          </a:p>
        </p:txBody>
      </p:sp>
      <p:sp>
        <p:nvSpPr>
          <p:cNvPr id="137241" name="Rectangle 25"/>
          <p:cNvSpPr>
            <a:spLocks noChangeArrowheads="1"/>
          </p:cNvSpPr>
          <p:nvPr/>
        </p:nvSpPr>
        <p:spPr bwMode="auto">
          <a:xfrm>
            <a:off x="4114800" y="819150"/>
            <a:ext cx="742950" cy="458788"/>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solidFill>
                  <a:srgbClr val="009900"/>
                </a:solidFill>
                <a:effectLst>
                  <a:outerShdw blurRad="38100" dist="38100" dir="2700000" algn="tl">
                    <a:srgbClr val="000000"/>
                  </a:outerShdw>
                </a:effectLst>
                <a:latin typeface="Arial" pitchFamily="34" charset="0"/>
                <a:cs typeface="Arial" pitchFamily="34" charset="0"/>
              </a:rPr>
              <a:t>AD</a:t>
            </a:r>
            <a:r>
              <a:rPr lang="en-US" b="1" baseline="-25000" dirty="0">
                <a:solidFill>
                  <a:srgbClr val="009900"/>
                </a:solidFill>
                <a:effectLst>
                  <a:outerShdw blurRad="38100" dist="38100" dir="2700000" algn="tl">
                    <a:srgbClr val="000000"/>
                  </a:outerShdw>
                </a:effectLst>
                <a:latin typeface="Arial" pitchFamily="34" charset="0"/>
                <a:cs typeface="Arial" pitchFamily="34" charset="0"/>
              </a:rPr>
              <a:t>2</a:t>
            </a:r>
          </a:p>
        </p:txBody>
      </p:sp>
      <p:sp>
        <p:nvSpPr>
          <p:cNvPr id="137242" name="Rectangle 26"/>
          <p:cNvSpPr>
            <a:spLocks noChangeArrowheads="1"/>
          </p:cNvSpPr>
          <p:nvPr/>
        </p:nvSpPr>
        <p:spPr bwMode="auto">
          <a:xfrm>
            <a:off x="5038725" y="806450"/>
            <a:ext cx="742950" cy="458788"/>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solidFill>
                  <a:srgbClr val="0066FF"/>
                </a:solidFill>
                <a:effectLst>
                  <a:outerShdw blurRad="38100" dist="38100" dir="2700000" algn="tl">
                    <a:srgbClr val="000000"/>
                  </a:outerShdw>
                </a:effectLst>
                <a:latin typeface="Arial" pitchFamily="34" charset="0"/>
                <a:cs typeface="Arial" pitchFamily="34" charset="0"/>
              </a:rPr>
              <a:t>AD</a:t>
            </a:r>
            <a:r>
              <a:rPr lang="en-US" b="1" baseline="-25000" dirty="0">
                <a:solidFill>
                  <a:srgbClr val="0066FF"/>
                </a:solidFill>
                <a:effectLst>
                  <a:outerShdw blurRad="38100" dist="38100" dir="2700000" algn="tl">
                    <a:srgbClr val="000000"/>
                  </a:outerShdw>
                </a:effectLst>
                <a:latin typeface="Arial" pitchFamily="34" charset="0"/>
                <a:cs typeface="Arial" pitchFamily="34" charset="0"/>
              </a:rPr>
              <a:t>3</a:t>
            </a:r>
          </a:p>
        </p:txBody>
      </p:sp>
      <p:sp>
        <p:nvSpPr>
          <p:cNvPr id="137243" name="Rectangle 27"/>
          <p:cNvSpPr>
            <a:spLocks noChangeArrowheads="1"/>
          </p:cNvSpPr>
          <p:nvPr/>
        </p:nvSpPr>
        <p:spPr bwMode="auto">
          <a:xfrm>
            <a:off x="6276975" y="660400"/>
            <a:ext cx="742950" cy="458788"/>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solidFill>
                  <a:srgbClr val="C00000"/>
                </a:solidFill>
                <a:effectLst>
                  <a:outerShdw blurRad="38100" dist="38100" dir="2700000" algn="tl">
                    <a:srgbClr val="000000"/>
                  </a:outerShdw>
                </a:effectLst>
                <a:latin typeface="Arial" pitchFamily="34" charset="0"/>
                <a:cs typeface="Arial" pitchFamily="34" charset="0"/>
              </a:rPr>
              <a:t>AD</a:t>
            </a:r>
            <a:r>
              <a:rPr lang="en-US" b="1" baseline="-25000" dirty="0">
                <a:solidFill>
                  <a:srgbClr val="C00000"/>
                </a:solidFill>
                <a:effectLst>
                  <a:outerShdw blurRad="38100" dist="38100" dir="2700000" algn="tl">
                    <a:srgbClr val="000000"/>
                  </a:outerShdw>
                </a:effectLst>
                <a:latin typeface="Arial" pitchFamily="34" charset="0"/>
                <a:cs typeface="Arial" pitchFamily="34" charset="0"/>
              </a:rPr>
              <a:t>4</a:t>
            </a:r>
          </a:p>
        </p:txBody>
      </p:sp>
      <p:sp>
        <p:nvSpPr>
          <p:cNvPr id="137244" name="Rectangle 28"/>
          <p:cNvSpPr>
            <a:spLocks noChangeArrowheads="1"/>
          </p:cNvSpPr>
          <p:nvPr/>
        </p:nvSpPr>
        <p:spPr bwMode="auto">
          <a:xfrm>
            <a:off x="6753225" y="1044575"/>
            <a:ext cx="1038225" cy="458788"/>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latin typeface="Arial" charset="0"/>
              </a:rPr>
              <a:t>SRAS</a:t>
            </a:r>
          </a:p>
        </p:txBody>
      </p:sp>
      <p:sp>
        <p:nvSpPr>
          <p:cNvPr id="137245" name="Rectangle 29"/>
          <p:cNvSpPr>
            <a:spLocks noChangeArrowheads="1"/>
          </p:cNvSpPr>
          <p:nvPr/>
        </p:nvSpPr>
        <p:spPr bwMode="auto">
          <a:xfrm>
            <a:off x="0" y="6350"/>
            <a:ext cx="9118600" cy="889987"/>
          </a:xfrm>
          <a:prstGeom prst="rect">
            <a:avLst/>
          </a:prstGeom>
          <a:noFill/>
          <a:ln w="12700">
            <a:noFill/>
            <a:miter lim="800000"/>
            <a:headEnd/>
            <a:tailEnd/>
          </a:ln>
          <a:effectLst/>
        </p:spPr>
        <p:txBody>
          <a:bodyPr lIns="90488" tIns="44450" rIns="90488" bIns="44450">
            <a:spAutoFit/>
            <a:scene3d>
              <a:camera prst="orthographicFront"/>
              <a:lightRig rig="threePt" dir="t"/>
            </a:scene3d>
            <a:sp3d extrusionH="57150">
              <a:bevelT w="38100" h="38100"/>
            </a:sp3d>
          </a:bodyPr>
          <a:lstStyle/>
          <a:p>
            <a:pPr eaLnBrk="0" hangingPunct="0">
              <a:defRPr/>
            </a:pPr>
            <a:r>
              <a:rPr lang="en-US" b="1" dirty="0">
                <a:latin typeface="Arial" pitchFamily="34" charset="0"/>
                <a:cs typeface="Arial" pitchFamily="34" charset="0"/>
              </a:rPr>
              <a:t>Effect</a:t>
            </a:r>
            <a:r>
              <a:rPr lang="en-US" sz="2000" b="1" dirty="0">
                <a:latin typeface="Arial" pitchFamily="34" charset="0"/>
                <a:cs typeface="Arial" pitchFamily="34" charset="0"/>
              </a:rPr>
              <a:t> of </a:t>
            </a:r>
            <a:r>
              <a:rPr lang="en-US" b="1" dirty="0">
                <a:latin typeface="Arial" pitchFamily="34" charset="0"/>
                <a:cs typeface="Arial" pitchFamily="34" charset="0"/>
              </a:rPr>
              <a:t>Changes in AD on </a:t>
            </a:r>
            <a:r>
              <a:rPr lang="en-US" sz="2800" b="1" dirty="0">
                <a:solidFill>
                  <a:srgbClr val="0066FF"/>
                </a:solidFill>
                <a:effectLst>
                  <a:outerShdw blurRad="38100" dist="38100" dir="2700000" algn="tl">
                    <a:srgbClr val="000000"/>
                  </a:outerShdw>
                </a:effectLst>
                <a:latin typeface="Arial Black" pitchFamily="34" charset="0"/>
                <a:cs typeface="Arial" pitchFamily="34" charset="0"/>
              </a:rPr>
              <a:t>Real Output</a:t>
            </a:r>
            <a:r>
              <a:rPr lang="en-US" b="1" dirty="0">
                <a:solidFill>
                  <a:srgbClr val="0066FF"/>
                </a:solidFill>
                <a:effectLst>
                  <a:outerShdw blurRad="38100" dist="38100" dir="2700000" algn="tl">
                    <a:srgbClr val="000000"/>
                  </a:outerShdw>
                </a:effectLst>
                <a:latin typeface="Arial Black" pitchFamily="34" charset="0"/>
                <a:cs typeface="Arial" pitchFamily="34" charset="0"/>
              </a:rPr>
              <a:t> </a:t>
            </a:r>
            <a:r>
              <a:rPr lang="en-US" b="1" dirty="0">
                <a:latin typeface="Arial" pitchFamily="34" charset="0"/>
                <a:cs typeface="Arial" pitchFamily="34" charset="0"/>
              </a:rPr>
              <a:t>&amp;</a:t>
            </a:r>
            <a:r>
              <a:rPr lang="en-US" b="1" dirty="0" smtClean="0">
                <a:solidFill>
                  <a:schemeClr val="bg1"/>
                </a:solidFill>
                <a:effectLst>
                  <a:outerShdw blurRad="38100" dist="38100" dir="2700000" algn="tl">
                    <a:srgbClr val="000000"/>
                  </a:outerShdw>
                </a:effectLst>
                <a:latin typeface="Arial" pitchFamily="34" charset="0"/>
                <a:cs typeface="Arial" pitchFamily="34" charset="0"/>
              </a:rPr>
              <a:t> </a:t>
            </a:r>
            <a:r>
              <a:rPr lang="en-US" sz="2800" b="1" dirty="0">
                <a:solidFill>
                  <a:srgbClr val="009900"/>
                </a:solidFill>
                <a:effectLst>
                  <a:outerShdw blurRad="38100" dist="38100" dir="2700000" algn="tl">
                    <a:srgbClr val="000000"/>
                  </a:outerShdw>
                </a:effectLst>
                <a:latin typeface="Arial Black" pitchFamily="34" charset="0"/>
                <a:cs typeface="Arial" pitchFamily="34" charset="0"/>
              </a:rPr>
              <a:t>Price Level</a:t>
            </a:r>
            <a:r>
              <a:rPr lang="en-US" sz="2800" b="1" dirty="0">
                <a:solidFill>
                  <a:srgbClr val="009900"/>
                </a:solidFill>
                <a:effectLst>
                  <a:outerShdw blurRad="38100" dist="38100" dir="2700000" algn="tl">
                    <a:srgbClr val="000000"/>
                  </a:outerShdw>
                </a:effectLst>
                <a:latin typeface="Arial" pitchFamily="34" charset="0"/>
                <a:cs typeface="Arial" pitchFamily="34" charset="0"/>
              </a:rPr>
              <a:t> </a:t>
            </a:r>
          </a:p>
          <a:p>
            <a:pPr eaLnBrk="0" hangingPunct="0">
              <a:defRPr/>
            </a:pPr>
            <a:r>
              <a:rPr lang="en-US" b="1" dirty="0">
                <a:solidFill>
                  <a:schemeClr val="bg1"/>
                </a:solidFill>
                <a:latin typeface="Arial" pitchFamily="34" charset="0"/>
                <a:cs typeface="Arial" pitchFamily="34" charset="0"/>
              </a:rPr>
              <a:t> </a:t>
            </a:r>
            <a:r>
              <a:rPr lang="en-US" sz="2000" b="1" dirty="0">
                <a:latin typeface="Arial" pitchFamily="34" charset="0"/>
                <a:cs typeface="Arial" pitchFamily="34" charset="0"/>
              </a:rPr>
              <a:t>[Good News-Bad News]</a:t>
            </a:r>
          </a:p>
        </p:txBody>
      </p:sp>
      <p:sp>
        <p:nvSpPr>
          <p:cNvPr id="137246" name="Rectangle 30"/>
          <p:cNvSpPr>
            <a:spLocks noChangeArrowheads="1"/>
          </p:cNvSpPr>
          <p:nvPr/>
        </p:nvSpPr>
        <p:spPr bwMode="auto">
          <a:xfrm rot="16200000">
            <a:off x="1012825" y="3489325"/>
            <a:ext cx="2081213" cy="519113"/>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sz="2800" b="1" dirty="0">
                <a:latin typeface="Arial" pitchFamily="34" charset="0"/>
                <a:cs typeface="Arial" pitchFamily="34" charset="0"/>
              </a:rPr>
              <a:t>Price Level</a:t>
            </a:r>
          </a:p>
        </p:txBody>
      </p:sp>
      <p:sp>
        <p:nvSpPr>
          <p:cNvPr id="137247" name="Rectangle 31"/>
          <p:cNvSpPr>
            <a:spLocks noChangeArrowheads="1"/>
          </p:cNvSpPr>
          <p:nvPr/>
        </p:nvSpPr>
        <p:spPr bwMode="auto">
          <a:xfrm>
            <a:off x="7558088" y="5770563"/>
            <a:ext cx="1585912" cy="458787"/>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b="1" dirty="0">
                <a:latin typeface="Arial" pitchFamily="34" charset="0"/>
                <a:cs typeface="Arial" pitchFamily="34" charset="0"/>
              </a:rPr>
              <a:t>Real GDP</a:t>
            </a:r>
          </a:p>
        </p:txBody>
      </p:sp>
      <p:grpSp>
        <p:nvGrpSpPr>
          <p:cNvPr id="28704" name="Group 32"/>
          <p:cNvGrpSpPr>
            <a:grpSpLocks/>
          </p:cNvGrpSpPr>
          <p:nvPr/>
        </p:nvGrpSpPr>
        <p:grpSpPr bwMode="auto">
          <a:xfrm>
            <a:off x="2978150" y="1212850"/>
            <a:ext cx="5014913" cy="4552950"/>
            <a:chOff x="1876" y="764"/>
            <a:chExt cx="3159" cy="2868"/>
          </a:xfrm>
        </p:grpSpPr>
        <p:sp>
          <p:nvSpPr>
            <p:cNvPr id="28713" name="Line 33"/>
            <p:cNvSpPr>
              <a:spLocks noChangeShapeType="1"/>
            </p:cNvSpPr>
            <p:nvPr/>
          </p:nvSpPr>
          <p:spPr bwMode="auto">
            <a:xfrm>
              <a:off x="1888" y="3606"/>
              <a:ext cx="3147" cy="0"/>
            </a:xfrm>
            <a:prstGeom prst="line">
              <a:avLst/>
            </a:prstGeom>
            <a:noFill/>
            <a:ln w="76200">
              <a:solidFill>
                <a:schemeClr val="tx1"/>
              </a:solidFill>
              <a:round/>
              <a:headEnd/>
              <a:tailEnd/>
            </a:ln>
          </p:spPr>
          <p:txBody>
            <a:bodyPr wrap="none" anchor="ctr"/>
            <a:lstStyle/>
            <a:p>
              <a:endParaRPr lang="en-US"/>
            </a:p>
          </p:txBody>
        </p:sp>
        <p:sp>
          <p:nvSpPr>
            <p:cNvPr id="28714" name="Line 34"/>
            <p:cNvSpPr>
              <a:spLocks noChangeShapeType="1"/>
            </p:cNvSpPr>
            <p:nvPr/>
          </p:nvSpPr>
          <p:spPr bwMode="auto">
            <a:xfrm>
              <a:off x="1876" y="764"/>
              <a:ext cx="0" cy="2868"/>
            </a:xfrm>
            <a:prstGeom prst="line">
              <a:avLst/>
            </a:prstGeom>
            <a:noFill/>
            <a:ln w="76200">
              <a:solidFill>
                <a:schemeClr val="tx1"/>
              </a:solidFill>
              <a:round/>
              <a:headEnd/>
              <a:tailEnd/>
            </a:ln>
          </p:spPr>
          <p:txBody>
            <a:bodyPr wrap="none" anchor="ctr"/>
            <a:lstStyle/>
            <a:p>
              <a:endParaRPr lang="en-US"/>
            </a:p>
          </p:txBody>
        </p:sp>
      </p:grpSp>
      <p:sp>
        <p:nvSpPr>
          <p:cNvPr id="28705" name="Oval 35"/>
          <p:cNvSpPr>
            <a:spLocks noChangeArrowheads="1"/>
          </p:cNvSpPr>
          <p:nvPr/>
        </p:nvSpPr>
        <p:spPr bwMode="auto">
          <a:xfrm>
            <a:off x="5133975" y="4403725"/>
            <a:ext cx="168275" cy="168275"/>
          </a:xfrm>
          <a:prstGeom prst="ellipse">
            <a:avLst/>
          </a:prstGeom>
          <a:solidFill>
            <a:srgbClr val="FAFD00"/>
          </a:solidFill>
          <a:ln w="28575">
            <a:solidFill>
              <a:schemeClr val="tx1"/>
            </a:solidFill>
            <a:round/>
            <a:headEnd/>
            <a:tailEnd/>
          </a:ln>
        </p:spPr>
        <p:txBody>
          <a:bodyPr wrap="none" anchor="ctr"/>
          <a:lstStyle/>
          <a:p>
            <a:endParaRPr lang="en-US"/>
          </a:p>
        </p:txBody>
      </p:sp>
      <p:sp>
        <p:nvSpPr>
          <p:cNvPr id="28706" name="Oval 36"/>
          <p:cNvSpPr>
            <a:spLocks noChangeArrowheads="1"/>
          </p:cNvSpPr>
          <p:nvPr/>
        </p:nvSpPr>
        <p:spPr bwMode="auto">
          <a:xfrm>
            <a:off x="5883275" y="3857625"/>
            <a:ext cx="168275" cy="168275"/>
          </a:xfrm>
          <a:prstGeom prst="ellipse">
            <a:avLst/>
          </a:prstGeom>
          <a:solidFill>
            <a:srgbClr val="FAFD00"/>
          </a:solidFill>
          <a:ln w="28575">
            <a:solidFill>
              <a:schemeClr val="tx1"/>
            </a:solidFill>
            <a:round/>
            <a:headEnd/>
            <a:tailEnd/>
          </a:ln>
        </p:spPr>
        <p:txBody>
          <a:bodyPr wrap="none" anchor="ctr"/>
          <a:lstStyle/>
          <a:p>
            <a:endParaRPr lang="en-US"/>
          </a:p>
        </p:txBody>
      </p:sp>
      <p:sp>
        <p:nvSpPr>
          <p:cNvPr id="28707" name="Oval 37"/>
          <p:cNvSpPr>
            <a:spLocks noChangeArrowheads="1"/>
          </p:cNvSpPr>
          <p:nvPr/>
        </p:nvSpPr>
        <p:spPr bwMode="auto">
          <a:xfrm>
            <a:off x="6480175" y="3108325"/>
            <a:ext cx="168275" cy="168275"/>
          </a:xfrm>
          <a:prstGeom prst="ellipse">
            <a:avLst/>
          </a:prstGeom>
          <a:solidFill>
            <a:srgbClr val="FAFD00"/>
          </a:solidFill>
          <a:ln w="28575">
            <a:solidFill>
              <a:schemeClr val="tx1"/>
            </a:solidFill>
            <a:round/>
            <a:headEnd/>
            <a:tailEnd/>
          </a:ln>
        </p:spPr>
        <p:txBody>
          <a:bodyPr wrap="none" anchor="ctr"/>
          <a:lstStyle/>
          <a:p>
            <a:endParaRPr lang="en-US"/>
          </a:p>
        </p:txBody>
      </p:sp>
      <p:pic>
        <p:nvPicPr>
          <p:cNvPr id="137255" name="Picture 39" descr="2bullet"/>
          <p:cNvPicPr>
            <a:picLocks noChangeAspect="1" noChangeArrowheads="1" noCrop="1"/>
          </p:cNvPicPr>
          <p:nvPr/>
        </p:nvPicPr>
        <p:blipFill>
          <a:blip r:embed="rId5"/>
          <a:srcRect/>
          <a:stretch>
            <a:fillRect/>
          </a:stretch>
        </p:blipFill>
        <p:spPr bwMode="auto">
          <a:xfrm>
            <a:off x="7010400" y="1905000"/>
            <a:ext cx="247650" cy="247650"/>
          </a:xfrm>
          <a:prstGeom prst="rect">
            <a:avLst/>
          </a:prstGeom>
          <a:noFill/>
          <a:ln w="9525">
            <a:noFill/>
            <a:miter lim="800000"/>
            <a:headEnd/>
            <a:tailEnd/>
          </a:ln>
        </p:spPr>
      </p:pic>
      <p:pic>
        <p:nvPicPr>
          <p:cNvPr id="28709" name="Picture 40" descr="arrow green rt"/>
          <p:cNvPicPr>
            <a:picLocks noChangeAspect="1" noChangeArrowheads="1" noCrop="1"/>
          </p:cNvPicPr>
          <p:nvPr/>
        </p:nvPicPr>
        <p:blipFill>
          <a:blip r:embed="rId6"/>
          <a:srcRect/>
          <a:stretch>
            <a:fillRect/>
          </a:stretch>
        </p:blipFill>
        <p:spPr bwMode="auto">
          <a:xfrm>
            <a:off x="5629275" y="1847850"/>
            <a:ext cx="1381125" cy="400050"/>
          </a:xfrm>
          <a:prstGeom prst="rect">
            <a:avLst/>
          </a:prstGeom>
          <a:noFill/>
          <a:ln w="9525">
            <a:noFill/>
            <a:miter lim="800000"/>
            <a:headEnd/>
            <a:tailEnd/>
          </a:ln>
        </p:spPr>
      </p:pic>
      <p:pic>
        <p:nvPicPr>
          <p:cNvPr id="137257" name="Picture 41" descr="arrow green up pretty"/>
          <p:cNvPicPr>
            <a:picLocks noChangeAspect="1" noChangeArrowheads="1" noCrop="1"/>
          </p:cNvPicPr>
          <p:nvPr/>
        </p:nvPicPr>
        <p:blipFill>
          <a:blip r:embed="rId7"/>
          <a:srcRect/>
          <a:stretch>
            <a:fillRect/>
          </a:stretch>
        </p:blipFill>
        <p:spPr bwMode="auto">
          <a:xfrm>
            <a:off x="3038475" y="2033588"/>
            <a:ext cx="465138" cy="1162050"/>
          </a:xfrm>
          <a:prstGeom prst="rect">
            <a:avLst/>
          </a:prstGeom>
          <a:noFill/>
          <a:ln w="9525">
            <a:noFill/>
            <a:miter lim="800000"/>
            <a:headEnd/>
            <a:tailEnd/>
          </a:ln>
        </p:spPr>
      </p:pic>
      <p:pic>
        <p:nvPicPr>
          <p:cNvPr id="28711" name="Picture 42" descr="arrow green rt"/>
          <p:cNvPicPr>
            <a:picLocks noChangeAspect="1" noChangeArrowheads="1" noCrop="1"/>
          </p:cNvPicPr>
          <p:nvPr/>
        </p:nvPicPr>
        <p:blipFill>
          <a:blip r:embed="rId6"/>
          <a:srcRect/>
          <a:stretch>
            <a:fillRect/>
          </a:stretch>
        </p:blipFill>
        <p:spPr bwMode="auto">
          <a:xfrm>
            <a:off x="6562725" y="5399088"/>
            <a:ext cx="552450" cy="220662"/>
          </a:xfrm>
          <a:prstGeom prst="rect">
            <a:avLst/>
          </a:prstGeom>
          <a:noFill/>
          <a:ln w="9525">
            <a:noFill/>
            <a:miter lim="800000"/>
            <a:headEnd/>
            <a:tailEnd/>
          </a:ln>
        </p:spPr>
      </p:pic>
      <p:pic>
        <p:nvPicPr>
          <p:cNvPr id="139270" name="A sw1238.wav">
            <a:hlinkClick r:id="" action="ppaction://media"/>
          </p:cNvPr>
          <p:cNvPicPr>
            <a:picLocks noRot="1" noChangeAspect="1" noChangeArrowheads="1"/>
          </p:cNvPicPr>
          <p:nvPr>
            <a:wavAudioFile r:embed="rId1" name="A swhoosh.wav"/>
          </p:nvPr>
        </p:nvPicPr>
        <p:blipFill>
          <a:blip r:embed="rId8"/>
          <a:srcRect/>
          <a:stretch>
            <a:fillRect/>
          </a:stretch>
        </p:blipFill>
        <p:spPr bwMode="auto">
          <a:xfrm>
            <a:off x="-232178" y="5604825"/>
            <a:ext cx="304800" cy="304800"/>
          </a:xfrm>
          <a:prstGeom prst="rect">
            <a:avLst/>
          </a:prstGeom>
          <a:noFill/>
          <a:ln w="9525">
            <a:noFill/>
            <a:miter lim="800000"/>
            <a:headEnd/>
            <a:tailEnd/>
          </a:ln>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50029" y="819150"/>
            <a:ext cx="2161528" cy="1759667"/>
          </a:xfrm>
          <a:prstGeom prst="rect">
            <a:avLst/>
          </a:prstGeom>
          <a:noFill/>
          <a:ln w="38100">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4" name="Rectangle 41"/>
          <p:cNvSpPr>
            <a:spLocks noChangeArrowheads="1"/>
          </p:cNvSpPr>
          <p:nvPr/>
        </p:nvSpPr>
        <p:spPr bwMode="auto">
          <a:xfrm>
            <a:off x="583692" y="837375"/>
            <a:ext cx="609600" cy="323850"/>
          </a:xfrm>
          <a:prstGeom prst="rect">
            <a:avLst/>
          </a:prstGeom>
          <a:noFill/>
          <a:ln w="12700">
            <a:noFill/>
            <a:miter lim="800000"/>
            <a:headEnd/>
            <a:tailEnd/>
          </a:ln>
          <a:effectLst/>
        </p:spPr>
        <p:txBody>
          <a:bodyPr wrap="none" anchor="ctr"/>
          <a:lstStyle/>
          <a:p>
            <a:pPr>
              <a:defRPr/>
            </a:pPr>
            <a:r>
              <a:rPr lang="en-US" sz="2000" b="1" dirty="0" smtClean="0">
                <a:effectLst>
                  <a:outerShdw blurRad="38100" dist="38100" dir="2700000" algn="tl">
                    <a:srgbClr val="FFFFFF"/>
                  </a:outerShdw>
                </a:effectLst>
                <a:latin typeface="Verdana" pitchFamily="34" charset="0"/>
              </a:rPr>
              <a:t>PC</a:t>
            </a:r>
            <a:endParaRPr lang="en-US" sz="2000" b="1" dirty="0">
              <a:effectLst>
                <a:outerShdw blurRad="38100" dist="38100" dir="2700000" algn="tl">
                  <a:srgbClr val="FFFFFF"/>
                </a:outerShdw>
              </a:effectLst>
              <a:latin typeface="Verdana" pitchFamily="34" charset="0"/>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2331" y="2047875"/>
            <a:ext cx="200024" cy="200024"/>
          </a:xfrm>
          <a:prstGeom prst="rect">
            <a:avLst/>
          </a:prstGeom>
        </p:spPr>
      </p:pic>
      <p:sp>
        <p:nvSpPr>
          <p:cNvPr id="46" name="Rectangle 9" descr="Papyrus"/>
          <p:cNvSpPr>
            <a:spLocks noChangeArrowheads="1"/>
          </p:cNvSpPr>
          <p:nvPr/>
        </p:nvSpPr>
        <p:spPr bwMode="auto">
          <a:xfrm>
            <a:off x="8318" y="6125208"/>
            <a:ext cx="9135682" cy="502283"/>
          </a:xfrm>
          <a:prstGeom prst="rect">
            <a:avLst/>
          </a:prstGeom>
          <a:noFill/>
          <a:ln w="12700">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1800" b="1" dirty="0" smtClean="0">
                <a:latin typeface="Arial" pitchFamily="34" charset="0"/>
                <a:cs typeface="Arial" pitchFamily="34" charset="0"/>
              </a:rPr>
              <a:t>So, </a:t>
            </a:r>
            <a:r>
              <a:rPr lang="en-US" sz="2000" b="1" dirty="0" smtClean="0">
                <a:latin typeface="Arial" pitchFamily="34" charset="0"/>
                <a:cs typeface="Arial" pitchFamily="34" charset="0"/>
              </a:rPr>
              <a:t>an </a:t>
            </a:r>
            <a:r>
              <a:rPr lang="en-US" sz="2000" b="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AD shift to the right </a:t>
            </a:r>
            <a:r>
              <a:rPr lang="en-US" sz="2000" b="1" dirty="0" smtClean="0">
                <a:latin typeface="Arial" pitchFamily="34" charset="0"/>
                <a:cs typeface="Arial" pitchFamily="34" charset="0"/>
              </a:rPr>
              <a:t>causes a </a:t>
            </a:r>
            <a:r>
              <a:rPr lang="en-US" sz="2000" b="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movement up and to the left </a:t>
            </a:r>
            <a:r>
              <a:rPr lang="en-US" sz="1800" b="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on the </a:t>
            </a:r>
            <a:r>
              <a:rPr lang="en-US" sz="2000" b="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PC</a:t>
            </a:r>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7243"/>
                                        </p:tgtEl>
                                        <p:attrNameLst>
                                          <p:attrName>style.visibility</p:attrName>
                                        </p:attrNameLst>
                                      </p:cBhvr>
                                      <p:to>
                                        <p:strVal val="visible"/>
                                      </p:to>
                                    </p:set>
                                    <p:animEffect transition="in" filter="dissolve">
                                      <p:cBhvr>
                                        <p:cTn id="7" dur="500"/>
                                        <p:tgtEl>
                                          <p:spTgt spid="1372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7230"/>
                                        </p:tgtEl>
                                        <p:attrNameLst>
                                          <p:attrName>style.visibility</p:attrName>
                                        </p:attrNameLst>
                                      </p:cBhvr>
                                      <p:to>
                                        <p:strVal val="visible"/>
                                      </p:to>
                                    </p:set>
                                    <p:animEffect transition="in" filter="wipe(left)">
                                      <p:cBhvr>
                                        <p:cTn id="11" dur="2000"/>
                                        <p:tgtEl>
                                          <p:spTgt spid="137230"/>
                                        </p:tgtEl>
                                      </p:cBhvr>
                                    </p:animEffect>
                                  </p:childTnLst>
                                </p:cTn>
                              </p:par>
                              <p:par>
                                <p:cTn id="12" presetID="1" presetClass="mediacall" presetSubtype="0" fill="hold" nodeType="withEffect">
                                  <p:stCondLst>
                                    <p:cond delay="0"/>
                                  </p:stCondLst>
                                  <p:childTnLst>
                                    <p:cmd type="call" cmd="playFrom(0.0)">
                                      <p:cBhvr>
                                        <p:cTn id="13" dur="279" fill="hold"/>
                                        <p:tgtEl>
                                          <p:spTgt spid="139270"/>
                                        </p:tgtEl>
                                      </p:cBhvr>
                                    </p:cmd>
                                  </p:childTnLst>
                                </p:cTn>
                              </p:par>
                              <p:par>
                                <p:cTn id="14" presetID="9" presetClass="entr" presetSubtype="0" fill="hold" nodeType="withEffect">
                                  <p:stCondLst>
                                    <p:cond delay="0"/>
                                  </p:stCondLst>
                                  <p:childTnLst>
                                    <p:set>
                                      <p:cBhvr>
                                        <p:cTn id="15" dur="1" fill="hold">
                                          <p:stCondLst>
                                            <p:cond delay="0"/>
                                          </p:stCondLst>
                                        </p:cTn>
                                        <p:tgtEl>
                                          <p:spTgt spid="137255"/>
                                        </p:tgtEl>
                                        <p:attrNameLst>
                                          <p:attrName>style.visibility</p:attrName>
                                        </p:attrNameLst>
                                      </p:cBhvr>
                                      <p:to>
                                        <p:strVal val="visible"/>
                                      </p:to>
                                    </p:set>
                                    <p:animEffect transition="in" filter="dissolve">
                                      <p:cBhvr>
                                        <p:cTn id="16" dur="500"/>
                                        <p:tgtEl>
                                          <p:spTgt spid="137255"/>
                                        </p:tgtEl>
                                      </p:cBhvr>
                                    </p:animEffect>
                                  </p:childTnLst>
                                </p:cTn>
                              </p:par>
                            </p:childTnLst>
                          </p:cTn>
                        </p:par>
                        <p:par>
                          <p:cTn id="17" fill="hold" nodeType="afterGroup">
                            <p:stCondLst>
                              <p:cond delay="2500"/>
                            </p:stCondLst>
                            <p:childTnLst>
                              <p:par>
                                <p:cTn id="18" presetID="22" presetClass="entr" presetSubtype="2" fill="hold" grpId="0" nodeType="afterEffect">
                                  <p:stCondLst>
                                    <p:cond delay="0"/>
                                  </p:stCondLst>
                                  <p:childTnLst>
                                    <p:set>
                                      <p:cBhvr>
                                        <p:cTn id="19" dur="1" fill="hold">
                                          <p:stCondLst>
                                            <p:cond delay="0"/>
                                          </p:stCondLst>
                                        </p:cTn>
                                        <p:tgtEl>
                                          <p:spTgt spid="137221"/>
                                        </p:tgtEl>
                                        <p:attrNameLst>
                                          <p:attrName>style.visibility</p:attrName>
                                        </p:attrNameLst>
                                      </p:cBhvr>
                                      <p:to>
                                        <p:strVal val="visible"/>
                                      </p:to>
                                    </p:set>
                                    <p:animEffect transition="in" filter="wipe(right)">
                                      <p:cBhvr>
                                        <p:cTn id="20" dur="1000"/>
                                        <p:tgtEl>
                                          <p:spTgt spid="13722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37225"/>
                                        </p:tgtEl>
                                        <p:attrNameLst>
                                          <p:attrName>style.visibility</p:attrName>
                                        </p:attrNameLst>
                                      </p:cBhvr>
                                      <p:to>
                                        <p:strVal val="visible"/>
                                      </p:to>
                                    </p:set>
                                    <p:animEffect transition="in" filter="wipe(up)">
                                      <p:cBhvr>
                                        <p:cTn id="23" dur="1000"/>
                                        <p:tgtEl>
                                          <p:spTgt spid="137225"/>
                                        </p:tgtEl>
                                      </p:cBhvr>
                                    </p:animEffect>
                                  </p:childTnLst>
                                </p:cTn>
                              </p:par>
                            </p:childTnLst>
                          </p:cTn>
                        </p:par>
                        <p:par>
                          <p:cTn id="24" fill="hold" nodeType="afterGroup">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137235"/>
                                        </p:tgtEl>
                                        <p:attrNameLst>
                                          <p:attrName>style.visibility</p:attrName>
                                        </p:attrNameLst>
                                      </p:cBhvr>
                                      <p:to>
                                        <p:strVal val="visible"/>
                                      </p:to>
                                    </p:set>
                                    <p:animEffect transition="in" filter="dissolve">
                                      <p:cBhvr>
                                        <p:cTn id="27" dur="500"/>
                                        <p:tgtEl>
                                          <p:spTgt spid="13723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7239"/>
                                        </p:tgtEl>
                                        <p:attrNameLst>
                                          <p:attrName>style.visibility</p:attrName>
                                        </p:attrNameLst>
                                      </p:cBhvr>
                                      <p:to>
                                        <p:strVal val="visible"/>
                                      </p:to>
                                    </p:set>
                                    <p:animEffect transition="in" filter="dissolve">
                                      <p:cBhvr>
                                        <p:cTn id="30" dur="500"/>
                                        <p:tgtEl>
                                          <p:spTgt spid="137239"/>
                                        </p:tgtEl>
                                      </p:cBhvr>
                                    </p:animEffect>
                                  </p:childTnLst>
                                </p:cTn>
                              </p:par>
                              <p:par>
                                <p:cTn id="31" presetID="9" presetClass="entr" presetSubtype="0" fill="hold" nodeType="withEffect">
                                  <p:stCondLst>
                                    <p:cond delay="0"/>
                                  </p:stCondLst>
                                  <p:childTnLst>
                                    <p:set>
                                      <p:cBhvr>
                                        <p:cTn id="32" dur="1" fill="hold">
                                          <p:stCondLst>
                                            <p:cond delay="0"/>
                                          </p:stCondLst>
                                        </p:cTn>
                                        <p:tgtEl>
                                          <p:spTgt spid="137257"/>
                                        </p:tgtEl>
                                        <p:attrNameLst>
                                          <p:attrName>style.visibility</p:attrName>
                                        </p:attrNameLst>
                                      </p:cBhvr>
                                      <p:to>
                                        <p:strVal val="visible"/>
                                      </p:to>
                                    </p:set>
                                    <p:animEffect transition="in" filter="dissolve">
                                      <p:cBhvr>
                                        <p:cTn id="33" dur="500"/>
                                        <p:tgtEl>
                                          <p:spTgt spid="137257"/>
                                        </p:tgtEl>
                                      </p:cBhvr>
                                    </p:animEffect>
                                  </p:childTnLst>
                                </p:cTn>
                              </p:par>
                            </p:childTnLst>
                          </p:cTn>
                        </p:par>
                      </p:childTnLst>
                    </p:cTn>
                  </p:par>
                  <p:par>
                    <p:cTn id="34" fill="hold">
                      <p:stCondLst>
                        <p:cond delay="indefinite"/>
                      </p:stCondLst>
                      <p:childTnLst>
                        <p:par>
                          <p:cTn id="35" fill="hold">
                            <p:stCondLst>
                              <p:cond delay="0"/>
                            </p:stCondLst>
                            <p:childTnLst>
                              <p:par>
                                <p:cTn id="36" presetID="51" presetClass="path" presetSubtype="0" accel="50000" decel="50000" fill="hold" nodeType="clickEffect">
                                  <p:stCondLst>
                                    <p:cond delay="0"/>
                                  </p:stCondLst>
                                  <p:childTnLst>
                                    <p:animMotion origin="layout" path="M 2.77778E-7 -4.71785E-6 L -0.05868 -0.0215 C -0.06962 -0.02543 -0.05764 -0.01873 -0.06146 -0.0252 C -0.06528 -0.03168 -0.07639 -0.0481 -0.08142 -0.06059 C -0.08142 -0.03561 -0.10104 -0.11355 -0.09201 -0.09967 L -0.1 -0.13529 " pathEditMode="relative" rAng="0" ptsTypes="FfafFF">
                                      <p:cBhvr>
                                        <p:cTn id="37" dur="5000" fill="hold"/>
                                        <p:tgtEl>
                                          <p:spTgt spid="2"/>
                                        </p:tgtEl>
                                        <p:attrNameLst>
                                          <p:attrName>ppt_x</p:attrName>
                                          <p:attrName>ppt_y</p:attrName>
                                        </p:attrNameLst>
                                      </p:cBhvr>
                                      <p:rCtr x="-5052" y="-6776"/>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3" fill="hold" display="0">
                  <p:stCondLst>
                    <p:cond delay="indefinite"/>
                  </p:stCondLst>
                  <p:endCondLst>
                    <p:cond evt="onNext" delay="0">
                      <p:tgtEl>
                        <p:sldTgt/>
                      </p:tgtEl>
                    </p:cond>
                    <p:cond evt="onPrev" delay="0">
                      <p:tgtEl>
                        <p:sldTgt/>
                      </p:tgtEl>
                    </p:cond>
                    <p:cond evt="onStopAudio" delay="0">
                      <p:tgtEl>
                        <p:sldTgt/>
                      </p:tgtEl>
                    </p:cond>
                  </p:endCondLst>
                </p:cTn>
                <p:tgtEl>
                  <p:spTgt spid="139270"/>
                </p:tgtEl>
              </p:cMediaNode>
            </p:audio>
          </p:childTnLst>
        </p:cTn>
      </p:par>
    </p:tnLst>
    <p:bldLst>
      <p:bldP spid="137221" grpId="0" animBg="1"/>
      <p:bldP spid="137225" grpId="0" animBg="1"/>
      <p:bldP spid="137230" grpId="0" animBg="1"/>
      <p:bldP spid="137235" grpId="0" autoUpdateAnimBg="0"/>
      <p:bldP spid="137239" grpId="0" autoUpdateAnimBg="0"/>
      <p:bldP spid="137243" grpId="0" autoUpdateAnimBg="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82" descr="logo"/>
          <p:cNvPicPr>
            <a:picLocks noChangeAspect="1" noChangeArrowheads="1"/>
          </p:cNvPicPr>
          <p:nvPr/>
        </p:nvPicPr>
        <p:blipFill>
          <a:blip r:embed="rId3"/>
          <a:srcRect/>
          <a:stretch>
            <a:fillRect/>
          </a:stretch>
        </p:blipFill>
        <p:spPr bwMode="auto">
          <a:xfrm>
            <a:off x="1060450" y="1320800"/>
            <a:ext cx="2203450" cy="3373438"/>
          </a:xfrm>
          <a:prstGeom prst="rect">
            <a:avLst/>
          </a:prstGeom>
          <a:noFill/>
          <a:ln w="9525">
            <a:noFill/>
            <a:miter lim="800000"/>
            <a:headEnd/>
            <a:tailEnd/>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71" t="11" r="114" b="7067"/>
          <a:stretch/>
        </p:blipFill>
        <p:spPr bwMode="auto">
          <a:xfrm>
            <a:off x="4389120" y="1005840"/>
            <a:ext cx="4389120" cy="448056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6" name="Rectangle 83"/>
          <p:cNvSpPr>
            <a:spLocks noChangeArrowheads="1"/>
          </p:cNvSpPr>
          <p:nvPr/>
        </p:nvSpPr>
        <p:spPr bwMode="auto">
          <a:xfrm>
            <a:off x="38100" y="4797425"/>
            <a:ext cx="4351020" cy="596900"/>
          </a:xfrm>
          <a:prstGeom prst="rect">
            <a:avLst/>
          </a:prstGeom>
          <a:noFill/>
          <a:ln w="76200" algn="ctr">
            <a:noFill/>
            <a:miter lim="800000"/>
            <a:headEnd/>
            <a:tailEnd/>
          </a:ln>
          <a:effectLst/>
        </p:spPr>
        <p:txBody>
          <a:bodyPr wrap="none" anchor="ctr"/>
          <a:lstStyle/>
          <a:p>
            <a:pPr>
              <a:defRPr/>
            </a:pPr>
            <a:r>
              <a:rPr lang="en-US" sz="2200" b="1" dirty="0">
                <a:solidFill>
                  <a:srgbClr val="000000"/>
                </a:solidFill>
                <a:effectLst>
                  <a:outerShdw blurRad="38100" dist="38100" dir="2700000" algn="tl">
                    <a:srgbClr val="FFFFFF"/>
                  </a:outerShdw>
                </a:effectLst>
                <a:latin typeface="Arial" charset="0"/>
              </a:rPr>
              <a:t>Alban William </a:t>
            </a:r>
            <a:r>
              <a:rPr lang="en-US" sz="2200" b="1" dirty="0">
                <a:solidFill>
                  <a:srgbClr val="000000"/>
                </a:solidFill>
                <a:latin typeface="Arial" charset="0"/>
              </a:rPr>
              <a:t>Housego</a:t>
            </a:r>
            <a:r>
              <a:rPr lang="en-US" sz="2200" b="1" dirty="0">
                <a:solidFill>
                  <a:srgbClr val="000000"/>
                </a:solidFill>
                <a:effectLst>
                  <a:outerShdw blurRad="38100" dist="38100" dir="2700000" algn="tl">
                    <a:srgbClr val="FFFFFF"/>
                  </a:outerShdw>
                </a:effectLst>
                <a:latin typeface="Arial" charset="0"/>
              </a:rPr>
              <a:t> Phillips</a:t>
            </a:r>
          </a:p>
          <a:p>
            <a:pPr>
              <a:defRPr/>
            </a:pPr>
            <a:r>
              <a:rPr lang="en-US" sz="2800" b="1" dirty="0">
                <a:solidFill>
                  <a:srgbClr val="000000"/>
                </a:solidFill>
                <a:effectLst>
                  <a:outerShdw blurRad="38100" dist="38100" dir="2700000" algn="tl">
                    <a:srgbClr val="FFFFFF"/>
                  </a:outerShdw>
                </a:effectLst>
                <a:latin typeface="Arial" charset="0"/>
              </a:rPr>
              <a:t>1914-1975</a:t>
            </a:r>
          </a:p>
        </p:txBody>
      </p:sp>
      <p:sp>
        <p:nvSpPr>
          <p:cNvPr id="7" name="Rectangle 9" descr="Papyrus"/>
          <p:cNvSpPr>
            <a:spLocks noChangeArrowheads="1"/>
          </p:cNvSpPr>
          <p:nvPr/>
        </p:nvSpPr>
        <p:spPr bwMode="auto">
          <a:xfrm>
            <a:off x="1" y="5815584"/>
            <a:ext cx="9144000" cy="859536"/>
          </a:xfrm>
          <a:prstGeom prst="rect">
            <a:avLst/>
          </a:prstGeom>
          <a:noFill/>
          <a:ln w="12700">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4000" b="1" dirty="0" smtClean="0">
                <a:solidFill>
                  <a:srgbClr val="FF0000"/>
                </a:solidFill>
                <a:effectLst>
                  <a:outerShdw blurRad="38100" dist="38100" dir="2700000" algn="tl">
                    <a:srgbClr val="000000">
                      <a:alpha val="43137"/>
                    </a:srgbClr>
                  </a:outerShdw>
                </a:effectLst>
                <a:latin typeface="Arial Black" pitchFamily="34" charset="0"/>
                <a:cs typeface="Arial" pitchFamily="34" charset="0"/>
              </a:rPr>
              <a:t>*</a:t>
            </a:r>
            <a:r>
              <a:rPr lang="en-US" sz="2800" b="1" dirty="0" smtClean="0">
                <a:solidFill>
                  <a:srgbClr val="000000"/>
                </a:solidFill>
                <a:latin typeface="Arial" pitchFamily="34" charset="0"/>
                <a:cs typeface="Arial" pitchFamily="34" charset="0"/>
              </a:rPr>
              <a:t>If you see this </a:t>
            </a:r>
            <a:r>
              <a:rPr lang="en-US" sz="2800" b="1" dirty="0" smtClean="0">
                <a:solidFill>
                  <a:srgbClr val="FF0000"/>
                </a:solidFill>
                <a:effectLst>
                  <a:outerShdw blurRad="38100" dist="38100" dir="2700000" algn="tl">
                    <a:srgbClr val="000000">
                      <a:alpha val="43137"/>
                    </a:srgbClr>
                  </a:outerShdw>
                </a:effectLst>
                <a:latin typeface="Arial Black" pitchFamily="34" charset="0"/>
                <a:cs typeface="Arial" pitchFamily="34" charset="0"/>
              </a:rPr>
              <a:t>star</a:t>
            </a:r>
            <a:r>
              <a:rPr lang="en-US" sz="2800" b="1" dirty="0" smtClean="0">
                <a:solidFill>
                  <a:srgbClr val="000000"/>
                </a:solidFill>
                <a:latin typeface="Arial" pitchFamily="34" charset="0"/>
                <a:cs typeface="Arial" pitchFamily="34" charset="0"/>
              </a:rPr>
              <a:t>, make a mental note</a:t>
            </a:r>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so that </a:t>
            </a:r>
          </a:p>
          <a:p>
            <a:pPr>
              <a:defRPr/>
            </a:pPr>
            <a:r>
              <a:rPr lang="en-US" sz="2800" b="1" dirty="0">
                <a:solidFill>
                  <a:srgbClr val="000000"/>
                </a:solidFill>
                <a:latin typeface="Arial" pitchFamily="34" charset="0"/>
                <a:cs typeface="Arial" pitchFamily="34" charset="0"/>
              </a:rPr>
              <a:t>y</a:t>
            </a:r>
            <a:r>
              <a:rPr lang="en-US" sz="2800" b="1" dirty="0" smtClean="0">
                <a:solidFill>
                  <a:srgbClr val="000000"/>
                </a:solidFill>
                <a:latin typeface="Arial" pitchFamily="34" charset="0"/>
                <a:cs typeface="Arial" pitchFamily="34" charset="0"/>
              </a:rPr>
              <a:t>ou </a:t>
            </a:r>
            <a:r>
              <a:rPr lang="en-US" sz="2800" b="1" dirty="0">
                <a:solidFill>
                  <a:srgbClr val="000000"/>
                </a:solidFill>
                <a:latin typeface="Arial" pitchFamily="34" charset="0"/>
                <a:cs typeface="Arial" pitchFamily="34" charset="0"/>
              </a:rPr>
              <a:t>c</a:t>
            </a:r>
            <a:r>
              <a:rPr lang="en-US" sz="2800" b="1" dirty="0" smtClean="0">
                <a:solidFill>
                  <a:srgbClr val="000000"/>
                </a:solidFill>
                <a:latin typeface="Arial" pitchFamily="34" charset="0"/>
                <a:cs typeface="Arial" pitchFamily="34" charset="0"/>
              </a:rPr>
              <a:t>an answer the quiz questions correctly.</a:t>
            </a:r>
            <a:endParaRPr lang="en-US" sz="2800" b="1" dirty="0">
              <a:solidFill>
                <a:srgbClr val="000000"/>
              </a:solidFill>
              <a:latin typeface="Arial" pitchFamily="34" charset="0"/>
              <a:cs typeface="Arial"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7002" y="4740275"/>
            <a:ext cx="247650" cy="247650"/>
          </a:xfrm>
          <a:prstGeom prst="rect">
            <a:avLst/>
          </a:prstGeom>
        </p:spPr>
      </p:pic>
      <p:sp>
        <p:nvSpPr>
          <p:cNvPr id="8" name="TextBox 7"/>
          <p:cNvSpPr txBox="1"/>
          <p:nvPr/>
        </p:nvSpPr>
        <p:spPr>
          <a:xfrm>
            <a:off x="5571744" y="5509768"/>
            <a:ext cx="3212404" cy="369332"/>
          </a:xfrm>
          <a:prstGeom prst="rect">
            <a:avLst/>
          </a:prstGeom>
          <a:noFill/>
        </p:spPr>
        <p:txBody>
          <a:bodyPr wrap="square" rtlCol="0">
            <a:spAutoFit/>
          </a:bodyPr>
          <a:lstStyle/>
          <a:p>
            <a:pPr algn="r"/>
            <a:r>
              <a:rPr lang="en-US" sz="1800" dirty="0" smtClean="0">
                <a:solidFill>
                  <a:srgbClr val="000000"/>
                </a:solidFill>
                <a:latin typeface="Arial Black" pitchFamily="34" charset="0"/>
              </a:rPr>
              <a:t>Unemployment Rate [%]</a:t>
            </a:r>
            <a:endParaRPr lang="en-US" sz="1800" dirty="0">
              <a:solidFill>
                <a:srgbClr val="000000"/>
              </a:solidFill>
              <a:latin typeface="Arial Black" pitchFamily="34" charset="0"/>
            </a:endParaRPr>
          </a:p>
        </p:txBody>
      </p:sp>
      <p:sp>
        <p:nvSpPr>
          <p:cNvPr id="10" name="Rectangle 9"/>
          <p:cNvSpPr/>
          <p:nvPr/>
        </p:nvSpPr>
        <p:spPr>
          <a:xfrm>
            <a:off x="521761" y="-104775"/>
            <a:ext cx="8071900" cy="769441"/>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b="1" dirty="0" smtClean="0">
                <a:ln w="11430">
                  <a:solidFill>
                    <a:srgbClr val="006600"/>
                  </a:solidFill>
                </a:ln>
                <a:solidFill>
                  <a:srgbClr val="0066FF"/>
                </a:solidFill>
                <a:effectLst>
                  <a:outerShdw blurRad="50800" dist="39000" dir="5460000" algn="tl">
                    <a:srgbClr val="000000">
                      <a:alpha val="38000"/>
                    </a:srgbClr>
                  </a:outerShdw>
                </a:effectLst>
                <a:latin typeface="Arial Black" pitchFamily="34" charset="0"/>
              </a:rPr>
              <a:t>The </a:t>
            </a:r>
            <a:r>
              <a:rPr lang="en-US" sz="3600" b="1" dirty="0" smtClean="0">
                <a:ln w="11430">
                  <a:solidFill>
                    <a:srgbClr val="006600"/>
                  </a:solidFill>
                </a:ln>
                <a:solidFill>
                  <a:srgbClr val="0066FF"/>
                </a:solidFill>
                <a:effectLst>
                  <a:outerShdw blurRad="50800" dist="39000" dir="5460000" algn="tl">
                    <a:srgbClr val="000000">
                      <a:alpha val="38000"/>
                    </a:srgbClr>
                  </a:outerShdw>
                </a:effectLst>
                <a:latin typeface="Arial Black" pitchFamily="34" charset="0"/>
              </a:rPr>
              <a:t>Phillips</a:t>
            </a:r>
            <a:r>
              <a:rPr lang="en-US" sz="4400" b="1" dirty="0" smtClean="0">
                <a:ln w="11430">
                  <a:solidFill>
                    <a:srgbClr val="006600"/>
                  </a:solidFill>
                </a:ln>
                <a:solidFill>
                  <a:srgbClr val="0066FF"/>
                </a:solidFill>
                <a:effectLst>
                  <a:outerShdw blurRad="50800" dist="39000" dir="5460000" algn="tl">
                    <a:srgbClr val="000000">
                      <a:alpha val="38000"/>
                    </a:srgbClr>
                  </a:outerShdw>
                </a:effectLst>
                <a:latin typeface="Arial Black" pitchFamily="34" charset="0"/>
              </a:rPr>
              <a:t> Curve</a:t>
            </a:r>
            <a:endParaRPr lang="en-US" sz="4400" b="1" dirty="0">
              <a:ln w="11430">
                <a:solidFill>
                  <a:srgbClr val="006600"/>
                </a:solidFill>
              </a:ln>
              <a:solidFill>
                <a:srgbClr val="0066FF"/>
              </a:solidFill>
              <a:effectLst>
                <a:outerShdw blurRad="50800" dist="39000" dir="5460000" algn="tl">
                  <a:srgbClr val="000000">
                    <a:alpha val="38000"/>
                  </a:srgbClr>
                </a:outerShdw>
              </a:effectLst>
              <a:latin typeface="Arial Black" pitchFamily="34" charset="0"/>
            </a:endParaRPr>
          </a:p>
        </p:txBody>
      </p:sp>
      <p:sp>
        <p:nvSpPr>
          <p:cNvPr id="13" name="Rectangle 12"/>
          <p:cNvSpPr/>
          <p:nvPr/>
        </p:nvSpPr>
        <p:spPr>
          <a:xfrm>
            <a:off x="4333875" y="1020256"/>
            <a:ext cx="4486275" cy="384721"/>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900" b="1" dirty="0" smtClean="0">
                <a:ln w="11430">
                  <a:solidFill>
                    <a:srgbClr val="006600"/>
                  </a:solidFill>
                </a:ln>
                <a:solidFill>
                  <a:srgbClr val="000000"/>
                </a:solidFill>
                <a:effectLst>
                  <a:outerShdw blurRad="50800" dist="39000" dir="5460000" algn="tl">
                    <a:srgbClr val="000000">
                      <a:alpha val="38000"/>
                    </a:srgbClr>
                  </a:outerShdw>
                </a:effectLst>
                <a:latin typeface="Arial Black" pitchFamily="34" charset="0"/>
              </a:rPr>
              <a:t>What causes these movements?</a:t>
            </a:r>
            <a:endParaRPr lang="en-US" sz="1900" b="1" dirty="0">
              <a:ln w="11430">
                <a:solidFill>
                  <a:srgbClr val="006600"/>
                </a:solidFill>
              </a:ln>
              <a:solidFill>
                <a:srgbClr val="000000"/>
              </a:solidFill>
              <a:effectLst>
                <a:outerShdw blurRad="50800" dist="39000" dir="5460000" algn="tl">
                  <a:srgbClr val="000000">
                    <a:alpha val="38000"/>
                  </a:srgbClr>
                </a:outerShdw>
              </a:effectLst>
              <a:latin typeface="Arial Black" pitchFamily="34" charset="0"/>
            </a:endParaRPr>
          </a:p>
        </p:txBody>
      </p:sp>
      <p:sp>
        <p:nvSpPr>
          <p:cNvPr id="11" name="TextBox 10"/>
          <p:cNvSpPr txBox="1"/>
          <p:nvPr/>
        </p:nvSpPr>
        <p:spPr>
          <a:xfrm rot="16200000">
            <a:off x="2512019" y="2745908"/>
            <a:ext cx="3373436" cy="523220"/>
          </a:xfrm>
          <a:prstGeom prst="rect">
            <a:avLst/>
          </a:prstGeom>
          <a:noFill/>
        </p:spPr>
        <p:txBody>
          <a:bodyPr wrap="square" rtlCol="0">
            <a:spAutoFit/>
            <a:scene3d>
              <a:camera prst="orthographicFront"/>
              <a:lightRig rig="threePt" dir="t"/>
            </a:scene3d>
            <a:sp3d extrusionH="57150">
              <a:bevelT w="38100" h="38100"/>
            </a:sp3d>
          </a:bodyPr>
          <a:lstStyle/>
          <a:p>
            <a:r>
              <a:rPr lang="en-US" sz="2800" dirty="0" smtClean="0">
                <a:solidFill>
                  <a:srgbClr val="000000"/>
                </a:solidFill>
                <a:latin typeface="Arial Black" pitchFamily="34" charset="0"/>
              </a:rPr>
              <a:t>Inflation Rate</a:t>
            </a:r>
            <a:endParaRPr lang="en-US" sz="2800" dirty="0">
              <a:solidFill>
                <a:srgbClr val="000000"/>
              </a:solidFill>
              <a:latin typeface="Arial Black" pitchFamily="34" charset="0"/>
            </a:endParaRPr>
          </a:p>
        </p:txBody>
      </p:sp>
    </p:spTree>
    <p:extLst>
      <p:ext uri="{BB962C8B-B14F-4D97-AF65-F5344CB8AC3E}">
        <p14:creationId xmlns:p14="http://schemas.microsoft.com/office/powerpoint/2010/main" val="8608874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18004 -0.41875 L -0.17865 -0.30185 C -0.17691 -0.27407 -0.18073 -0.28125 -0.17604 -0.25046 C -0.17135 -0.21968 -0.15799 -0.1456 -0.1507 -0.11713 C -0.14184 -0.08194 -0.14219 -0.09352 -0.13195 -0.07986 C -0.1217 -0.0662 -0.11146 -0.04884 -0.08941 -0.03565 L 8.33333E-7 -3.7037E-7 " pathEditMode="relative" rAng="0" ptsTypes="FfafaFF">
                                      <p:cBhvr>
                                        <p:cTn id="6" dur="5000" spd="-100000" fill="hold"/>
                                        <p:tgtEl>
                                          <p:spTgt spid="4"/>
                                        </p:tgtEl>
                                        <p:attrNameLst>
                                          <p:attrName>ppt_x</p:attrName>
                                          <p:attrName>ppt_y</p:attrName>
                                        </p:attrNameLst>
                                      </p:cBhvr>
                                      <p:rCtr x="8958" y="20926"/>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9698" name="Freeform 5"/>
          <p:cNvSpPr>
            <a:spLocks/>
          </p:cNvSpPr>
          <p:nvPr/>
        </p:nvSpPr>
        <p:spPr bwMode="auto">
          <a:xfrm>
            <a:off x="3848100" y="1036638"/>
            <a:ext cx="3811588" cy="4278312"/>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chemeClr val="tx1"/>
            </a:solidFill>
            <a:round/>
            <a:headEnd/>
            <a:tailEnd/>
          </a:ln>
        </p:spPr>
        <p:txBody>
          <a:bodyPr/>
          <a:lstStyle/>
          <a:p>
            <a:endParaRPr lang="en-US"/>
          </a:p>
        </p:txBody>
      </p:sp>
      <p:sp>
        <p:nvSpPr>
          <p:cNvPr id="12294" name="Rectangle 6"/>
          <p:cNvSpPr>
            <a:spLocks noChangeArrowheads="1"/>
          </p:cNvSpPr>
          <p:nvPr/>
        </p:nvSpPr>
        <p:spPr bwMode="auto">
          <a:xfrm rot="16200000">
            <a:off x="-46037" y="3001548"/>
            <a:ext cx="4738689" cy="643766"/>
          </a:xfrm>
          <a:prstGeom prst="rect">
            <a:avLst/>
          </a:prstGeom>
          <a:noFill/>
          <a:ln w="12700">
            <a:noFill/>
            <a:miter lim="800000"/>
            <a:headEnd/>
            <a:tailEnd/>
          </a:ln>
          <a:effectLst/>
        </p:spPr>
        <p:txBody>
          <a:bodyPr wrap="square" lIns="90488" tIns="44450" rIns="90488" bIns="44450">
            <a:spAutoFit/>
          </a:bodyPr>
          <a:lstStyle/>
          <a:p>
            <a:pPr eaLnBrk="0" hangingPunct="0">
              <a:defRPr/>
            </a:pPr>
            <a:r>
              <a:rPr lang="en-US" sz="2800" b="1" dirty="0">
                <a:effectLst>
                  <a:outerShdw blurRad="38100" dist="38100" dir="2700000" algn="tl">
                    <a:srgbClr val="FFFFFF"/>
                  </a:outerShdw>
                </a:effectLst>
                <a:latin typeface="Arial" pitchFamily="34" charset="0"/>
                <a:cs typeface="Arial" pitchFamily="34" charset="0"/>
              </a:rPr>
              <a:t>Annual rate of </a:t>
            </a:r>
            <a:r>
              <a:rPr lang="en-US" sz="3600" b="1" dirty="0" smtClean="0">
                <a:solidFill>
                  <a:srgbClr val="FF0000"/>
                </a:solidFill>
                <a:effectLst>
                  <a:outerShdw blurRad="38100" dist="38100" dir="2700000" algn="tl">
                    <a:srgbClr val="FFFFFF"/>
                  </a:outerShdw>
                </a:effectLst>
                <a:latin typeface="Arial Black" pitchFamily="34" charset="0"/>
                <a:cs typeface="Arial" pitchFamily="34" charset="0"/>
              </a:rPr>
              <a:t>*</a:t>
            </a:r>
            <a:r>
              <a:rPr lang="en-US" sz="2800" b="1" dirty="0">
                <a:effectLst>
                  <a:outerShdw blurRad="38100" dist="38100" dir="2700000" algn="tl">
                    <a:srgbClr val="FFFFFF"/>
                  </a:outerShdw>
                </a:effectLst>
                <a:latin typeface="Arial" pitchFamily="34" charset="0"/>
                <a:cs typeface="Arial" pitchFamily="34" charset="0"/>
              </a:rPr>
              <a:t>I</a:t>
            </a:r>
            <a:r>
              <a:rPr lang="en-US" sz="2800" b="1" dirty="0" smtClean="0">
                <a:effectLst>
                  <a:outerShdw blurRad="38100" dist="38100" dir="2700000" algn="tl">
                    <a:srgbClr val="FFFFFF"/>
                  </a:outerShdw>
                </a:effectLst>
                <a:latin typeface="Arial" pitchFamily="34" charset="0"/>
                <a:cs typeface="Arial" pitchFamily="34" charset="0"/>
              </a:rPr>
              <a:t>nflation</a:t>
            </a:r>
            <a:endParaRPr lang="en-US" sz="2800" b="1" dirty="0">
              <a:effectLst>
                <a:outerShdw blurRad="38100" dist="38100" dir="2700000" algn="tl">
                  <a:srgbClr val="FFFFFF"/>
                </a:outerShdw>
              </a:effectLst>
              <a:latin typeface="Arial" pitchFamily="34" charset="0"/>
              <a:cs typeface="Arial" pitchFamily="34" charset="0"/>
            </a:endParaRPr>
          </a:p>
        </p:txBody>
      </p:sp>
      <p:sp>
        <p:nvSpPr>
          <p:cNvPr id="12295" name="Rectangle 7"/>
          <p:cNvSpPr>
            <a:spLocks noChangeArrowheads="1"/>
          </p:cNvSpPr>
          <p:nvPr/>
        </p:nvSpPr>
        <p:spPr bwMode="auto">
          <a:xfrm>
            <a:off x="2703513" y="6002338"/>
            <a:ext cx="6130925" cy="643766"/>
          </a:xfrm>
          <a:prstGeom prst="rect">
            <a:avLst/>
          </a:prstGeom>
          <a:noFill/>
          <a:ln w="12700">
            <a:noFill/>
            <a:miter lim="800000"/>
            <a:headEnd/>
            <a:tailEnd/>
          </a:ln>
          <a:effectLst/>
        </p:spPr>
        <p:txBody>
          <a:bodyPr lIns="90488" tIns="44450" rIns="90488" bIns="44450">
            <a:spAutoFit/>
          </a:bodyPr>
          <a:lstStyle/>
          <a:p>
            <a:pPr eaLnBrk="0" hangingPunct="0">
              <a:defRPr/>
            </a:pPr>
            <a:r>
              <a:rPr lang="en-US" sz="3600" b="1" dirty="0" smtClean="0">
                <a:solidFill>
                  <a:srgbClr val="FF0000"/>
                </a:solidFill>
                <a:effectLst>
                  <a:outerShdw blurRad="38100" dist="38100" dir="2700000" algn="tl">
                    <a:srgbClr val="FFFFFF"/>
                  </a:outerShdw>
                </a:effectLst>
                <a:latin typeface="Arial Black" pitchFamily="34" charset="0"/>
                <a:cs typeface="Arial" pitchFamily="34" charset="0"/>
              </a:rPr>
              <a:t>*</a:t>
            </a:r>
            <a:r>
              <a:rPr lang="en-US" sz="2800" b="1" dirty="0" smtClean="0">
                <a:effectLst>
                  <a:outerShdw blurRad="38100" dist="38100" dir="2700000" algn="tl">
                    <a:srgbClr val="FFFFFF"/>
                  </a:outerShdw>
                </a:effectLst>
                <a:latin typeface="Arial" pitchFamily="34" charset="0"/>
                <a:cs typeface="Arial" pitchFamily="34" charset="0"/>
              </a:rPr>
              <a:t>Unemployment </a:t>
            </a:r>
            <a:r>
              <a:rPr lang="en-US" sz="2800" b="1" dirty="0">
                <a:effectLst>
                  <a:outerShdw blurRad="38100" dist="38100" dir="2700000" algn="tl">
                    <a:srgbClr val="FFFFFF"/>
                  </a:outerShdw>
                </a:effectLst>
                <a:latin typeface="Arial" pitchFamily="34" charset="0"/>
                <a:cs typeface="Arial" pitchFamily="34" charset="0"/>
              </a:rPr>
              <a:t>rate (percent)</a:t>
            </a:r>
          </a:p>
        </p:txBody>
      </p:sp>
      <p:sp>
        <p:nvSpPr>
          <p:cNvPr id="12296" name="Rectangle 8"/>
          <p:cNvSpPr>
            <a:spLocks noChangeArrowheads="1"/>
          </p:cNvSpPr>
          <p:nvPr/>
        </p:nvSpPr>
        <p:spPr bwMode="auto">
          <a:xfrm>
            <a:off x="2598738" y="925513"/>
            <a:ext cx="508000" cy="4767262"/>
          </a:xfrm>
          <a:prstGeom prst="rect">
            <a:avLst/>
          </a:prstGeom>
          <a:noFill/>
          <a:ln w="12700">
            <a:noFill/>
            <a:miter lim="800000"/>
            <a:headEnd/>
            <a:tailEnd/>
          </a:ln>
          <a:effectLst/>
        </p:spPr>
        <p:txBody>
          <a:bodyPr wrap="none" lIns="90488" tIns="44450" rIns="90488" bIns="44450">
            <a:spAutoFit/>
          </a:bodyPr>
          <a:lstStyle/>
          <a:p>
            <a:pPr algn="l" eaLnBrk="0" hangingPunct="0">
              <a:defRPr/>
            </a:pPr>
            <a:r>
              <a:rPr lang="en-US" sz="2000" b="1" dirty="0">
                <a:latin typeface="Arial" charset="0"/>
              </a:rPr>
              <a:t>7</a:t>
            </a:r>
            <a:r>
              <a:rPr lang="en-US" sz="1600" b="1" dirty="0">
                <a:latin typeface="Arial" charset="0"/>
              </a:rPr>
              <a:t>%</a:t>
            </a:r>
          </a:p>
          <a:p>
            <a:pPr algn="l" eaLnBrk="0" hangingPunct="0">
              <a:defRPr/>
            </a:pPr>
            <a:endParaRPr lang="en-US" sz="2000" b="1" dirty="0">
              <a:solidFill>
                <a:srgbClr val="99FF99"/>
              </a:solidFill>
              <a:latin typeface="Arial" charset="0"/>
            </a:endParaRPr>
          </a:p>
          <a:p>
            <a:pPr algn="l" eaLnBrk="0" hangingPunct="0">
              <a:defRPr/>
            </a:pPr>
            <a:r>
              <a:rPr lang="en-US" sz="2000" b="1" dirty="0">
                <a:latin typeface="Arial" charset="0"/>
              </a:rPr>
              <a:t>6</a:t>
            </a:r>
            <a:r>
              <a:rPr lang="en-US" sz="1600" b="1" dirty="0">
                <a:latin typeface="Arial" charset="0"/>
              </a:rPr>
              <a:t>%</a:t>
            </a:r>
            <a:endParaRPr lang="en-US" sz="2000" b="1" dirty="0">
              <a:latin typeface="Arial" charset="0"/>
            </a:endParaRPr>
          </a:p>
          <a:p>
            <a:pPr algn="l" eaLnBrk="0" hangingPunct="0">
              <a:defRPr/>
            </a:pPr>
            <a:endParaRPr lang="en-US" sz="2000" b="1" dirty="0">
              <a:solidFill>
                <a:schemeClr val="bg1"/>
              </a:solidFill>
              <a:latin typeface="Arial" charset="0"/>
            </a:endParaRPr>
          </a:p>
          <a:p>
            <a:pPr algn="l" eaLnBrk="0" hangingPunct="0">
              <a:defRPr/>
            </a:pPr>
            <a:r>
              <a:rPr lang="en-US" sz="2000" b="1" dirty="0">
                <a:solidFill>
                  <a:srgbClr val="009900"/>
                </a:solidFill>
                <a:effectLst>
                  <a:outerShdw blurRad="38100" dist="38100" dir="2700000" algn="tl">
                    <a:srgbClr val="000000"/>
                  </a:outerShdw>
                </a:effectLst>
                <a:latin typeface="Arial" charset="0"/>
              </a:rPr>
              <a:t>5</a:t>
            </a:r>
            <a:r>
              <a:rPr lang="en-US" sz="1600" b="1" dirty="0">
                <a:solidFill>
                  <a:srgbClr val="009900"/>
                </a:solidFill>
                <a:effectLst>
                  <a:outerShdw blurRad="38100" dist="38100" dir="2700000" algn="tl">
                    <a:srgbClr val="000000"/>
                  </a:outerShdw>
                </a:effectLst>
                <a:latin typeface="Arial" charset="0"/>
              </a:rPr>
              <a:t>%</a:t>
            </a:r>
            <a:endParaRPr lang="en-US" sz="2000" b="1" dirty="0">
              <a:solidFill>
                <a:srgbClr val="009900"/>
              </a:solidFill>
              <a:effectLst>
                <a:outerShdw blurRad="38100" dist="38100" dir="2700000" algn="tl">
                  <a:srgbClr val="000000"/>
                </a:outerShdw>
              </a:effectLst>
              <a:latin typeface="Arial" charset="0"/>
            </a:endParaRPr>
          </a:p>
          <a:p>
            <a:pPr algn="l" eaLnBrk="0" hangingPunct="0">
              <a:defRPr/>
            </a:pPr>
            <a:endParaRPr lang="en-US" sz="2000" b="1" dirty="0">
              <a:solidFill>
                <a:srgbClr val="99FFCC"/>
              </a:solidFill>
              <a:latin typeface="Arial" charset="0"/>
            </a:endParaRPr>
          </a:p>
          <a:p>
            <a:pPr algn="l" eaLnBrk="0" hangingPunct="0">
              <a:defRPr/>
            </a:pPr>
            <a:r>
              <a:rPr lang="en-US" sz="2000" b="1" dirty="0">
                <a:latin typeface="Arial" charset="0"/>
              </a:rPr>
              <a:t>4</a:t>
            </a:r>
            <a:r>
              <a:rPr lang="en-US" sz="1600" b="1" dirty="0">
                <a:latin typeface="Arial" charset="0"/>
              </a:rPr>
              <a:t>%</a:t>
            </a:r>
            <a:endParaRPr lang="en-US" sz="2000" b="1" dirty="0">
              <a:latin typeface="Arial" charset="0"/>
            </a:endParaRPr>
          </a:p>
          <a:p>
            <a:pPr algn="l" eaLnBrk="0" hangingPunct="0">
              <a:defRPr/>
            </a:pPr>
            <a:endParaRPr lang="en-US" sz="2000" b="1" dirty="0">
              <a:latin typeface="Arial" charset="0"/>
            </a:endParaRPr>
          </a:p>
          <a:p>
            <a:pPr algn="l" eaLnBrk="0" hangingPunct="0">
              <a:defRPr/>
            </a:pPr>
            <a:r>
              <a:rPr lang="en-US" sz="2000" b="1" dirty="0">
                <a:latin typeface="Arial" charset="0"/>
              </a:rPr>
              <a:t>3</a:t>
            </a:r>
            <a:r>
              <a:rPr lang="en-US" sz="1600" b="1" dirty="0">
                <a:latin typeface="Arial" charset="0"/>
              </a:rPr>
              <a:t>%</a:t>
            </a:r>
            <a:endParaRPr lang="en-US" sz="2000" b="1" dirty="0">
              <a:latin typeface="Arial" charset="0"/>
            </a:endParaRPr>
          </a:p>
          <a:p>
            <a:pPr algn="l" eaLnBrk="0" hangingPunct="0">
              <a:defRPr/>
            </a:pPr>
            <a:endParaRPr lang="en-US" sz="800" b="1" dirty="0">
              <a:latin typeface="Arial" charset="0"/>
            </a:endParaRPr>
          </a:p>
          <a:p>
            <a:pPr algn="l" eaLnBrk="0" hangingPunct="0">
              <a:defRPr/>
            </a:pPr>
            <a:endParaRPr lang="en-US" sz="800" b="1" dirty="0">
              <a:solidFill>
                <a:schemeClr val="bg1"/>
              </a:solidFill>
              <a:latin typeface="Arial" charset="0"/>
            </a:endParaRPr>
          </a:p>
          <a:p>
            <a:pPr algn="l" eaLnBrk="0" hangingPunct="0">
              <a:defRPr/>
            </a:pPr>
            <a:endParaRPr lang="en-US" sz="800" b="1" dirty="0">
              <a:solidFill>
                <a:schemeClr val="bg1"/>
              </a:solidFill>
              <a:latin typeface="Arial" charset="0"/>
            </a:endParaRPr>
          </a:p>
          <a:p>
            <a:pPr algn="l" eaLnBrk="0" hangingPunct="0">
              <a:defRPr/>
            </a:pPr>
            <a:endParaRPr lang="en-US" sz="2000" b="1" dirty="0">
              <a:solidFill>
                <a:srgbClr val="FF0000"/>
              </a:solidFill>
              <a:effectLst>
                <a:outerShdw blurRad="38100" dist="38100" dir="2700000" algn="tl">
                  <a:srgbClr val="000000"/>
                </a:outerShdw>
              </a:effectLst>
              <a:latin typeface="Arial" charset="0"/>
            </a:endParaRPr>
          </a:p>
          <a:p>
            <a:pPr algn="l" eaLnBrk="0" hangingPunct="0">
              <a:defRPr/>
            </a:pPr>
            <a:endParaRPr lang="en-US" sz="2000" b="1" dirty="0">
              <a:solidFill>
                <a:schemeClr val="bg1"/>
              </a:solidFill>
              <a:effectLst>
                <a:outerShdw blurRad="38100" dist="38100" dir="2700000" algn="tl">
                  <a:srgbClr val="000000"/>
                </a:outerShdw>
              </a:effectLst>
              <a:latin typeface="Arial" charset="0"/>
            </a:endParaRPr>
          </a:p>
          <a:p>
            <a:pPr algn="l" eaLnBrk="0" hangingPunct="0">
              <a:defRPr/>
            </a:pPr>
            <a:r>
              <a:rPr lang="en-US" sz="2000" b="1" dirty="0">
                <a:latin typeface="Arial" charset="0"/>
              </a:rPr>
              <a:t>1</a:t>
            </a:r>
            <a:r>
              <a:rPr lang="en-US" sz="1600" b="1" dirty="0">
                <a:latin typeface="Arial" charset="0"/>
              </a:rPr>
              <a:t>%</a:t>
            </a:r>
            <a:endParaRPr lang="en-US" sz="2000" b="1" dirty="0">
              <a:latin typeface="Arial" charset="0"/>
            </a:endParaRPr>
          </a:p>
          <a:p>
            <a:pPr algn="l" eaLnBrk="0" hangingPunct="0">
              <a:defRPr/>
            </a:pPr>
            <a:endParaRPr lang="en-US" sz="2000" b="1" dirty="0">
              <a:latin typeface="Arial" charset="0"/>
            </a:endParaRPr>
          </a:p>
          <a:p>
            <a:pPr algn="l" eaLnBrk="0" hangingPunct="0">
              <a:defRPr/>
            </a:pPr>
            <a:endParaRPr lang="en-US" sz="2000" b="1" dirty="0">
              <a:solidFill>
                <a:schemeClr val="bg1"/>
              </a:solidFill>
              <a:latin typeface="Arial" charset="0"/>
            </a:endParaRPr>
          </a:p>
        </p:txBody>
      </p:sp>
      <p:sp>
        <p:nvSpPr>
          <p:cNvPr id="12297" name="Rectangle 9"/>
          <p:cNvSpPr>
            <a:spLocks noChangeArrowheads="1"/>
          </p:cNvSpPr>
          <p:nvPr/>
        </p:nvSpPr>
        <p:spPr bwMode="auto">
          <a:xfrm>
            <a:off x="3132138" y="5695950"/>
            <a:ext cx="3824287" cy="393700"/>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a:sp3d>
          </a:bodyPr>
          <a:lstStyle/>
          <a:p>
            <a:pPr algn="l" eaLnBrk="0" hangingPunct="0">
              <a:defRPr/>
            </a:pPr>
            <a:r>
              <a:rPr lang="en-US" sz="2000" b="1" dirty="0">
                <a:solidFill>
                  <a:srgbClr val="FF0000"/>
                </a:solidFill>
                <a:latin typeface="Arial" charset="0"/>
              </a:rPr>
              <a:t> </a:t>
            </a:r>
            <a:r>
              <a:rPr lang="en-US" sz="2000" b="1" dirty="0">
                <a:latin typeface="Arial" charset="0"/>
              </a:rPr>
              <a:t>1    2</a:t>
            </a:r>
            <a:r>
              <a:rPr lang="en-US" sz="2000" b="1" dirty="0">
                <a:solidFill>
                  <a:schemeClr val="bg1"/>
                </a:solidFill>
                <a:latin typeface="Arial" charset="0"/>
              </a:rPr>
              <a:t>     </a:t>
            </a:r>
            <a:r>
              <a:rPr lang="en-US" sz="2000" b="1" dirty="0">
                <a:solidFill>
                  <a:srgbClr val="009900"/>
                </a:solidFill>
                <a:effectLst>
                  <a:outerShdw blurRad="38100" dist="38100" dir="2700000" algn="tl">
                    <a:srgbClr val="000000"/>
                  </a:outerShdw>
                </a:effectLst>
                <a:latin typeface="Arial" charset="0"/>
              </a:rPr>
              <a:t>3</a:t>
            </a:r>
            <a:r>
              <a:rPr lang="en-US" sz="2000" b="1" dirty="0">
                <a:solidFill>
                  <a:srgbClr val="99FF99"/>
                </a:solidFill>
                <a:latin typeface="Arial" charset="0"/>
              </a:rPr>
              <a:t> </a:t>
            </a:r>
            <a:r>
              <a:rPr lang="en-US" sz="2000" b="1" dirty="0">
                <a:solidFill>
                  <a:schemeClr val="bg1"/>
                </a:solidFill>
                <a:latin typeface="Arial" charset="0"/>
              </a:rPr>
              <a:t>      </a:t>
            </a:r>
            <a:r>
              <a:rPr lang="en-US" sz="2000" b="1" dirty="0">
                <a:latin typeface="Arial" charset="0"/>
              </a:rPr>
              <a:t>4  </a:t>
            </a:r>
            <a:r>
              <a:rPr lang="en-US" sz="2000" b="1" dirty="0">
                <a:solidFill>
                  <a:schemeClr val="bg1"/>
                </a:solidFill>
                <a:latin typeface="Arial" charset="0"/>
              </a:rPr>
              <a:t>     </a:t>
            </a:r>
            <a:r>
              <a:rPr lang="en-US" sz="2000" b="1" dirty="0">
                <a:solidFill>
                  <a:srgbClr val="FF0000"/>
                </a:solidFill>
                <a:effectLst>
                  <a:outerShdw blurRad="38100" dist="38100" dir="2700000" algn="tl">
                    <a:srgbClr val="000000"/>
                  </a:outerShdw>
                </a:effectLst>
                <a:latin typeface="Arial" charset="0"/>
              </a:rPr>
              <a:t>5</a:t>
            </a:r>
            <a:r>
              <a:rPr lang="en-US" sz="2000" b="1" dirty="0">
                <a:solidFill>
                  <a:schemeClr val="bg1"/>
                </a:solidFill>
                <a:latin typeface="Arial" charset="0"/>
              </a:rPr>
              <a:t>       </a:t>
            </a:r>
            <a:r>
              <a:rPr lang="en-US" sz="2000" b="1" dirty="0">
                <a:latin typeface="Arial" charset="0"/>
              </a:rPr>
              <a:t>6       7</a:t>
            </a:r>
          </a:p>
        </p:txBody>
      </p:sp>
      <p:sp>
        <p:nvSpPr>
          <p:cNvPr id="12301" name="Rectangle 13"/>
          <p:cNvSpPr>
            <a:spLocks noChangeArrowheads="1"/>
          </p:cNvSpPr>
          <p:nvPr/>
        </p:nvSpPr>
        <p:spPr bwMode="auto">
          <a:xfrm>
            <a:off x="4859338" y="2813050"/>
            <a:ext cx="4121150" cy="550863"/>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prst="angle"/>
            </a:sp3d>
          </a:bodyPr>
          <a:lstStyle/>
          <a:p>
            <a:pPr algn="l" eaLnBrk="0" hangingPunct="0">
              <a:defRPr/>
            </a:pPr>
            <a:r>
              <a:rPr lang="en-US" b="1" dirty="0">
                <a:solidFill>
                  <a:srgbClr val="009900"/>
                </a:solidFill>
                <a:effectLst>
                  <a:outerShdw blurRad="38100" dist="38100" dir="2700000" algn="tl">
                    <a:srgbClr val="000000"/>
                  </a:outerShdw>
                </a:effectLst>
                <a:latin typeface="Arial" charset="0"/>
              </a:rPr>
              <a:t>As</a:t>
            </a:r>
            <a:r>
              <a:rPr lang="en-US" sz="3000" b="1" dirty="0">
                <a:solidFill>
                  <a:srgbClr val="009900"/>
                </a:solidFill>
                <a:latin typeface="Arial" charset="0"/>
              </a:rPr>
              <a:t> </a:t>
            </a:r>
            <a:r>
              <a:rPr lang="en-US" sz="3000" b="1" dirty="0">
                <a:solidFill>
                  <a:srgbClr val="009900"/>
                </a:solidFill>
                <a:effectLst>
                  <a:outerShdw blurRad="38100" dist="38100" dir="2700000" algn="tl">
                    <a:srgbClr val="000000"/>
                  </a:outerShdw>
                </a:effectLst>
                <a:latin typeface="Arial" charset="0"/>
              </a:rPr>
              <a:t>inflation </a:t>
            </a:r>
            <a:r>
              <a:rPr lang="en-US" b="1" dirty="0">
                <a:solidFill>
                  <a:srgbClr val="009900"/>
                </a:solidFill>
                <a:effectLst>
                  <a:outerShdw blurRad="38100" dist="38100" dir="2700000" algn="tl">
                    <a:srgbClr val="000000"/>
                  </a:outerShdw>
                </a:effectLst>
                <a:latin typeface="Arial" charset="0"/>
              </a:rPr>
              <a:t>decreases</a:t>
            </a:r>
            <a:r>
              <a:rPr lang="en-US" sz="3000" b="1" dirty="0">
                <a:solidFill>
                  <a:srgbClr val="009900"/>
                </a:solidFill>
                <a:latin typeface="Arial" charset="0"/>
              </a:rPr>
              <a:t>...</a:t>
            </a:r>
          </a:p>
        </p:txBody>
      </p:sp>
      <p:grpSp>
        <p:nvGrpSpPr>
          <p:cNvPr id="29704" name="Group 25"/>
          <p:cNvGrpSpPr>
            <a:grpSpLocks/>
          </p:cNvGrpSpPr>
          <p:nvPr/>
        </p:nvGrpSpPr>
        <p:grpSpPr bwMode="auto">
          <a:xfrm>
            <a:off x="3054350" y="1143000"/>
            <a:ext cx="5002213" cy="4552950"/>
            <a:chOff x="1924" y="720"/>
            <a:chExt cx="3151" cy="2868"/>
          </a:xfrm>
        </p:grpSpPr>
        <p:sp>
          <p:nvSpPr>
            <p:cNvPr id="29716" name="Line 20"/>
            <p:cNvSpPr>
              <a:spLocks noChangeShapeType="1"/>
            </p:cNvSpPr>
            <p:nvPr/>
          </p:nvSpPr>
          <p:spPr bwMode="auto">
            <a:xfrm>
              <a:off x="1928" y="3562"/>
              <a:ext cx="3147" cy="0"/>
            </a:xfrm>
            <a:prstGeom prst="line">
              <a:avLst/>
            </a:prstGeom>
            <a:noFill/>
            <a:ln w="76200">
              <a:solidFill>
                <a:schemeClr val="tx1"/>
              </a:solidFill>
              <a:round/>
              <a:headEnd/>
              <a:tailEnd/>
            </a:ln>
          </p:spPr>
          <p:txBody>
            <a:bodyPr wrap="none" anchor="ctr"/>
            <a:lstStyle/>
            <a:p>
              <a:endParaRPr lang="en-US"/>
            </a:p>
          </p:txBody>
        </p:sp>
        <p:sp>
          <p:nvSpPr>
            <p:cNvPr id="29717" name="Line 21"/>
            <p:cNvSpPr>
              <a:spLocks noChangeShapeType="1"/>
            </p:cNvSpPr>
            <p:nvPr/>
          </p:nvSpPr>
          <p:spPr bwMode="auto">
            <a:xfrm>
              <a:off x="1924" y="720"/>
              <a:ext cx="0" cy="2868"/>
            </a:xfrm>
            <a:prstGeom prst="line">
              <a:avLst/>
            </a:prstGeom>
            <a:noFill/>
            <a:ln w="76200">
              <a:solidFill>
                <a:schemeClr val="tx1"/>
              </a:solidFill>
              <a:round/>
              <a:headEnd/>
              <a:tailEnd/>
            </a:ln>
          </p:spPr>
          <p:txBody>
            <a:bodyPr wrap="none" anchor="ctr"/>
            <a:lstStyle/>
            <a:p>
              <a:endParaRPr lang="en-US"/>
            </a:p>
          </p:txBody>
        </p:sp>
      </p:grpSp>
      <p:sp>
        <p:nvSpPr>
          <p:cNvPr id="12312" name="Rectangle 24"/>
          <p:cNvSpPr>
            <a:spLocks noChangeArrowheads="1"/>
          </p:cNvSpPr>
          <p:nvPr/>
        </p:nvSpPr>
        <p:spPr bwMode="auto">
          <a:xfrm>
            <a:off x="4244975" y="4587875"/>
            <a:ext cx="1244600" cy="608013"/>
          </a:xfrm>
          <a:prstGeom prst="rect">
            <a:avLst/>
          </a:prstGeom>
          <a:noFill/>
          <a:ln w="12700">
            <a:noFill/>
            <a:miter lim="800000"/>
            <a:headEnd/>
            <a:tailEnd/>
          </a:ln>
          <a:effectLst/>
        </p:spPr>
        <p:txBody>
          <a:bodyPr wrap="none" lIns="90488" tIns="44450" rIns="90488" bIns="44450">
            <a:spAutoFit/>
            <a:scene3d>
              <a:camera prst="orthographicFront"/>
              <a:lightRig rig="threePt" dir="t"/>
            </a:scene3d>
            <a:sp3d extrusionH="57150">
              <a:bevelT w="38100" h="38100" prst="angle"/>
            </a:sp3d>
          </a:bodyPr>
          <a:lstStyle/>
          <a:p>
            <a:pPr eaLnBrk="0" hangingPunct="0">
              <a:defRPr/>
            </a:pPr>
            <a:r>
              <a:rPr lang="en-US" sz="1800" b="1" dirty="0" err="1">
                <a:solidFill>
                  <a:srgbClr val="FF0000"/>
                </a:solidFill>
                <a:effectLst>
                  <a:outerShdw blurRad="38100" dist="38100" dir="2700000" algn="tl">
                    <a:srgbClr val="000000"/>
                  </a:outerShdw>
                </a:effectLst>
                <a:latin typeface="Arial" charset="0"/>
              </a:rPr>
              <a:t>U</a:t>
            </a:r>
            <a:r>
              <a:rPr lang="en-US" sz="1600" b="1" dirty="0" err="1">
                <a:solidFill>
                  <a:srgbClr val="FF0000"/>
                </a:solidFill>
                <a:effectLst>
                  <a:outerShdw blurRad="38100" dist="38100" dir="2700000" algn="tl">
                    <a:srgbClr val="000000"/>
                  </a:outerShdw>
                </a:effectLst>
                <a:latin typeface="Arial" charset="0"/>
              </a:rPr>
              <a:t>nemploy</a:t>
            </a:r>
            <a:r>
              <a:rPr lang="en-US" sz="1800" b="1" dirty="0">
                <a:solidFill>
                  <a:srgbClr val="FF0000"/>
                </a:solidFill>
                <a:effectLst>
                  <a:outerShdw blurRad="38100" dist="38100" dir="2700000" algn="tl">
                    <a:srgbClr val="000000"/>
                  </a:outerShdw>
                </a:effectLst>
                <a:latin typeface="Arial" charset="0"/>
              </a:rPr>
              <a:t>.</a:t>
            </a:r>
          </a:p>
          <a:p>
            <a:pPr eaLnBrk="0" hangingPunct="0">
              <a:defRPr/>
            </a:pPr>
            <a:r>
              <a:rPr lang="en-US" sz="1600" b="1" dirty="0">
                <a:solidFill>
                  <a:srgbClr val="FF0000"/>
                </a:solidFill>
                <a:effectLst>
                  <a:outerShdw blurRad="38100" dist="38100" dir="2700000" algn="tl">
                    <a:srgbClr val="000000"/>
                  </a:outerShdw>
                </a:effectLst>
                <a:latin typeface="Arial" charset="0"/>
              </a:rPr>
              <a:t>increases</a:t>
            </a:r>
          </a:p>
        </p:txBody>
      </p:sp>
      <p:pic>
        <p:nvPicPr>
          <p:cNvPr id="12316" name="Picture 28" descr="arrow red down"/>
          <p:cNvPicPr>
            <a:picLocks noChangeAspect="1" noChangeArrowheads="1" noCrop="1"/>
          </p:cNvPicPr>
          <p:nvPr/>
        </p:nvPicPr>
        <p:blipFill>
          <a:blip r:embed="rId5"/>
          <a:srcRect/>
          <a:stretch>
            <a:fillRect/>
          </a:stretch>
        </p:blipFill>
        <p:spPr bwMode="auto">
          <a:xfrm>
            <a:off x="3105150" y="2405063"/>
            <a:ext cx="403225" cy="1790700"/>
          </a:xfrm>
          <a:prstGeom prst="rect">
            <a:avLst/>
          </a:prstGeom>
          <a:noFill/>
          <a:ln w="9525">
            <a:noFill/>
            <a:miter lim="800000"/>
            <a:headEnd/>
            <a:tailEnd/>
          </a:ln>
        </p:spPr>
      </p:pic>
      <p:sp>
        <p:nvSpPr>
          <p:cNvPr id="12325" name="Line 37"/>
          <p:cNvSpPr>
            <a:spLocks noChangeShapeType="1"/>
          </p:cNvSpPr>
          <p:nvPr/>
        </p:nvSpPr>
        <p:spPr bwMode="auto">
          <a:xfrm>
            <a:off x="5514975" y="4162425"/>
            <a:ext cx="19050" cy="1476375"/>
          </a:xfrm>
          <a:prstGeom prst="line">
            <a:avLst/>
          </a:prstGeom>
          <a:noFill/>
          <a:ln w="57150">
            <a:solidFill>
              <a:srgbClr val="FF0000"/>
            </a:solidFill>
            <a:prstDash val="sysDot"/>
            <a:round/>
            <a:headEnd/>
            <a:tailEnd type="stealth" w="med" len="med"/>
          </a:ln>
        </p:spPr>
        <p:txBody>
          <a:bodyPr/>
          <a:lstStyle/>
          <a:p>
            <a:endParaRPr lang="en-US"/>
          </a:p>
        </p:txBody>
      </p:sp>
      <p:sp>
        <p:nvSpPr>
          <p:cNvPr id="12326" name="Line 38"/>
          <p:cNvSpPr>
            <a:spLocks noChangeShapeType="1"/>
          </p:cNvSpPr>
          <p:nvPr/>
        </p:nvSpPr>
        <p:spPr bwMode="auto">
          <a:xfrm flipH="1">
            <a:off x="4305300" y="2362200"/>
            <a:ext cx="9525" cy="3276600"/>
          </a:xfrm>
          <a:prstGeom prst="line">
            <a:avLst/>
          </a:prstGeom>
          <a:noFill/>
          <a:ln w="57150">
            <a:solidFill>
              <a:srgbClr val="009900"/>
            </a:solidFill>
            <a:prstDash val="sysDot"/>
            <a:round/>
            <a:headEnd/>
            <a:tailEnd type="stealth" w="med" len="med"/>
          </a:ln>
        </p:spPr>
        <p:txBody>
          <a:bodyPr/>
          <a:lstStyle/>
          <a:p>
            <a:endParaRPr lang="en-US"/>
          </a:p>
        </p:txBody>
      </p:sp>
      <p:pic>
        <p:nvPicPr>
          <p:cNvPr id="12327" name="Picture 39" descr="arrow green rt"/>
          <p:cNvPicPr>
            <a:picLocks noChangeAspect="1" noChangeArrowheads="1" noCrop="1"/>
          </p:cNvPicPr>
          <p:nvPr/>
        </p:nvPicPr>
        <p:blipFill>
          <a:blip r:embed="rId6"/>
          <a:srcRect/>
          <a:stretch>
            <a:fillRect/>
          </a:stretch>
        </p:blipFill>
        <p:spPr bwMode="auto">
          <a:xfrm>
            <a:off x="4286250" y="5316538"/>
            <a:ext cx="1257300" cy="293687"/>
          </a:xfrm>
          <a:prstGeom prst="rect">
            <a:avLst/>
          </a:prstGeom>
          <a:noFill/>
          <a:ln w="9525">
            <a:noFill/>
            <a:miter lim="800000"/>
            <a:headEnd/>
            <a:tailEnd/>
          </a:ln>
        </p:spPr>
      </p:pic>
      <p:sp>
        <p:nvSpPr>
          <p:cNvPr id="12328" name="Line 40"/>
          <p:cNvSpPr>
            <a:spLocks noChangeShapeType="1"/>
          </p:cNvSpPr>
          <p:nvPr/>
        </p:nvSpPr>
        <p:spPr bwMode="auto">
          <a:xfrm flipH="1">
            <a:off x="3086100" y="2400300"/>
            <a:ext cx="1143000" cy="0"/>
          </a:xfrm>
          <a:prstGeom prst="line">
            <a:avLst/>
          </a:prstGeom>
          <a:noFill/>
          <a:ln w="57150">
            <a:solidFill>
              <a:srgbClr val="009900"/>
            </a:solidFill>
            <a:prstDash val="sysDot"/>
            <a:round/>
            <a:headEnd type="stealth" w="med" len="med"/>
            <a:tailEnd/>
          </a:ln>
        </p:spPr>
        <p:txBody>
          <a:bodyPr/>
          <a:lstStyle/>
          <a:p>
            <a:endParaRPr lang="en-US"/>
          </a:p>
        </p:txBody>
      </p:sp>
      <p:sp>
        <p:nvSpPr>
          <p:cNvPr id="12329" name="Line 41"/>
          <p:cNvSpPr>
            <a:spLocks noChangeShapeType="1"/>
          </p:cNvSpPr>
          <p:nvPr/>
        </p:nvSpPr>
        <p:spPr bwMode="auto">
          <a:xfrm flipH="1">
            <a:off x="3095625" y="4152900"/>
            <a:ext cx="2428875" cy="0"/>
          </a:xfrm>
          <a:prstGeom prst="line">
            <a:avLst/>
          </a:prstGeom>
          <a:noFill/>
          <a:ln w="57150">
            <a:solidFill>
              <a:srgbClr val="FF0000"/>
            </a:solidFill>
            <a:prstDash val="sysDot"/>
            <a:round/>
            <a:headEnd/>
            <a:tailEnd type="stealth" w="med" len="med"/>
          </a:ln>
        </p:spPr>
        <p:txBody>
          <a:bodyPr/>
          <a:lstStyle/>
          <a:p>
            <a:endParaRPr lang="en-US"/>
          </a:p>
        </p:txBody>
      </p:sp>
      <p:sp>
        <p:nvSpPr>
          <p:cNvPr id="12330" name="Rectangle 42"/>
          <p:cNvSpPr>
            <a:spLocks noChangeArrowheads="1"/>
          </p:cNvSpPr>
          <p:nvPr/>
        </p:nvSpPr>
        <p:spPr bwMode="auto">
          <a:xfrm>
            <a:off x="3619500" y="533400"/>
            <a:ext cx="581025" cy="590550"/>
          </a:xfrm>
          <a:prstGeom prst="rect">
            <a:avLst/>
          </a:prstGeom>
          <a:noFill/>
          <a:ln w="76200" algn="ctr">
            <a:noFill/>
            <a:miter lim="800000"/>
            <a:headEnd/>
            <a:tailEnd/>
          </a:ln>
          <a:effectLst/>
        </p:spPr>
        <p:txBody>
          <a:bodyPr wrap="none" anchor="ctr"/>
          <a:lstStyle/>
          <a:p>
            <a:pPr>
              <a:defRPr/>
            </a:pPr>
            <a:r>
              <a:rPr lang="en-US" sz="3200" b="1" dirty="0">
                <a:effectLst>
                  <a:outerShdw blurRad="38100" dist="38100" dir="2700000" algn="tl">
                    <a:srgbClr val="FFFFFF"/>
                  </a:outerShdw>
                </a:effectLst>
                <a:latin typeface="Arial" pitchFamily="34" charset="0"/>
                <a:cs typeface="Arial" pitchFamily="34" charset="0"/>
              </a:rPr>
              <a:t>PC</a:t>
            </a:r>
          </a:p>
        </p:txBody>
      </p:sp>
      <p:pic>
        <p:nvPicPr>
          <p:cNvPr id="12324" name="Picture 36" descr="1 a bullet gets bigger"/>
          <p:cNvPicPr>
            <a:picLocks noChangeAspect="1" noChangeArrowheads="1"/>
          </p:cNvPicPr>
          <p:nvPr/>
        </p:nvPicPr>
        <p:blipFill>
          <a:blip r:embed="rId7"/>
          <a:srcRect/>
          <a:stretch>
            <a:fillRect/>
          </a:stretch>
        </p:blipFill>
        <p:spPr bwMode="auto">
          <a:xfrm>
            <a:off x="4229100" y="2305050"/>
            <a:ext cx="200025" cy="200025"/>
          </a:xfrm>
          <a:prstGeom prst="rect">
            <a:avLst/>
          </a:prstGeom>
          <a:noFill/>
          <a:ln w="9525">
            <a:noFill/>
            <a:miter lim="800000"/>
            <a:headEnd/>
            <a:tailEnd/>
          </a:ln>
        </p:spPr>
      </p:pic>
      <p:sp>
        <p:nvSpPr>
          <p:cNvPr id="21" name="Rectangle 42"/>
          <p:cNvSpPr>
            <a:spLocks noChangeArrowheads="1"/>
          </p:cNvSpPr>
          <p:nvPr/>
        </p:nvSpPr>
        <p:spPr bwMode="auto">
          <a:xfrm>
            <a:off x="2609850" y="3867150"/>
            <a:ext cx="428625" cy="504825"/>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2</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p:txBody>
      </p:sp>
      <p:sp>
        <p:nvSpPr>
          <p:cNvPr id="23" name="Rectangle 22"/>
          <p:cNvSpPr/>
          <p:nvPr/>
        </p:nvSpPr>
        <p:spPr>
          <a:xfrm>
            <a:off x="24003" y="-66535"/>
            <a:ext cx="9102344" cy="707886"/>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000" b="1" dirty="0" smtClean="0">
                <a:ln w="11430">
                  <a:solidFill>
                    <a:srgbClr val="006600"/>
                  </a:solidFill>
                </a:ln>
                <a:solidFill>
                  <a:srgbClr val="FF0000"/>
                </a:solidFill>
                <a:effectLst>
                  <a:outerShdw blurRad="50800" dist="39000" dir="5460000" algn="tl">
                    <a:srgbClr val="000000">
                      <a:alpha val="38000"/>
                    </a:srgbClr>
                  </a:outerShdw>
                </a:effectLst>
                <a:latin typeface="Arial Black" pitchFamily="34" charset="0"/>
              </a:rPr>
              <a:t>The Phillips Curve Concept</a:t>
            </a:r>
            <a:endParaRPr lang="en-US" sz="4000" b="1" dirty="0">
              <a:ln w="11430">
                <a:solidFill>
                  <a:srgbClr val="006600"/>
                </a:solidFill>
              </a:ln>
              <a:solidFill>
                <a:srgbClr val="FF0000"/>
              </a:solidFill>
              <a:effectLst>
                <a:outerShdw blurRad="50800" dist="39000" dir="5460000" algn="tl">
                  <a:srgbClr val="000000">
                    <a:alpha val="38000"/>
                  </a:srgbClr>
                </a:outerShdw>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28"/>
                                        </p:tgtEl>
                                        <p:attrNameLst>
                                          <p:attrName>style.visibility</p:attrName>
                                        </p:attrNameLst>
                                      </p:cBhvr>
                                      <p:to>
                                        <p:strVal val="visible"/>
                                      </p:to>
                                    </p:set>
                                    <p:animEffect transition="in" filter="wipe(left)">
                                      <p:cBhvr>
                                        <p:cTn id="7" dur="2000"/>
                                        <p:tgtEl>
                                          <p:spTgt spid="12328"/>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2326"/>
                                        </p:tgtEl>
                                        <p:attrNameLst>
                                          <p:attrName>style.visibility</p:attrName>
                                        </p:attrNameLst>
                                      </p:cBhvr>
                                      <p:to>
                                        <p:strVal val="visible"/>
                                      </p:to>
                                    </p:set>
                                    <p:animEffect transition="in" filter="wipe(up)">
                                      <p:cBhvr>
                                        <p:cTn id="11" dur="2000"/>
                                        <p:tgtEl>
                                          <p:spTgt spid="123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301"/>
                                        </p:tgtEl>
                                        <p:attrNameLst>
                                          <p:attrName>style.visibility</p:attrName>
                                        </p:attrNameLst>
                                      </p:cBhvr>
                                      <p:to>
                                        <p:strVal val="visible"/>
                                      </p:to>
                                    </p:set>
                                    <p:animEffect transition="in" filter="wipe(left)">
                                      <p:cBhvr>
                                        <p:cTn id="16" dur="1000"/>
                                        <p:tgtEl>
                                          <p:spTgt spid="12301"/>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12316"/>
                                        </p:tgtEl>
                                        <p:attrNameLst>
                                          <p:attrName>style.visibility</p:attrName>
                                        </p:attrNameLst>
                                      </p:cBhvr>
                                      <p:to>
                                        <p:strVal val="visible"/>
                                      </p:to>
                                    </p:set>
                                    <p:animEffect transition="in" filter="dissolve">
                                      <p:cBhvr>
                                        <p:cTn id="20" dur="2000"/>
                                        <p:tgtEl>
                                          <p:spTgt spid="123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path" presetSubtype="0" accel="50000" decel="50000" fill="hold" nodeType="clickEffect">
                                  <p:stCondLst>
                                    <p:cond delay="0"/>
                                  </p:stCondLst>
                                  <p:childTnLst>
                                    <p:animMotion origin="layout" path="M 2.5E-6 -4.44444E-6 L 0.03628 0.0882 C 0.05017 0.12153 0.05295 0.12338 0.071 0.15672 C 0.09045 0.18079 0.0835 0.1882 0.11267 0.22524 L 0.12934 0.25116 " pathEditMode="relative" rAng="0" ptsTypes="FffFF">
                                      <p:cBhvr>
                                        <p:cTn id="24" dur="5000" fill="hold"/>
                                        <p:tgtEl>
                                          <p:spTgt spid="12324"/>
                                        </p:tgtEl>
                                        <p:attrNameLst>
                                          <p:attrName>ppt_x</p:attrName>
                                          <p:attrName>ppt_y</p:attrName>
                                        </p:attrNameLst>
                                      </p:cBhvr>
                                      <p:rCtr x="6500" y="12500"/>
                                    </p:animMotion>
                                  </p:childTnLst>
                                  <p:subTnLst>
                                    <p:audio>
                                      <p:cMediaNode>
                                        <p:cTn display="0" masterRel="sameClick">
                                          <p:stCondLst>
                                            <p:cond evt="begin" delay="0">
                                              <p:tn val="23"/>
                                            </p:cond>
                                          </p:stCondLst>
                                          <p:endCondLst>
                                            <p:cond evt="onStopAudio" delay="0">
                                              <p:tgtEl>
                                                <p:sldTgt/>
                                              </p:tgtEl>
                                            </p:cond>
                                          </p:endCondLst>
                                        </p:cTn>
                                        <p:tgtEl>
                                          <p:sndTgt r:embed="rId3" name="a boing_x.wav"/>
                                        </p:tgtEl>
                                      </p:cMediaNode>
                                    </p:audio>
                                  </p:subTnLst>
                                </p:cTn>
                              </p:par>
                            </p:childTnLst>
                          </p:cTn>
                        </p:par>
                        <p:par>
                          <p:cTn id="25" fill="hold" nodeType="afterGroup">
                            <p:stCondLst>
                              <p:cond delay="5000"/>
                            </p:stCondLst>
                            <p:childTnLst>
                              <p:par>
                                <p:cTn id="26" presetID="9" presetClass="entr" presetSubtype="0" fill="hold" nodeType="afterEffect">
                                  <p:stCondLst>
                                    <p:cond delay="0"/>
                                  </p:stCondLst>
                                  <p:childTnLst>
                                    <p:set>
                                      <p:cBhvr>
                                        <p:cTn id="27" dur="1" fill="hold">
                                          <p:stCondLst>
                                            <p:cond delay="0"/>
                                          </p:stCondLst>
                                        </p:cTn>
                                        <p:tgtEl>
                                          <p:spTgt spid="12324"/>
                                        </p:tgtEl>
                                        <p:attrNameLst>
                                          <p:attrName>style.visibility</p:attrName>
                                        </p:attrNameLst>
                                      </p:cBhvr>
                                      <p:to>
                                        <p:strVal val="visible"/>
                                      </p:to>
                                    </p:set>
                                    <p:animEffect transition="in" filter="dissolve">
                                      <p:cBhvr>
                                        <p:cTn id="28" dur="500"/>
                                        <p:tgtEl>
                                          <p:spTgt spid="12324"/>
                                        </p:tgtEl>
                                      </p:cBhvr>
                                    </p:animEffect>
                                  </p:childTnLst>
                                </p:cTn>
                              </p:par>
                            </p:childTnLst>
                          </p:cTn>
                        </p:par>
                        <p:par>
                          <p:cTn id="29" fill="hold" nodeType="afterGroup">
                            <p:stCondLst>
                              <p:cond delay="5500"/>
                            </p:stCondLst>
                            <p:childTnLst>
                              <p:par>
                                <p:cTn id="30" presetID="22" presetClass="entr" presetSubtype="2" fill="hold" grpId="0" nodeType="afterEffect">
                                  <p:stCondLst>
                                    <p:cond delay="0"/>
                                  </p:stCondLst>
                                  <p:childTnLst>
                                    <p:set>
                                      <p:cBhvr>
                                        <p:cTn id="31" dur="1" fill="hold">
                                          <p:stCondLst>
                                            <p:cond delay="0"/>
                                          </p:stCondLst>
                                        </p:cTn>
                                        <p:tgtEl>
                                          <p:spTgt spid="12329"/>
                                        </p:tgtEl>
                                        <p:attrNameLst>
                                          <p:attrName>style.visibility</p:attrName>
                                        </p:attrNameLst>
                                      </p:cBhvr>
                                      <p:to>
                                        <p:strVal val="visible"/>
                                      </p:to>
                                    </p:set>
                                    <p:animEffect transition="in" filter="wipe(right)">
                                      <p:cBhvr>
                                        <p:cTn id="32" dur="2000"/>
                                        <p:tgtEl>
                                          <p:spTgt spid="1232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2325"/>
                                        </p:tgtEl>
                                        <p:attrNameLst>
                                          <p:attrName>style.visibility</p:attrName>
                                        </p:attrNameLst>
                                      </p:cBhvr>
                                      <p:to>
                                        <p:strVal val="visible"/>
                                      </p:to>
                                    </p:set>
                                    <p:animEffect transition="in" filter="wipe(up)">
                                      <p:cBhvr>
                                        <p:cTn id="35" dur="2000"/>
                                        <p:tgtEl>
                                          <p:spTgt spid="12325"/>
                                        </p:tgtEl>
                                      </p:cBhvr>
                                    </p:animEffect>
                                  </p:childTnLst>
                                </p:cTn>
                              </p:par>
                            </p:childTnLst>
                          </p:cTn>
                        </p:par>
                        <p:par>
                          <p:cTn id="36" fill="hold" nodeType="afterGroup">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12312"/>
                                        </p:tgtEl>
                                        <p:attrNameLst>
                                          <p:attrName>style.visibility</p:attrName>
                                        </p:attrNameLst>
                                      </p:cBhvr>
                                      <p:to>
                                        <p:strVal val="visible"/>
                                      </p:to>
                                    </p:set>
                                    <p:animEffect transition="in" filter="wipe(left)">
                                      <p:cBhvr>
                                        <p:cTn id="39" dur="1000"/>
                                        <p:tgtEl>
                                          <p:spTgt spid="12312"/>
                                        </p:tgtEl>
                                      </p:cBhvr>
                                    </p:animEffect>
                                  </p:childTnLst>
                                </p:cTn>
                              </p:par>
                            </p:childTnLst>
                          </p:cTn>
                        </p:par>
                        <p:par>
                          <p:cTn id="40" fill="hold" nodeType="afterGroup">
                            <p:stCondLst>
                              <p:cond delay="8500"/>
                            </p:stCondLst>
                            <p:childTnLst>
                              <p:par>
                                <p:cTn id="41" presetID="9" presetClass="entr" presetSubtype="0" fill="hold" nodeType="afterEffect">
                                  <p:stCondLst>
                                    <p:cond delay="0"/>
                                  </p:stCondLst>
                                  <p:childTnLst>
                                    <p:set>
                                      <p:cBhvr>
                                        <p:cTn id="42" dur="1" fill="hold">
                                          <p:stCondLst>
                                            <p:cond delay="0"/>
                                          </p:stCondLst>
                                        </p:cTn>
                                        <p:tgtEl>
                                          <p:spTgt spid="12327"/>
                                        </p:tgtEl>
                                        <p:attrNameLst>
                                          <p:attrName>style.visibility</p:attrName>
                                        </p:attrNameLst>
                                      </p:cBhvr>
                                      <p:to>
                                        <p:strVal val="visible"/>
                                      </p:to>
                                    </p:set>
                                    <p:animEffect transition="in" filter="dissolve">
                                      <p:cBhvr>
                                        <p:cTn id="43" dur="500"/>
                                        <p:tgtEl>
                                          <p:spTgt spid="12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312" grpId="0" autoUpdateAnimBg="0"/>
      <p:bldP spid="12325" grpId="0" animBg="1"/>
      <p:bldP spid="12326" grpId="0" animBg="1"/>
      <p:bldP spid="12328" grpId="0" animBg="1"/>
      <p:bldP spid="123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grpSp>
        <p:nvGrpSpPr>
          <p:cNvPr id="30725" name="Group 12"/>
          <p:cNvGrpSpPr>
            <a:grpSpLocks/>
          </p:cNvGrpSpPr>
          <p:nvPr/>
        </p:nvGrpSpPr>
        <p:grpSpPr bwMode="auto">
          <a:xfrm>
            <a:off x="542925" y="2600325"/>
            <a:ext cx="3887788" cy="3524250"/>
            <a:chOff x="316" y="1652"/>
            <a:chExt cx="2449" cy="2220"/>
          </a:xfrm>
          <a:blipFill>
            <a:blip r:embed="rId7"/>
            <a:tile tx="0" ty="0" sx="100000" sy="100000" flip="none" algn="tl"/>
          </a:blipFill>
        </p:grpSpPr>
        <p:sp>
          <p:nvSpPr>
            <p:cNvPr id="30791" name="Freeform 13"/>
            <p:cNvSpPr>
              <a:spLocks/>
            </p:cNvSpPr>
            <p:nvPr/>
          </p:nvSpPr>
          <p:spPr bwMode="auto">
            <a:xfrm>
              <a:off x="574" y="1664"/>
              <a:ext cx="2191" cy="1927"/>
            </a:xfrm>
            <a:custGeom>
              <a:avLst/>
              <a:gdLst>
                <a:gd name="T0" fmla="*/ 2190 w 2191"/>
                <a:gd name="T1" fmla="*/ 1926 h 1927"/>
                <a:gd name="T2" fmla="*/ 2190 w 2191"/>
                <a:gd name="T3" fmla="*/ 0 h 1927"/>
                <a:gd name="T4" fmla="*/ 0 w 2191"/>
                <a:gd name="T5" fmla="*/ 0 h 1927"/>
                <a:gd name="T6" fmla="*/ 0 w 2191"/>
                <a:gd name="T7" fmla="*/ 1926 h 1927"/>
                <a:gd name="T8" fmla="*/ 2190 w 2191"/>
                <a:gd name="T9" fmla="*/ 1926 h 1927"/>
                <a:gd name="T10" fmla="*/ 0 60000 65536"/>
                <a:gd name="T11" fmla="*/ 0 60000 65536"/>
                <a:gd name="T12" fmla="*/ 0 60000 65536"/>
                <a:gd name="T13" fmla="*/ 0 60000 65536"/>
                <a:gd name="T14" fmla="*/ 0 60000 65536"/>
                <a:gd name="T15" fmla="*/ 0 w 2191"/>
                <a:gd name="T16" fmla="*/ 0 h 1927"/>
                <a:gd name="T17" fmla="*/ 2191 w 2191"/>
                <a:gd name="T18" fmla="*/ 1927 h 1927"/>
              </a:gdLst>
              <a:ahLst/>
              <a:cxnLst>
                <a:cxn ang="T10">
                  <a:pos x="T0" y="T1"/>
                </a:cxn>
                <a:cxn ang="T11">
                  <a:pos x="T2" y="T3"/>
                </a:cxn>
                <a:cxn ang="T12">
                  <a:pos x="T4" y="T5"/>
                </a:cxn>
                <a:cxn ang="T13">
                  <a:pos x="T6" y="T7"/>
                </a:cxn>
                <a:cxn ang="T14">
                  <a:pos x="T8" y="T9"/>
                </a:cxn>
              </a:cxnLst>
              <a:rect l="T15" t="T16" r="T17" b="T18"/>
              <a:pathLst>
                <a:path w="2191" h="1927">
                  <a:moveTo>
                    <a:pt x="2190" y="1926"/>
                  </a:moveTo>
                  <a:lnTo>
                    <a:pt x="2190" y="0"/>
                  </a:lnTo>
                  <a:lnTo>
                    <a:pt x="0" y="0"/>
                  </a:lnTo>
                  <a:lnTo>
                    <a:pt x="0" y="1926"/>
                  </a:lnTo>
                  <a:lnTo>
                    <a:pt x="2190" y="1926"/>
                  </a:lnTo>
                </a:path>
              </a:pathLst>
            </a:custGeom>
            <a:blipFill>
              <a:blip r:embed="rId6"/>
              <a:tile tx="0" ty="0" sx="100000" sy="100000" flip="none" algn="tl"/>
            </a:blipFill>
            <a:ln w="12700" cap="rnd">
              <a:noFill/>
              <a:round/>
              <a:headEnd/>
              <a:tailEnd/>
            </a:ln>
          </p:spPr>
          <p:txBody>
            <a:bodyPr/>
            <a:lstStyle/>
            <a:p>
              <a:endParaRPr lang="en-US"/>
            </a:p>
          </p:txBody>
        </p:sp>
        <p:grpSp>
          <p:nvGrpSpPr>
            <p:cNvPr id="30792" name="Group 14"/>
            <p:cNvGrpSpPr>
              <a:grpSpLocks/>
            </p:cNvGrpSpPr>
            <p:nvPr/>
          </p:nvGrpSpPr>
          <p:grpSpPr bwMode="auto">
            <a:xfrm>
              <a:off x="574" y="1652"/>
              <a:ext cx="2191" cy="1951"/>
              <a:chOff x="416" y="1415"/>
              <a:chExt cx="2191" cy="1951"/>
            </a:xfrm>
            <a:grpFill/>
          </p:grpSpPr>
          <p:sp>
            <p:nvSpPr>
              <p:cNvPr id="30795" name="Freeform 15"/>
              <p:cNvSpPr>
                <a:spLocks/>
              </p:cNvSpPr>
              <p:nvPr/>
            </p:nvSpPr>
            <p:spPr bwMode="auto">
              <a:xfrm>
                <a:off x="416" y="3347"/>
                <a:ext cx="2191" cy="19"/>
              </a:xfrm>
              <a:custGeom>
                <a:avLst/>
                <a:gdLst>
                  <a:gd name="T0" fmla="*/ 2190 w 2191"/>
                  <a:gd name="T1" fmla="*/ 18 h 19"/>
                  <a:gd name="T2" fmla="*/ 0 w 2191"/>
                  <a:gd name="T3" fmla="*/ 18 h 19"/>
                  <a:gd name="T4" fmla="*/ 0 w 2191"/>
                  <a:gd name="T5" fmla="*/ 0 h 19"/>
                  <a:gd name="T6" fmla="*/ 2190 w 2191"/>
                  <a:gd name="T7" fmla="*/ 0 h 19"/>
                  <a:gd name="T8" fmla="*/ 2190 w 2191"/>
                  <a:gd name="T9" fmla="*/ 18 h 19"/>
                  <a:gd name="T10" fmla="*/ 0 60000 65536"/>
                  <a:gd name="T11" fmla="*/ 0 60000 65536"/>
                  <a:gd name="T12" fmla="*/ 0 60000 65536"/>
                  <a:gd name="T13" fmla="*/ 0 60000 65536"/>
                  <a:gd name="T14" fmla="*/ 0 60000 65536"/>
                  <a:gd name="T15" fmla="*/ 0 w 2191"/>
                  <a:gd name="T16" fmla="*/ 0 h 19"/>
                  <a:gd name="T17" fmla="*/ 2191 w 2191"/>
                  <a:gd name="T18" fmla="*/ 19 h 19"/>
                </a:gdLst>
                <a:ahLst/>
                <a:cxnLst>
                  <a:cxn ang="T10">
                    <a:pos x="T0" y="T1"/>
                  </a:cxn>
                  <a:cxn ang="T11">
                    <a:pos x="T2" y="T3"/>
                  </a:cxn>
                  <a:cxn ang="T12">
                    <a:pos x="T4" y="T5"/>
                  </a:cxn>
                  <a:cxn ang="T13">
                    <a:pos x="T6" y="T7"/>
                  </a:cxn>
                  <a:cxn ang="T14">
                    <a:pos x="T8" y="T9"/>
                  </a:cxn>
                </a:cxnLst>
                <a:rect l="T15" t="T16" r="T17" b="T18"/>
                <a:pathLst>
                  <a:path w="2191" h="19">
                    <a:moveTo>
                      <a:pt x="2190" y="18"/>
                    </a:moveTo>
                    <a:lnTo>
                      <a:pt x="0" y="18"/>
                    </a:lnTo>
                    <a:lnTo>
                      <a:pt x="0" y="0"/>
                    </a:lnTo>
                    <a:lnTo>
                      <a:pt x="2190" y="0"/>
                    </a:lnTo>
                    <a:lnTo>
                      <a:pt x="2190" y="18"/>
                    </a:lnTo>
                  </a:path>
                </a:pathLst>
              </a:custGeom>
              <a:grpFill/>
              <a:ln w="25400" cap="rnd">
                <a:solidFill>
                  <a:schemeClr val="accent2"/>
                </a:solidFill>
                <a:round/>
                <a:headEnd/>
                <a:tailEnd/>
              </a:ln>
            </p:spPr>
            <p:txBody>
              <a:bodyPr/>
              <a:lstStyle/>
              <a:p>
                <a:endParaRPr lang="en-US"/>
              </a:p>
            </p:txBody>
          </p:sp>
          <p:sp>
            <p:nvSpPr>
              <p:cNvPr id="30796" name="Freeform 16"/>
              <p:cNvSpPr>
                <a:spLocks/>
              </p:cNvSpPr>
              <p:nvPr/>
            </p:nvSpPr>
            <p:spPr bwMode="auto">
              <a:xfrm>
                <a:off x="416" y="1415"/>
                <a:ext cx="17" cy="1951"/>
              </a:xfrm>
              <a:custGeom>
                <a:avLst/>
                <a:gdLst>
                  <a:gd name="T0" fmla="*/ 16 w 17"/>
                  <a:gd name="T1" fmla="*/ 0 h 1951"/>
                  <a:gd name="T2" fmla="*/ 16 w 17"/>
                  <a:gd name="T3" fmla="*/ 1950 h 1951"/>
                  <a:gd name="T4" fmla="*/ 0 w 17"/>
                  <a:gd name="T5" fmla="*/ 1950 h 1951"/>
                  <a:gd name="T6" fmla="*/ 0 w 17"/>
                  <a:gd name="T7" fmla="*/ 0 h 1951"/>
                  <a:gd name="T8" fmla="*/ 16 w 17"/>
                  <a:gd name="T9" fmla="*/ 0 h 1951"/>
                  <a:gd name="T10" fmla="*/ 0 60000 65536"/>
                  <a:gd name="T11" fmla="*/ 0 60000 65536"/>
                  <a:gd name="T12" fmla="*/ 0 60000 65536"/>
                  <a:gd name="T13" fmla="*/ 0 60000 65536"/>
                  <a:gd name="T14" fmla="*/ 0 60000 65536"/>
                  <a:gd name="T15" fmla="*/ 0 w 17"/>
                  <a:gd name="T16" fmla="*/ 0 h 1951"/>
                  <a:gd name="T17" fmla="*/ 17 w 17"/>
                  <a:gd name="T18" fmla="*/ 1951 h 1951"/>
                </a:gdLst>
                <a:ahLst/>
                <a:cxnLst>
                  <a:cxn ang="T10">
                    <a:pos x="T0" y="T1"/>
                  </a:cxn>
                  <a:cxn ang="T11">
                    <a:pos x="T2" y="T3"/>
                  </a:cxn>
                  <a:cxn ang="T12">
                    <a:pos x="T4" y="T5"/>
                  </a:cxn>
                  <a:cxn ang="T13">
                    <a:pos x="T6" y="T7"/>
                  </a:cxn>
                  <a:cxn ang="T14">
                    <a:pos x="T8" y="T9"/>
                  </a:cxn>
                </a:cxnLst>
                <a:rect l="T15" t="T16" r="T17" b="T18"/>
                <a:pathLst>
                  <a:path w="17" h="1951">
                    <a:moveTo>
                      <a:pt x="16" y="0"/>
                    </a:moveTo>
                    <a:lnTo>
                      <a:pt x="16" y="1950"/>
                    </a:lnTo>
                    <a:lnTo>
                      <a:pt x="0" y="1950"/>
                    </a:lnTo>
                    <a:lnTo>
                      <a:pt x="0" y="0"/>
                    </a:lnTo>
                    <a:lnTo>
                      <a:pt x="16" y="0"/>
                    </a:lnTo>
                  </a:path>
                </a:pathLst>
              </a:custGeom>
              <a:grpFill/>
              <a:ln w="25400" cap="rnd">
                <a:solidFill>
                  <a:schemeClr val="accent2"/>
                </a:solidFill>
                <a:round/>
                <a:headEnd/>
                <a:tailEnd/>
              </a:ln>
            </p:spPr>
            <p:txBody>
              <a:bodyPr/>
              <a:lstStyle/>
              <a:p>
                <a:endParaRPr lang="en-US"/>
              </a:p>
            </p:txBody>
          </p:sp>
        </p:grpSp>
        <p:sp>
          <p:nvSpPr>
            <p:cNvPr id="613393" name="Rectangle 17"/>
            <p:cNvSpPr>
              <a:spLocks noChangeArrowheads="1"/>
            </p:cNvSpPr>
            <p:nvPr/>
          </p:nvSpPr>
          <p:spPr bwMode="auto">
            <a:xfrm>
              <a:off x="1080" y="3683"/>
              <a:ext cx="58" cy="189"/>
            </a:xfrm>
            <a:prstGeom prst="rect">
              <a:avLst/>
            </a:prstGeom>
            <a:grpFill/>
            <a:ln w="12700">
              <a:noFill/>
              <a:miter lim="800000"/>
              <a:headEnd/>
              <a:tailEnd/>
            </a:ln>
            <a:effectLst/>
          </p:spPr>
          <p:txBody>
            <a:bodyPr wrap="none" lIns="46038" tIns="46038" rIns="46038" bIns="46038" anchor="ctr">
              <a:spAutoFit/>
            </a:bodyPr>
            <a:lstStyle/>
            <a:p>
              <a:pPr algn="l" eaLnBrk="0" hangingPunct="0">
                <a:lnSpc>
                  <a:spcPct val="85000"/>
                </a:lnSpc>
                <a:defRPr/>
              </a:pPr>
              <a:endParaRPr lang="en-US" sz="1600" b="1">
                <a:effectLst>
                  <a:outerShdw blurRad="38100" dist="38100" dir="2700000" algn="tl">
                    <a:srgbClr val="FFFFFF"/>
                  </a:outerShdw>
                </a:effectLst>
                <a:latin typeface="Verdana" pitchFamily="34" charset="0"/>
              </a:endParaRPr>
            </a:p>
          </p:txBody>
        </p:sp>
        <p:sp>
          <p:nvSpPr>
            <p:cNvPr id="613394" name="Rectangle 18"/>
            <p:cNvSpPr>
              <a:spLocks noChangeArrowheads="1"/>
            </p:cNvSpPr>
            <p:nvPr/>
          </p:nvSpPr>
          <p:spPr bwMode="auto">
            <a:xfrm rot="16200000">
              <a:off x="250" y="3113"/>
              <a:ext cx="189" cy="58"/>
            </a:xfrm>
            <a:prstGeom prst="rect">
              <a:avLst/>
            </a:prstGeom>
            <a:grpFill/>
            <a:ln w="12700">
              <a:noFill/>
              <a:miter lim="800000"/>
              <a:headEnd/>
              <a:tailEnd/>
            </a:ln>
            <a:effectLst/>
          </p:spPr>
          <p:txBody>
            <a:bodyPr vert="eaVert" wrap="none" lIns="46038" tIns="46038" rIns="46038" bIns="46038" anchor="ctr">
              <a:spAutoFit/>
            </a:bodyPr>
            <a:lstStyle/>
            <a:p>
              <a:pPr algn="l" eaLnBrk="0" hangingPunct="0">
                <a:lnSpc>
                  <a:spcPct val="85000"/>
                </a:lnSpc>
                <a:defRPr/>
              </a:pPr>
              <a:endParaRPr lang="en-US" sz="1600" b="1">
                <a:solidFill>
                  <a:srgbClr val="99FF99"/>
                </a:solidFill>
                <a:effectLst>
                  <a:outerShdw blurRad="38100" dist="38100" dir="2700000" algn="tl">
                    <a:srgbClr val="000000"/>
                  </a:outerShdw>
                </a:effectLst>
                <a:latin typeface="Verdana" pitchFamily="34" charset="0"/>
              </a:endParaRPr>
            </a:p>
          </p:txBody>
        </p:sp>
      </p:grpSp>
      <p:pic>
        <p:nvPicPr>
          <p:cNvPr id="30722" name="Picture 80" descr="seasaw 10"/>
          <p:cNvPicPr>
            <a:picLocks noChangeAspect="1" noChangeArrowheads="1" noCrop="1"/>
          </p:cNvPicPr>
          <p:nvPr/>
        </p:nvPicPr>
        <p:blipFill>
          <a:blip r:embed="rId8"/>
          <a:srcRect/>
          <a:stretch>
            <a:fillRect/>
          </a:stretch>
        </p:blipFill>
        <p:spPr bwMode="auto">
          <a:xfrm>
            <a:off x="2657475" y="-76200"/>
            <a:ext cx="4200525" cy="2314575"/>
          </a:xfrm>
          <a:prstGeom prst="rect">
            <a:avLst/>
          </a:prstGeom>
          <a:noFill/>
          <a:ln w="9525">
            <a:noFill/>
            <a:miter lim="800000"/>
            <a:headEnd/>
            <a:tailEnd/>
          </a:ln>
        </p:spPr>
      </p:pic>
      <p:grpSp>
        <p:nvGrpSpPr>
          <p:cNvPr id="30723" name="Group 3"/>
          <p:cNvGrpSpPr>
            <a:grpSpLocks/>
          </p:cNvGrpSpPr>
          <p:nvPr/>
        </p:nvGrpSpPr>
        <p:grpSpPr bwMode="auto">
          <a:xfrm>
            <a:off x="4683124" y="2641600"/>
            <a:ext cx="4363339" cy="3536950"/>
            <a:chOff x="2962" y="1652"/>
            <a:chExt cx="2448" cy="2228"/>
          </a:xfrm>
        </p:grpSpPr>
        <p:grpSp>
          <p:nvGrpSpPr>
            <p:cNvPr id="30797" name="Group 4"/>
            <p:cNvGrpSpPr>
              <a:grpSpLocks/>
            </p:cNvGrpSpPr>
            <p:nvPr/>
          </p:nvGrpSpPr>
          <p:grpSpPr bwMode="auto">
            <a:xfrm>
              <a:off x="3219" y="1652"/>
              <a:ext cx="2191" cy="1951"/>
              <a:chOff x="3145" y="1415"/>
              <a:chExt cx="2191" cy="1951"/>
            </a:xfrm>
          </p:grpSpPr>
          <p:grpSp>
            <p:nvGrpSpPr>
              <p:cNvPr id="30800" name="Group 5"/>
              <p:cNvGrpSpPr>
                <a:grpSpLocks/>
              </p:cNvGrpSpPr>
              <p:nvPr/>
            </p:nvGrpSpPr>
            <p:grpSpPr bwMode="auto">
              <a:xfrm>
                <a:off x="3145" y="1421"/>
                <a:ext cx="2191" cy="1939"/>
                <a:chOff x="3145" y="1421"/>
                <a:chExt cx="2191" cy="1939"/>
              </a:xfrm>
            </p:grpSpPr>
            <p:sp>
              <p:nvSpPr>
                <p:cNvPr id="30802" name="Freeform 6"/>
                <p:cNvSpPr>
                  <a:spLocks/>
                </p:cNvSpPr>
                <p:nvPr/>
              </p:nvSpPr>
              <p:spPr bwMode="auto">
                <a:xfrm>
                  <a:off x="3145" y="1421"/>
                  <a:ext cx="2191" cy="1927"/>
                </a:xfrm>
                <a:custGeom>
                  <a:avLst/>
                  <a:gdLst>
                    <a:gd name="T0" fmla="*/ 2190 w 2191"/>
                    <a:gd name="T1" fmla="*/ 1926 h 1927"/>
                    <a:gd name="T2" fmla="*/ 2190 w 2191"/>
                    <a:gd name="T3" fmla="*/ 0 h 1927"/>
                    <a:gd name="T4" fmla="*/ 0 w 2191"/>
                    <a:gd name="T5" fmla="*/ 0 h 1927"/>
                    <a:gd name="T6" fmla="*/ 0 w 2191"/>
                    <a:gd name="T7" fmla="*/ 1926 h 1927"/>
                    <a:gd name="T8" fmla="*/ 2190 w 2191"/>
                    <a:gd name="T9" fmla="*/ 1926 h 1927"/>
                    <a:gd name="T10" fmla="*/ 0 60000 65536"/>
                    <a:gd name="T11" fmla="*/ 0 60000 65536"/>
                    <a:gd name="T12" fmla="*/ 0 60000 65536"/>
                    <a:gd name="T13" fmla="*/ 0 60000 65536"/>
                    <a:gd name="T14" fmla="*/ 0 60000 65536"/>
                    <a:gd name="T15" fmla="*/ 0 w 2191"/>
                    <a:gd name="T16" fmla="*/ 0 h 1927"/>
                    <a:gd name="T17" fmla="*/ 2191 w 2191"/>
                    <a:gd name="T18" fmla="*/ 1927 h 1927"/>
                  </a:gdLst>
                  <a:ahLst/>
                  <a:cxnLst>
                    <a:cxn ang="T10">
                      <a:pos x="T0" y="T1"/>
                    </a:cxn>
                    <a:cxn ang="T11">
                      <a:pos x="T2" y="T3"/>
                    </a:cxn>
                    <a:cxn ang="T12">
                      <a:pos x="T4" y="T5"/>
                    </a:cxn>
                    <a:cxn ang="T13">
                      <a:pos x="T6" y="T7"/>
                    </a:cxn>
                    <a:cxn ang="T14">
                      <a:pos x="T8" y="T9"/>
                    </a:cxn>
                  </a:cxnLst>
                  <a:rect l="T15" t="T16" r="T17" b="T18"/>
                  <a:pathLst>
                    <a:path w="2191" h="1927">
                      <a:moveTo>
                        <a:pt x="2190" y="1926"/>
                      </a:moveTo>
                      <a:lnTo>
                        <a:pt x="2190" y="0"/>
                      </a:lnTo>
                      <a:lnTo>
                        <a:pt x="0" y="0"/>
                      </a:lnTo>
                      <a:lnTo>
                        <a:pt x="0" y="1926"/>
                      </a:lnTo>
                      <a:lnTo>
                        <a:pt x="2190" y="1926"/>
                      </a:lnTo>
                    </a:path>
                  </a:pathLst>
                </a:custGeom>
                <a:blipFill>
                  <a:blip r:embed="rId6"/>
                  <a:tile tx="0" ty="0" sx="100000" sy="100000" flip="none" algn="tl"/>
                </a:blipFill>
                <a:ln w="12700" cap="rnd">
                  <a:noFill/>
                  <a:round/>
                  <a:headEnd/>
                  <a:tailEnd/>
                </a:ln>
              </p:spPr>
              <p:txBody>
                <a:bodyPr/>
                <a:lstStyle/>
                <a:p>
                  <a:endParaRPr lang="en-US"/>
                </a:p>
              </p:txBody>
            </p:sp>
            <p:sp>
              <p:nvSpPr>
                <p:cNvPr id="30803" name="Freeform 7"/>
                <p:cNvSpPr>
                  <a:spLocks/>
                </p:cNvSpPr>
                <p:nvPr/>
              </p:nvSpPr>
              <p:spPr bwMode="auto">
                <a:xfrm>
                  <a:off x="3145" y="3341"/>
                  <a:ext cx="2191" cy="19"/>
                </a:xfrm>
                <a:custGeom>
                  <a:avLst/>
                  <a:gdLst>
                    <a:gd name="T0" fmla="*/ 2190 w 2191"/>
                    <a:gd name="T1" fmla="*/ 18 h 19"/>
                    <a:gd name="T2" fmla="*/ 0 w 2191"/>
                    <a:gd name="T3" fmla="*/ 18 h 19"/>
                    <a:gd name="T4" fmla="*/ 0 w 2191"/>
                    <a:gd name="T5" fmla="*/ 0 h 19"/>
                    <a:gd name="T6" fmla="*/ 2190 w 2191"/>
                    <a:gd name="T7" fmla="*/ 0 h 19"/>
                    <a:gd name="T8" fmla="*/ 2190 w 2191"/>
                    <a:gd name="T9" fmla="*/ 18 h 19"/>
                    <a:gd name="T10" fmla="*/ 0 60000 65536"/>
                    <a:gd name="T11" fmla="*/ 0 60000 65536"/>
                    <a:gd name="T12" fmla="*/ 0 60000 65536"/>
                    <a:gd name="T13" fmla="*/ 0 60000 65536"/>
                    <a:gd name="T14" fmla="*/ 0 60000 65536"/>
                    <a:gd name="T15" fmla="*/ 0 w 2191"/>
                    <a:gd name="T16" fmla="*/ 0 h 19"/>
                    <a:gd name="T17" fmla="*/ 2191 w 2191"/>
                    <a:gd name="T18" fmla="*/ 19 h 19"/>
                  </a:gdLst>
                  <a:ahLst/>
                  <a:cxnLst>
                    <a:cxn ang="T10">
                      <a:pos x="T0" y="T1"/>
                    </a:cxn>
                    <a:cxn ang="T11">
                      <a:pos x="T2" y="T3"/>
                    </a:cxn>
                    <a:cxn ang="T12">
                      <a:pos x="T4" y="T5"/>
                    </a:cxn>
                    <a:cxn ang="T13">
                      <a:pos x="T6" y="T7"/>
                    </a:cxn>
                    <a:cxn ang="T14">
                      <a:pos x="T8" y="T9"/>
                    </a:cxn>
                  </a:cxnLst>
                  <a:rect l="T15" t="T16" r="T17" b="T18"/>
                  <a:pathLst>
                    <a:path w="2191" h="19">
                      <a:moveTo>
                        <a:pt x="2190" y="18"/>
                      </a:moveTo>
                      <a:lnTo>
                        <a:pt x="0" y="18"/>
                      </a:lnTo>
                      <a:lnTo>
                        <a:pt x="0" y="0"/>
                      </a:lnTo>
                      <a:lnTo>
                        <a:pt x="2190" y="0"/>
                      </a:lnTo>
                      <a:lnTo>
                        <a:pt x="2190" y="18"/>
                      </a:lnTo>
                    </a:path>
                  </a:pathLst>
                </a:custGeom>
                <a:gradFill rotWithShape="1">
                  <a:gsLst>
                    <a:gs pos="0">
                      <a:srgbClr val="FFFF00"/>
                    </a:gs>
                    <a:gs pos="50000">
                      <a:srgbClr val="FFFF99"/>
                    </a:gs>
                    <a:gs pos="100000">
                      <a:srgbClr val="FFFF00"/>
                    </a:gs>
                  </a:gsLst>
                  <a:lin ang="5400000" scaled="1"/>
                </a:gradFill>
                <a:ln w="25400" cap="rnd">
                  <a:solidFill>
                    <a:schemeClr val="accent2"/>
                  </a:solidFill>
                  <a:round/>
                  <a:headEnd/>
                  <a:tailEnd/>
                </a:ln>
              </p:spPr>
              <p:txBody>
                <a:bodyPr/>
                <a:lstStyle/>
                <a:p>
                  <a:endParaRPr lang="en-US"/>
                </a:p>
              </p:txBody>
            </p:sp>
          </p:grpSp>
          <p:sp>
            <p:nvSpPr>
              <p:cNvPr id="30801" name="Freeform 8"/>
              <p:cNvSpPr>
                <a:spLocks/>
              </p:cNvSpPr>
              <p:nvPr/>
            </p:nvSpPr>
            <p:spPr bwMode="auto">
              <a:xfrm>
                <a:off x="3145" y="1415"/>
                <a:ext cx="17" cy="1951"/>
              </a:xfrm>
              <a:custGeom>
                <a:avLst/>
                <a:gdLst>
                  <a:gd name="T0" fmla="*/ 16 w 17"/>
                  <a:gd name="T1" fmla="*/ 0 h 1951"/>
                  <a:gd name="T2" fmla="*/ 16 w 17"/>
                  <a:gd name="T3" fmla="*/ 1950 h 1951"/>
                  <a:gd name="T4" fmla="*/ 0 w 17"/>
                  <a:gd name="T5" fmla="*/ 1950 h 1951"/>
                  <a:gd name="T6" fmla="*/ 0 w 17"/>
                  <a:gd name="T7" fmla="*/ 0 h 1951"/>
                  <a:gd name="T8" fmla="*/ 16 w 17"/>
                  <a:gd name="T9" fmla="*/ 0 h 1951"/>
                  <a:gd name="T10" fmla="*/ 0 60000 65536"/>
                  <a:gd name="T11" fmla="*/ 0 60000 65536"/>
                  <a:gd name="T12" fmla="*/ 0 60000 65536"/>
                  <a:gd name="T13" fmla="*/ 0 60000 65536"/>
                  <a:gd name="T14" fmla="*/ 0 60000 65536"/>
                  <a:gd name="T15" fmla="*/ 0 w 17"/>
                  <a:gd name="T16" fmla="*/ 0 h 1951"/>
                  <a:gd name="T17" fmla="*/ 17 w 17"/>
                  <a:gd name="T18" fmla="*/ 1951 h 1951"/>
                </a:gdLst>
                <a:ahLst/>
                <a:cxnLst>
                  <a:cxn ang="T10">
                    <a:pos x="T0" y="T1"/>
                  </a:cxn>
                  <a:cxn ang="T11">
                    <a:pos x="T2" y="T3"/>
                  </a:cxn>
                  <a:cxn ang="T12">
                    <a:pos x="T4" y="T5"/>
                  </a:cxn>
                  <a:cxn ang="T13">
                    <a:pos x="T6" y="T7"/>
                  </a:cxn>
                  <a:cxn ang="T14">
                    <a:pos x="T8" y="T9"/>
                  </a:cxn>
                </a:cxnLst>
                <a:rect l="T15" t="T16" r="T17" b="T18"/>
                <a:pathLst>
                  <a:path w="17" h="1951">
                    <a:moveTo>
                      <a:pt x="16" y="0"/>
                    </a:moveTo>
                    <a:lnTo>
                      <a:pt x="16" y="1950"/>
                    </a:lnTo>
                    <a:lnTo>
                      <a:pt x="0" y="1950"/>
                    </a:lnTo>
                    <a:lnTo>
                      <a:pt x="0" y="0"/>
                    </a:lnTo>
                    <a:lnTo>
                      <a:pt x="16" y="0"/>
                    </a:lnTo>
                  </a:path>
                </a:pathLst>
              </a:custGeom>
              <a:gradFill rotWithShape="1">
                <a:gsLst>
                  <a:gs pos="0">
                    <a:srgbClr val="FFFF00"/>
                  </a:gs>
                  <a:gs pos="50000">
                    <a:srgbClr val="FFFF99"/>
                  </a:gs>
                  <a:gs pos="100000">
                    <a:srgbClr val="FFFF00"/>
                  </a:gs>
                </a:gsLst>
                <a:lin ang="5400000" scaled="1"/>
              </a:gradFill>
              <a:ln w="25400" cap="rnd">
                <a:solidFill>
                  <a:schemeClr val="accent2"/>
                </a:solidFill>
                <a:round/>
                <a:headEnd/>
                <a:tailEnd/>
              </a:ln>
            </p:spPr>
            <p:txBody>
              <a:bodyPr/>
              <a:lstStyle/>
              <a:p>
                <a:endParaRPr lang="en-US"/>
              </a:p>
            </p:txBody>
          </p:sp>
        </p:grpSp>
        <p:sp>
          <p:nvSpPr>
            <p:cNvPr id="613385" name="Rectangle 9" descr="Papyrus"/>
            <p:cNvSpPr>
              <a:spLocks noChangeArrowheads="1"/>
            </p:cNvSpPr>
            <p:nvPr/>
          </p:nvSpPr>
          <p:spPr bwMode="auto">
            <a:xfrm>
              <a:off x="3374" y="3675"/>
              <a:ext cx="58" cy="205"/>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endParaRPr lang="en-US" sz="1800" b="1">
                <a:solidFill>
                  <a:srgbClr val="FF5050"/>
                </a:solidFill>
                <a:effectLst>
                  <a:outerShdw blurRad="38100" dist="38100" dir="2700000" algn="tl">
                    <a:srgbClr val="000000"/>
                  </a:outerShdw>
                </a:effectLst>
                <a:latin typeface="Verdana" pitchFamily="34" charset="0"/>
              </a:endParaRPr>
            </a:p>
          </p:txBody>
        </p:sp>
        <p:sp>
          <p:nvSpPr>
            <p:cNvPr id="613386" name="Rectangle 10" descr="Papyrus"/>
            <p:cNvSpPr>
              <a:spLocks noChangeArrowheads="1"/>
            </p:cNvSpPr>
            <p:nvPr/>
          </p:nvSpPr>
          <p:spPr bwMode="auto">
            <a:xfrm rot="16200000">
              <a:off x="3027" y="3236"/>
              <a:ext cx="58" cy="189"/>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endParaRPr lang="en-US" sz="1600" b="1">
                <a:solidFill>
                  <a:srgbClr val="99FF99"/>
                </a:solidFill>
                <a:effectLst>
                  <a:outerShdw blurRad="38100" dist="38100" dir="2700000" algn="tl">
                    <a:srgbClr val="000000"/>
                  </a:outerShdw>
                </a:effectLst>
                <a:latin typeface="Verdana" pitchFamily="34" charset="0"/>
              </a:endParaRPr>
            </a:p>
          </p:txBody>
        </p:sp>
      </p:grpSp>
      <p:sp>
        <p:nvSpPr>
          <p:cNvPr id="613387" name="Rectangle 11"/>
          <p:cNvSpPr>
            <a:spLocks noChangeArrowheads="1"/>
          </p:cNvSpPr>
          <p:nvPr/>
        </p:nvSpPr>
        <p:spPr bwMode="auto">
          <a:xfrm>
            <a:off x="4814888" y="2022475"/>
            <a:ext cx="4329112" cy="636588"/>
          </a:xfrm>
          <a:prstGeom prst="rect">
            <a:avLst/>
          </a:prstGeom>
          <a:noFill/>
          <a:ln w="12700">
            <a:noFill/>
            <a:miter lim="800000"/>
            <a:headEnd/>
            <a:tailEnd/>
          </a:ln>
          <a:effectLst/>
        </p:spPr>
        <p:txBody>
          <a:bodyPr lIns="46038" tIns="46038" rIns="46038" bIns="46038" anchor="ctr">
            <a:spAutoFit/>
            <a:scene3d>
              <a:camera prst="orthographicFront"/>
              <a:lightRig rig="threePt" dir="t"/>
            </a:scene3d>
            <a:sp3d extrusionH="57150">
              <a:bevelT w="38100" h="38100" prst="angle"/>
            </a:sp3d>
          </a:bodyPr>
          <a:lstStyle/>
          <a:p>
            <a:pPr algn="l" eaLnBrk="0" hangingPunct="0">
              <a:lnSpc>
                <a:spcPct val="85000"/>
              </a:lnSpc>
              <a:defRPr/>
            </a:pPr>
            <a:r>
              <a:rPr lang="en-US" sz="1800" b="1" dirty="0">
                <a:effectLst>
                  <a:outerShdw blurRad="38100" dist="38100" dir="2700000" algn="tl">
                    <a:srgbClr val="FFFFFF"/>
                  </a:outerShdw>
                </a:effectLst>
                <a:latin typeface="Arial" pitchFamily="34" charset="0"/>
                <a:cs typeface="Arial" pitchFamily="34" charset="0"/>
              </a:rPr>
              <a:t>A Phillips Curve trade-off between</a:t>
            </a:r>
            <a:r>
              <a:rPr lang="en-US" sz="1800" b="1" dirty="0">
                <a:solidFill>
                  <a:schemeClr val="bg1"/>
                </a:solidFill>
                <a:effectLst>
                  <a:outerShdw blurRad="38100" dist="38100" dir="2700000" algn="tl">
                    <a:srgbClr val="000000"/>
                  </a:outerShdw>
                </a:effectLst>
                <a:latin typeface="Arial" pitchFamily="34" charset="0"/>
                <a:cs typeface="Arial" pitchFamily="34" charset="0"/>
              </a:rPr>
              <a:t> </a:t>
            </a:r>
            <a:r>
              <a:rPr lang="en-US" b="1" dirty="0">
                <a:solidFill>
                  <a:srgbClr val="FF5050"/>
                </a:solidFill>
                <a:effectLst>
                  <a:outerShdw blurRad="38100" dist="38100" dir="2700000" algn="tl">
                    <a:srgbClr val="000000"/>
                  </a:outerShdw>
                </a:effectLst>
                <a:latin typeface="Arial" pitchFamily="34" charset="0"/>
                <a:cs typeface="Arial" pitchFamily="34" charset="0"/>
              </a:rPr>
              <a:t>unemployment</a:t>
            </a:r>
            <a:r>
              <a:rPr lang="en-US" sz="1800" b="1" dirty="0">
                <a:solidFill>
                  <a:schemeClr val="bg1"/>
                </a:solidFill>
                <a:effectLst>
                  <a:outerShdw blurRad="38100" dist="38100" dir="2700000" algn="tl">
                    <a:srgbClr val="000000"/>
                  </a:outerShdw>
                </a:effectLst>
                <a:latin typeface="Arial" pitchFamily="34" charset="0"/>
                <a:cs typeface="Arial" pitchFamily="34" charset="0"/>
              </a:rPr>
              <a:t> </a:t>
            </a:r>
            <a:r>
              <a:rPr lang="en-US" sz="2000" b="1" dirty="0">
                <a:effectLst>
                  <a:outerShdw blurRad="38100" dist="38100" dir="2700000" algn="tl">
                    <a:srgbClr val="FFFFFF"/>
                  </a:outerShdw>
                </a:effectLst>
                <a:latin typeface="Arial" pitchFamily="34" charset="0"/>
                <a:cs typeface="Arial" pitchFamily="34" charset="0"/>
              </a:rPr>
              <a:t>and</a:t>
            </a:r>
            <a:r>
              <a:rPr lang="en-US" sz="1800" b="1" dirty="0">
                <a:solidFill>
                  <a:schemeClr val="bg1"/>
                </a:solidFill>
                <a:effectLst>
                  <a:outerShdw blurRad="38100" dist="38100" dir="2700000" algn="tl">
                    <a:srgbClr val="000000"/>
                  </a:outerShdw>
                </a:effectLst>
                <a:latin typeface="Arial" pitchFamily="34" charset="0"/>
                <a:cs typeface="Arial" pitchFamily="34" charset="0"/>
              </a:rPr>
              <a:t> </a:t>
            </a:r>
            <a:r>
              <a:rPr lang="en-US" b="1" dirty="0">
                <a:solidFill>
                  <a:srgbClr val="009900"/>
                </a:solidFill>
                <a:effectLst>
                  <a:outerShdw blurRad="38100" dist="38100" dir="2700000" algn="tl">
                    <a:srgbClr val="000000"/>
                  </a:outerShdw>
                </a:effectLst>
                <a:latin typeface="Arial" pitchFamily="34" charset="0"/>
                <a:cs typeface="Arial" pitchFamily="34" charset="0"/>
              </a:rPr>
              <a:t>inflation</a:t>
            </a:r>
            <a:r>
              <a:rPr lang="en-US" sz="1800" b="1" dirty="0">
                <a:solidFill>
                  <a:srgbClr val="003300"/>
                </a:solidFill>
                <a:effectLst>
                  <a:outerShdw blurRad="38100" dist="38100" dir="2700000" algn="tl">
                    <a:srgbClr val="000000"/>
                  </a:outerShdw>
                </a:effectLst>
                <a:latin typeface="Arial" pitchFamily="34" charset="0"/>
                <a:cs typeface="Arial" pitchFamily="34" charset="0"/>
              </a:rPr>
              <a:t>.</a:t>
            </a:r>
          </a:p>
        </p:txBody>
      </p:sp>
      <p:sp>
        <p:nvSpPr>
          <p:cNvPr id="613395" name="Rectangle 19"/>
          <p:cNvSpPr>
            <a:spLocks noChangeArrowheads="1"/>
          </p:cNvSpPr>
          <p:nvPr/>
        </p:nvSpPr>
        <p:spPr bwMode="auto">
          <a:xfrm>
            <a:off x="36194" y="2123094"/>
            <a:ext cx="4752976" cy="511551"/>
          </a:xfrm>
          <a:prstGeom prst="rect">
            <a:avLst/>
          </a:prstGeom>
          <a:noFill/>
          <a:ln w="12700">
            <a:noFill/>
            <a:miter lim="800000"/>
            <a:headEnd/>
            <a:tailEnd/>
          </a:ln>
          <a:effectLst/>
        </p:spPr>
        <p:txBody>
          <a:bodyPr wrap="square" lIns="46038" tIns="46038" rIns="46038" bIns="46038" anchor="ctr">
            <a:spAutoFit/>
            <a:scene3d>
              <a:camera prst="orthographicFront"/>
              <a:lightRig rig="threePt" dir="t"/>
            </a:scene3d>
            <a:sp3d extrusionH="57150">
              <a:bevelT w="38100" h="38100"/>
            </a:sp3d>
          </a:bodyPr>
          <a:lstStyle/>
          <a:p>
            <a:pPr algn="l" eaLnBrk="0" hangingPunct="0">
              <a:lnSpc>
                <a:spcPct val="85000"/>
              </a:lnSpc>
              <a:defRPr/>
            </a:pPr>
            <a:r>
              <a:rPr lang="en-US" sz="3200" b="1" dirty="0" smtClean="0">
                <a:solidFill>
                  <a:srgbClr val="FF0000"/>
                </a:solidFill>
                <a:effectLst>
                  <a:outerShdw blurRad="38100" dist="38100" dir="2700000" algn="tl">
                    <a:srgbClr val="FFFFFF"/>
                  </a:outerShdw>
                </a:effectLst>
                <a:latin typeface="Arial Black" pitchFamily="34" charset="0"/>
                <a:cs typeface="Arial" pitchFamily="34" charset="0"/>
              </a:rPr>
              <a:t>*</a:t>
            </a:r>
            <a:r>
              <a:rPr lang="en-US" sz="2100" b="1" dirty="0" smtClean="0">
                <a:effectLst>
                  <a:outerShdw blurRad="38100" dist="38100" dir="2700000" algn="tl">
                    <a:srgbClr val="FFFFFF"/>
                  </a:outerShdw>
                </a:effectLst>
                <a:latin typeface="Arial" pitchFamily="34" charset="0"/>
                <a:cs typeface="Arial" pitchFamily="34" charset="0"/>
              </a:rPr>
              <a:t>Increases </a:t>
            </a:r>
            <a:r>
              <a:rPr lang="en-US" sz="2100" b="1" dirty="0">
                <a:effectLst>
                  <a:outerShdw blurRad="38100" dist="38100" dir="2700000" algn="tl">
                    <a:srgbClr val="FFFFFF"/>
                  </a:outerShdw>
                </a:effectLst>
                <a:latin typeface="Arial" pitchFamily="34" charset="0"/>
                <a:cs typeface="Arial" pitchFamily="34" charset="0"/>
              </a:rPr>
              <a:t>in </a:t>
            </a:r>
            <a:r>
              <a:rPr lang="en-US" sz="2100" b="1" dirty="0" smtClean="0">
                <a:effectLst>
                  <a:outerShdw blurRad="38100" dist="38100" dir="2700000" algn="tl">
                    <a:srgbClr val="FFFFFF"/>
                  </a:outerShdw>
                </a:effectLst>
                <a:latin typeface="Arial" pitchFamily="34" charset="0"/>
                <a:cs typeface="Arial" pitchFamily="34" charset="0"/>
              </a:rPr>
              <a:t>AD [shift] </a:t>
            </a:r>
            <a:r>
              <a:rPr lang="en-US" sz="2100" b="1" dirty="0">
                <a:effectLst>
                  <a:outerShdw blurRad="38100" dist="38100" dir="2700000" algn="tl">
                    <a:srgbClr val="FFFFFF"/>
                  </a:outerShdw>
                </a:effectLst>
                <a:latin typeface="Arial" pitchFamily="34" charset="0"/>
                <a:cs typeface="Arial" pitchFamily="34" charset="0"/>
              </a:rPr>
              <a:t>causes </a:t>
            </a:r>
            <a:r>
              <a:rPr lang="en-US" sz="2000" b="1" dirty="0">
                <a:effectLst>
                  <a:outerShdw blurRad="38100" dist="38100" dir="2700000" algn="tl">
                    <a:srgbClr val="FFFFFF"/>
                  </a:outerShdw>
                </a:effectLst>
                <a:latin typeface="Arial" pitchFamily="34" charset="0"/>
                <a:cs typeface="Arial" pitchFamily="34" charset="0"/>
              </a:rPr>
              <a:t>. . .  </a:t>
            </a:r>
          </a:p>
        </p:txBody>
      </p:sp>
      <p:sp>
        <p:nvSpPr>
          <p:cNvPr id="30727" name="Freeform 20"/>
          <p:cNvSpPr>
            <a:spLocks/>
          </p:cNvSpPr>
          <p:nvPr/>
        </p:nvSpPr>
        <p:spPr bwMode="auto">
          <a:xfrm>
            <a:off x="1531938" y="3168650"/>
            <a:ext cx="1728787" cy="1838325"/>
          </a:xfrm>
          <a:custGeom>
            <a:avLst/>
            <a:gdLst>
              <a:gd name="T0" fmla="*/ 2147483647 w 1089"/>
              <a:gd name="T1" fmla="*/ 2147483647 h 1158"/>
              <a:gd name="T2" fmla="*/ 2147483647 w 1089"/>
              <a:gd name="T3" fmla="*/ 2147483647 h 1158"/>
              <a:gd name="T4" fmla="*/ 2147483647 w 1089"/>
              <a:gd name="T5" fmla="*/ 2147483647 h 1158"/>
              <a:gd name="T6" fmla="*/ 2147483647 w 1089"/>
              <a:gd name="T7" fmla="*/ 2147483647 h 1158"/>
              <a:gd name="T8" fmla="*/ 2147483647 w 1089"/>
              <a:gd name="T9" fmla="*/ 2147483647 h 1158"/>
              <a:gd name="T10" fmla="*/ 2147483647 w 1089"/>
              <a:gd name="T11" fmla="*/ 2147483647 h 1158"/>
              <a:gd name="T12" fmla="*/ 2147483647 w 1089"/>
              <a:gd name="T13" fmla="*/ 2147483647 h 1158"/>
              <a:gd name="T14" fmla="*/ 2147483647 w 1089"/>
              <a:gd name="T15" fmla="*/ 2147483647 h 1158"/>
              <a:gd name="T16" fmla="*/ 2147483647 w 1089"/>
              <a:gd name="T17" fmla="*/ 2147483647 h 1158"/>
              <a:gd name="T18" fmla="*/ 2147483647 w 1089"/>
              <a:gd name="T19" fmla="*/ 2147483647 h 1158"/>
              <a:gd name="T20" fmla="*/ 2147483647 w 1089"/>
              <a:gd name="T21" fmla="*/ 2147483647 h 1158"/>
              <a:gd name="T22" fmla="*/ 2147483647 w 1089"/>
              <a:gd name="T23" fmla="*/ 2147483647 h 1158"/>
              <a:gd name="T24" fmla="*/ 2147483647 w 1089"/>
              <a:gd name="T25" fmla="*/ 2147483647 h 1158"/>
              <a:gd name="T26" fmla="*/ 2147483647 w 1089"/>
              <a:gd name="T27" fmla="*/ 2147483647 h 1158"/>
              <a:gd name="T28" fmla="*/ 2147483647 w 1089"/>
              <a:gd name="T29" fmla="*/ 2147483647 h 1158"/>
              <a:gd name="T30" fmla="*/ 2147483647 w 1089"/>
              <a:gd name="T31" fmla="*/ 2147483647 h 1158"/>
              <a:gd name="T32" fmla="*/ 2147483647 w 1089"/>
              <a:gd name="T33" fmla="*/ 2147483647 h 1158"/>
              <a:gd name="T34" fmla="*/ 2147483647 w 1089"/>
              <a:gd name="T35" fmla="*/ 2147483647 h 1158"/>
              <a:gd name="T36" fmla="*/ 2147483647 w 1089"/>
              <a:gd name="T37" fmla="*/ 2147483647 h 1158"/>
              <a:gd name="T38" fmla="*/ 2147483647 w 1089"/>
              <a:gd name="T39" fmla="*/ 2147483647 h 1158"/>
              <a:gd name="T40" fmla="*/ 2147483647 w 1089"/>
              <a:gd name="T41" fmla="*/ 2147483647 h 1158"/>
              <a:gd name="T42" fmla="*/ 2147483647 w 1089"/>
              <a:gd name="T43" fmla="*/ 2147483647 h 1158"/>
              <a:gd name="T44" fmla="*/ 2147483647 w 1089"/>
              <a:gd name="T45" fmla="*/ 2147483647 h 1158"/>
              <a:gd name="T46" fmla="*/ 2147483647 w 1089"/>
              <a:gd name="T47" fmla="*/ 2147483647 h 1158"/>
              <a:gd name="T48" fmla="*/ 2147483647 w 1089"/>
              <a:gd name="T49" fmla="*/ 2147483647 h 1158"/>
              <a:gd name="T50" fmla="*/ 2147483647 w 1089"/>
              <a:gd name="T51" fmla="*/ 2147483647 h 1158"/>
              <a:gd name="T52" fmla="*/ 2147483647 w 1089"/>
              <a:gd name="T53" fmla="*/ 2147483647 h 1158"/>
              <a:gd name="T54" fmla="*/ 2147483647 w 1089"/>
              <a:gd name="T55" fmla="*/ 2147483647 h 1158"/>
              <a:gd name="T56" fmla="*/ 2147483647 w 1089"/>
              <a:gd name="T57" fmla="*/ 2147483647 h 1158"/>
              <a:gd name="T58" fmla="*/ 2147483647 w 1089"/>
              <a:gd name="T59" fmla="*/ 2147483647 h 1158"/>
              <a:gd name="T60" fmla="*/ 2147483647 w 1089"/>
              <a:gd name="T61" fmla="*/ 2147483647 h 1158"/>
              <a:gd name="T62" fmla="*/ 2147483647 w 1089"/>
              <a:gd name="T63" fmla="*/ 2147483647 h 1158"/>
              <a:gd name="T64" fmla="*/ 2147483647 w 1089"/>
              <a:gd name="T65" fmla="*/ 2147483647 h 1158"/>
              <a:gd name="T66" fmla="*/ 2147483647 w 1089"/>
              <a:gd name="T67" fmla="*/ 2147483647 h 1158"/>
              <a:gd name="T68" fmla="*/ 2147483647 w 1089"/>
              <a:gd name="T69" fmla="*/ 2147483647 h 1158"/>
              <a:gd name="T70" fmla="*/ 2147483647 w 1089"/>
              <a:gd name="T71" fmla="*/ 2147483647 h 1158"/>
              <a:gd name="T72" fmla="*/ 2147483647 w 1089"/>
              <a:gd name="T73" fmla="*/ 2147483647 h 1158"/>
              <a:gd name="T74" fmla="*/ 2147483647 w 1089"/>
              <a:gd name="T75" fmla="*/ 2147483647 h 1158"/>
              <a:gd name="T76" fmla="*/ 2147483647 w 1089"/>
              <a:gd name="T77" fmla="*/ 2147483647 h 1158"/>
              <a:gd name="T78" fmla="*/ 2147483647 w 1089"/>
              <a:gd name="T79" fmla="*/ 2147483647 h 1158"/>
              <a:gd name="T80" fmla="*/ 2147483647 w 1089"/>
              <a:gd name="T81" fmla="*/ 2147483647 h 1158"/>
              <a:gd name="T82" fmla="*/ 2147483647 w 1089"/>
              <a:gd name="T83" fmla="*/ 2147483647 h 1158"/>
              <a:gd name="T84" fmla="*/ 2147483647 w 1089"/>
              <a:gd name="T85" fmla="*/ 2147483647 h 1158"/>
              <a:gd name="T86" fmla="*/ 2147483647 w 1089"/>
              <a:gd name="T87" fmla="*/ 2147483647 h 1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9"/>
              <a:gd name="T133" fmla="*/ 0 h 1158"/>
              <a:gd name="T134" fmla="*/ 1089 w 1089"/>
              <a:gd name="T135" fmla="*/ 1158 h 11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9" h="1158">
                <a:moveTo>
                  <a:pt x="1088" y="0"/>
                </a:moveTo>
                <a:lnTo>
                  <a:pt x="1088" y="12"/>
                </a:lnTo>
                <a:lnTo>
                  <a:pt x="1088" y="37"/>
                </a:lnTo>
                <a:lnTo>
                  <a:pt x="1088" y="49"/>
                </a:lnTo>
                <a:lnTo>
                  <a:pt x="1077" y="74"/>
                </a:lnTo>
                <a:lnTo>
                  <a:pt x="1077" y="86"/>
                </a:lnTo>
                <a:lnTo>
                  <a:pt x="1077" y="111"/>
                </a:lnTo>
                <a:lnTo>
                  <a:pt x="1066" y="123"/>
                </a:lnTo>
                <a:lnTo>
                  <a:pt x="1066" y="148"/>
                </a:lnTo>
                <a:lnTo>
                  <a:pt x="1066" y="172"/>
                </a:lnTo>
                <a:lnTo>
                  <a:pt x="1055" y="185"/>
                </a:lnTo>
                <a:lnTo>
                  <a:pt x="1055" y="209"/>
                </a:lnTo>
                <a:lnTo>
                  <a:pt x="1044" y="222"/>
                </a:lnTo>
                <a:lnTo>
                  <a:pt x="1044" y="246"/>
                </a:lnTo>
                <a:lnTo>
                  <a:pt x="1033" y="259"/>
                </a:lnTo>
                <a:lnTo>
                  <a:pt x="1033" y="283"/>
                </a:lnTo>
                <a:lnTo>
                  <a:pt x="1023" y="295"/>
                </a:lnTo>
                <a:lnTo>
                  <a:pt x="1023" y="320"/>
                </a:lnTo>
                <a:lnTo>
                  <a:pt x="1012" y="332"/>
                </a:lnTo>
                <a:lnTo>
                  <a:pt x="1001" y="357"/>
                </a:lnTo>
                <a:lnTo>
                  <a:pt x="1001" y="369"/>
                </a:lnTo>
                <a:lnTo>
                  <a:pt x="990" y="394"/>
                </a:lnTo>
                <a:lnTo>
                  <a:pt x="979" y="406"/>
                </a:lnTo>
                <a:lnTo>
                  <a:pt x="968" y="431"/>
                </a:lnTo>
                <a:lnTo>
                  <a:pt x="968" y="443"/>
                </a:lnTo>
                <a:lnTo>
                  <a:pt x="957" y="468"/>
                </a:lnTo>
                <a:lnTo>
                  <a:pt x="946" y="480"/>
                </a:lnTo>
                <a:lnTo>
                  <a:pt x="936" y="492"/>
                </a:lnTo>
                <a:lnTo>
                  <a:pt x="925" y="517"/>
                </a:lnTo>
                <a:lnTo>
                  <a:pt x="925" y="529"/>
                </a:lnTo>
                <a:lnTo>
                  <a:pt x="914" y="554"/>
                </a:lnTo>
                <a:lnTo>
                  <a:pt x="903" y="566"/>
                </a:lnTo>
                <a:lnTo>
                  <a:pt x="892" y="578"/>
                </a:lnTo>
                <a:lnTo>
                  <a:pt x="881" y="603"/>
                </a:lnTo>
                <a:lnTo>
                  <a:pt x="870" y="615"/>
                </a:lnTo>
                <a:lnTo>
                  <a:pt x="859" y="628"/>
                </a:lnTo>
                <a:lnTo>
                  <a:pt x="849" y="652"/>
                </a:lnTo>
                <a:lnTo>
                  <a:pt x="838" y="665"/>
                </a:lnTo>
                <a:lnTo>
                  <a:pt x="827" y="677"/>
                </a:lnTo>
                <a:lnTo>
                  <a:pt x="816" y="701"/>
                </a:lnTo>
                <a:lnTo>
                  <a:pt x="794" y="714"/>
                </a:lnTo>
                <a:lnTo>
                  <a:pt x="783" y="726"/>
                </a:lnTo>
                <a:lnTo>
                  <a:pt x="772" y="738"/>
                </a:lnTo>
                <a:lnTo>
                  <a:pt x="762" y="751"/>
                </a:lnTo>
                <a:lnTo>
                  <a:pt x="751" y="775"/>
                </a:lnTo>
                <a:lnTo>
                  <a:pt x="740" y="788"/>
                </a:lnTo>
                <a:lnTo>
                  <a:pt x="718" y="800"/>
                </a:lnTo>
                <a:lnTo>
                  <a:pt x="707" y="812"/>
                </a:lnTo>
                <a:lnTo>
                  <a:pt x="696" y="825"/>
                </a:lnTo>
                <a:lnTo>
                  <a:pt x="685" y="837"/>
                </a:lnTo>
                <a:lnTo>
                  <a:pt x="664" y="849"/>
                </a:lnTo>
                <a:lnTo>
                  <a:pt x="653" y="874"/>
                </a:lnTo>
                <a:lnTo>
                  <a:pt x="642" y="886"/>
                </a:lnTo>
                <a:lnTo>
                  <a:pt x="620" y="898"/>
                </a:lnTo>
                <a:lnTo>
                  <a:pt x="609" y="911"/>
                </a:lnTo>
                <a:lnTo>
                  <a:pt x="598" y="923"/>
                </a:lnTo>
                <a:lnTo>
                  <a:pt x="577" y="935"/>
                </a:lnTo>
                <a:lnTo>
                  <a:pt x="566" y="948"/>
                </a:lnTo>
                <a:lnTo>
                  <a:pt x="544" y="948"/>
                </a:lnTo>
                <a:lnTo>
                  <a:pt x="533" y="960"/>
                </a:lnTo>
                <a:lnTo>
                  <a:pt x="512" y="972"/>
                </a:lnTo>
                <a:lnTo>
                  <a:pt x="501" y="984"/>
                </a:lnTo>
                <a:lnTo>
                  <a:pt x="479" y="997"/>
                </a:lnTo>
                <a:lnTo>
                  <a:pt x="468" y="1009"/>
                </a:lnTo>
                <a:lnTo>
                  <a:pt x="446" y="1021"/>
                </a:lnTo>
                <a:lnTo>
                  <a:pt x="435" y="1021"/>
                </a:lnTo>
                <a:lnTo>
                  <a:pt x="414" y="1034"/>
                </a:lnTo>
                <a:lnTo>
                  <a:pt x="403" y="1046"/>
                </a:lnTo>
                <a:lnTo>
                  <a:pt x="381" y="1058"/>
                </a:lnTo>
                <a:lnTo>
                  <a:pt x="359" y="1058"/>
                </a:lnTo>
                <a:lnTo>
                  <a:pt x="348" y="1071"/>
                </a:lnTo>
                <a:lnTo>
                  <a:pt x="327" y="1071"/>
                </a:lnTo>
                <a:lnTo>
                  <a:pt x="305" y="1083"/>
                </a:lnTo>
                <a:lnTo>
                  <a:pt x="294" y="1095"/>
                </a:lnTo>
                <a:lnTo>
                  <a:pt x="272" y="1095"/>
                </a:lnTo>
                <a:lnTo>
                  <a:pt x="251" y="1108"/>
                </a:lnTo>
                <a:lnTo>
                  <a:pt x="240" y="1108"/>
                </a:lnTo>
                <a:lnTo>
                  <a:pt x="218" y="1120"/>
                </a:lnTo>
                <a:lnTo>
                  <a:pt x="196" y="1120"/>
                </a:lnTo>
                <a:lnTo>
                  <a:pt x="174" y="1120"/>
                </a:lnTo>
                <a:lnTo>
                  <a:pt x="164" y="1132"/>
                </a:lnTo>
                <a:lnTo>
                  <a:pt x="142" y="1132"/>
                </a:lnTo>
                <a:lnTo>
                  <a:pt x="120" y="1132"/>
                </a:lnTo>
                <a:lnTo>
                  <a:pt x="98" y="1144"/>
                </a:lnTo>
                <a:lnTo>
                  <a:pt x="77" y="1144"/>
                </a:lnTo>
                <a:lnTo>
                  <a:pt x="66" y="1144"/>
                </a:lnTo>
                <a:lnTo>
                  <a:pt x="44" y="1144"/>
                </a:lnTo>
                <a:lnTo>
                  <a:pt x="22" y="1157"/>
                </a:lnTo>
                <a:lnTo>
                  <a:pt x="0" y="1157"/>
                </a:lnTo>
              </a:path>
            </a:pathLst>
          </a:custGeom>
          <a:noFill/>
          <a:ln w="38100" cap="rnd">
            <a:solidFill>
              <a:schemeClr val="tx2"/>
            </a:solidFill>
            <a:round/>
            <a:headEnd/>
            <a:tailEnd/>
          </a:ln>
        </p:spPr>
        <p:txBody>
          <a:bodyPr/>
          <a:lstStyle/>
          <a:p>
            <a:endParaRPr lang="en-US"/>
          </a:p>
        </p:txBody>
      </p:sp>
      <p:sp>
        <p:nvSpPr>
          <p:cNvPr id="613397" name="Line 21"/>
          <p:cNvSpPr>
            <a:spLocks noChangeShapeType="1"/>
          </p:cNvSpPr>
          <p:nvPr/>
        </p:nvSpPr>
        <p:spPr bwMode="auto">
          <a:xfrm>
            <a:off x="1876425" y="3181350"/>
            <a:ext cx="1925638" cy="1381125"/>
          </a:xfrm>
          <a:prstGeom prst="line">
            <a:avLst/>
          </a:prstGeom>
          <a:noFill/>
          <a:ln w="38100">
            <a:solidFill>
              <a:srgbClr val="008000"/>
            </a:solidFill>
            <a:round/>
            <a:headEnd/>
            <a:tailEnd/>
          </a:ln>
        </p:spPr>
        <p:txBody>
          <a:bodyPr wrap="none" anchor="ctr"/>
          <a:lstStyle/>
          <a:p>
            <a:endParaRPr lang="en-US"/>
          </a:p>
        </p:txBody>
      </p:sp>
      <p:sp>
        <p:nvSpPr>
          <p:cNvPr id="613398" name="Line 22"/>
          <p:cNvSpPr>
            <a:spLocks noChangeShapeType="1"/>
          </p:cNvSpPr>
          <p:nvPr/>
        </p:nvSpPr>
        <p:spPr bwMode="auto">
          <a:xfrm>
            <a:off x="1511300" y="3552825"/>
            <a:ext cx="1924050" cy="1381125"/>
          </a:xfrm>
          <a:prstGeom prst="line">
            <a:avLst/>
          </a:prstGeom>
          <a:noFill/>
          <a:ln w="38100">
            <a:solidFill>
              <a:srgbClr val="2203DB"/>
            </a:solidFill>
            <a:round/>
            <a:headEnd/>
            <a:tailEnd/>
          </a:ln>
        </p:spPr>
        <p:txBody>
          <a:bodyPr wrap="none" anchor="ctr"/>
          <a:lstStyle/>
          <a:p>
            <a:endParaRPr lang="en-US"/>
          </a:p>
        </p:txBody>
      </p:sp>
      <p:sp>
        <p:nvSpPr>
          <p:cNvPr id="30730" name="Line 23"/>
          <p:cNvSpPr>
            <a:spLocks noChangeShapeType="1"/>
          </p:cNvSpPr>
          <p:nvPr/>
        </p:nvSpPr>
        <p:spPr bwMode="auto">
          <a:xfrm>
            <a:off x="1182688" y="3903663"/>
            <a:ext cx="1925637" cy="1401762"/>
          </a:xfrm>
          <a:prstGeom prst="line">
            <a:avLst/>
          </a:prstGeom>
          <a:noFill/>
          <a:ln w="38100">
            <a:solidFill>
              <a:srgbClr val="FF0000"/>
            </a:solidFill>
            <a:round/>
            <a:headEnd/>
            <a:tailEnd/>
          </a:ln>
        </p:spPr>
        <p:txBody>
          <a:bodyPr wrap="none" anchor="ctr"/>
          <a:lstStyle/>
          <a:p>
            <a:endParaRPr lang="en-US"/>
          </a:p>
        </p:txBody>
      </p:sp>
      <p:sp>
        <p:nvSpPr>
          <p:cNvPr id="613400" name="Freeform 24"/>
          <p:cNvSpPr>
            <a:spLocks/>
          </p:cNvSpPr>
          <p:nvPr/>
        </p:nvSpPr>
        <p:spPr bwMode="auto">
          <a:xfrm>
            <a:off x="2947988" y="3949700"/>
            <a:ext cx="95250" cy="109538"/>
          </a:xfrm>
          <a:custGeom>
            <a:avLst/>
            <a:gdLst>
              <a:gd name="T0" fmla="*/ 2147483647 w 60"/>
              <a:gd name="T1" fmla="*/ 2147483647 h 69"/>
              <a:gd name="T2" fmla="*/ 2147483647 w 60"/>
              <a:gd name="T3" fmla="*/ 2147483647 h 69"/>
              <a:gd name="T4" fmla="*/ 2147483647 w 60"/>
              <a:gd name="T5" fmla="*/ 2147483647 h 69"/>
              <a:gd name="T6" fmla="*/ 2147483647 w 60"/>
              <a:gd name="T7" fmla="*/ 2147483647 h 69"/>
              <a:gd name="T8" fmla="*/ 2147483647 w 60"/>
              <a:gd name="T9" fmla="*/ 2147483647 h 69"/>
              <a:gd name="T10" fmla="*/ 2147483647 w 60"/>
              <a:gd name="T11" fmla="*/ 0 h 69"/>
              <a:gd name="T12" fmla="*/ 2147483647 w 60"/>
              <a:gd name="T13" fmla="*/ 0 h 69"/>
              <a:gd name="T14" fmla="*/ 2147483647 w 60"/>
              <a:gd name="T15" fmla="*/ 0 h 69"/>
              <a:gd name="T16" fmla="*/ 0 w 60"/>
              <a:gd name="T17" fmla="*/ 2147483647 h 69"/>
              <a:gd name="T18" fmla="*/ 0 w 60"/>
              <a:gd name="T19" fmla="*/ 2147483647 h 69"/>
              <a:gd name="T20" fmla="*/ 0 w 60"/>
              <a:gd name="T21" fmla="*/ 2147483647 h 69"/>
              <a:gd name="T22" fmla="*/ 2147483647 w 60"/>
              <a:gd name="T23" fmla="*/ 2147483647 h 69"/>
              <a:gd name="T24" fmla="*/ 2147483647 w 60"/>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69"/>
              <a:gd name="T41" fmla="*/ 60 w 60"/>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69">
                <a:moveTo>
                  <a:pt x="30" y="68"/>
                </a:moveTo>
                <a:lnTo>
                  <a:pt x="40" y="68"/>
                </a:lnTo>
                <a:lnTo>
                  <a:pt x="49" y="57"/>
                </a:lnTo>
                <a:lnTo>
                  <a:pt x="59" y="34"/>
                </a:lnTo>
                <a:lnTo>
                  <a:pt x="49" y="23"/>
                </a:lnTo>
                <a:lnTo>
                  <a:pt x="40" y="0"/>
                </a:lnTo>
                <a:lnTo>
                  <a:pt x="30" y="0"/>
                </a:lnTo>
                <a:lnTo>
                  <a:pt x="10" y="0"/>
                </a:lnTo>
                <a:lnTo>
                  <a:pt x="0" y="23"/>
                </a:lnTo>
                <a:lnTo>
                  <a:pt x="0" y="34"/>
                </a:lnTo>
                <a:lnTo>
                  <a:pt x="0" y="57"/>
                </a:lnTo>
                <a:lnTo>
                  <a:pt x="10" y="68"/>
                </a:lnTo>
                <a:lnTo>
                  <a:pt x="30" y="68"/>
                </a:lnTo>
              </a:path>
            </a:pathLst>
          </a:custGeom>
          <a:solidFill>
            <a:srgbClr val="000000"/>
          </a:solidFill>
          <a:ln w="25400" cap="rnd">
            <a:noFill/>
            <a:round/>
            <a:headEnd/>
            <a:tailEnd/>
          </a:ln>
        </p:spPr>
        <p:txBody>
          <a:bodyPr/>
          <a:lstStyle/>
          <a:p>
            <a:endParaRPr lang="en-US"/>
          </a:p>
        </p:txBody>
      </p:sp>
      <p:sp>
        <p:nvSpPr>
          <p:cNvPr id="613401" name="Freeform 25"/>
          <p:cNvSpPr>
            <a:spLocks/>
          </p:cNvSpPr>
          <p:nvPr/>
        </p:nvSpPr>
        <p:spPr bwMode="auto">
          <a:xfrm>
            <a:off x="2654300" y="4360863"/>
            <a:ext cx="95250" cy="109537"/>
          </a:xfrm>
          <a:custGeom>
            <a:avLst/>
            <a:gdLst>
              <a:gd name="T0" fmla="*/ 2147483647 w 60"/>
              <a:gd name="T1" fmla="*/ 2147483647 h 69"/>
              <a:gd name="T2" fmla="*/ 2147483647 w 60"/>
              <a:gd name="T3" fmla="*/ 2147483647 h 69"/>
              <a:gd name="T4" fmla="*/ 2147483647 w 60"/>
              <a:gd name="T5" fmla="*/ 2147483647 h 69"/>
              <a:gd name="T6" fmla="*/ 2147483647 w 60"/>
              <a:gd name="T7" fmla="*/ 2147483647 h 69"/>
              <a:gd name="T8" fmla="*/ 2147483647 w 60"/>
              <a:gd name="T9" fmla="*/ 2147483647 h 69"/>
              <a:gd name="T10" fmla="*/ 2147483647 w 60"/>
              <a:gd name="T11" fmla="*/ 0 h 69"/>
              <a:gd name="T12" fmla="*/ 2147483647 w 60"/>
              <a:gd name="T13" fmla="*/ 0 h 69"/>
              <a:gd name="T14" fmla="*/ 2147483647 w 60"/>
              <a:gd name="T15" fmla="*/ 0 h 69"/>
              <a:gd name="T16" fmla="*/ 0 w 60"/>
              <a:gd name="T17" fmla="*/ 2147483647 h 69"/>
              <a:gd name="T18" fmla="*/ 0 w 60"/>
              <a:gd name="T19" fmla="*/ 2147483647 h 69"/>
              <a:gd name="T20" fmla="*/ 0 w 60"/>
              <a:gd name="T21" fmla="*/ 2147483647 h 69"/>
              <a:gd name="T22" fmla="*/ 2147483647 w 60"/>
              <a:gd name="T23" fmla="*/ 2147483647 h 69"/>
              <a:gd name="T24" fmla="*/ 2147483647 w 60"/>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69"/>
              <a:gd name="T41" fmla="*/ 60 w 60"/>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69">
                <a:moveTo>
                  <a:pt x="30" y="68"/>
                </a:moveTo>
                <a:lnTo>
                  <a:pt x="50" y="56"/>
                </a:lnTo>
                <a:lnTo>
                  <a:pt x="59" y="45"/>
                </a:lnTo>
                <a:lnTo>
                  <a:pt x="59" y="34"/>
                </a:lnTo>
                <a:lnTo>
                  <a:pt x="59" y="11"/>
                </a:lnTo>
                <a:lnTo>
                  <a:pt x="50" y="0"/>
                </a:lnTo>
                <a:lnTo>
                  <a:pt x="30" y="0"/>
                </a:lnTo>
                <a:lnTo>
                  <a:pt x="20" y="0"/>
                </a:lnTo>
                <a:lnTo>
                  <a:pt x="0" y="11"/>
                </a:lnTo>
                <a:lnTo>
                  <a:pt x="0" y="34"/>
                </a:lnTo>
                <a:lnTo>
                  <a:pt x="0" y="45"/>
                </a:lnTo>
                <a:lnTo>
                  <a:pt x="20" y="56"/>
                </a:lnTo>
                <a:lnTo>
                  <a:pt x="30" y="68"/>
                </a:lnTo>
              </a:path>
            </a:pathLst>
          </a:custGeom>
          <a:solidFill>
            <a:srgbClr val="000000"/>
          </a:solidFill>
          <a:ln w="25400" cap="rnd">
            <a:noFill/>
            <a:round/>
            <a:headEnd/>
            <a:tailEnd/>
          </a:ln>
        </p:spPr>
        <p:txBody>
          <a:bodyPr/>
          <a:lstStyle/>
          <a:p>
            <a:endParaRPr lang="en-US"/>
          </a:p>
        </p:txBody>
      </p:sp>
      <p:sp>
        <p:nvSpPr>
          <p:cNvPr id="613402" name="Freeform 26"/>
          <p:cNvSpPr>
            <a:spLocks/>
          </p:cNvSpPr>
          <p:nvPr/>
        </p:nvSpPr>
        <p:spPr bwMode="auto">
          <a:xfrm>
            <a:off x="2274888" y="4673600"/>
            <a:ext cx="95250" cy="107950"/>
          </a:xfrm>
          <a:custGeom>
            <a:avLst/>
            <a:gdLst>
              <a:gd name="T0" fmla="*/ 2147483647 w 60"/>
              <a:gd name="T1" fmla="*/ 2147483647 h 68"/>
              <a:gd name="T2" fmla="*/ 2147483647 w 60"/>
              <a:gd name="T3" fmla="*/ 2147483647 h 68"/>
              <a:gd name="T4" fmla="*/ 2147483647 w 60"/>
              <a:gd name="T5" fmla="*/ 2147483647 h 68"/>
              <a:gd name="T6" fmla="*/ 2147483647 w 60"/>
              <a:gd name="T7" fmla="*/ 2147483647 h 68"/>
              <a:gd name="T8" fmla="*/ 2147483647 w 60"/>
              <a:gd name="T9" fmla="*/ 2147483647 h 68"/>
              <a:gd name="T10" fmla="*/ 2147483647 w 60"/>
              <a:gd name="T11" fmla="*/ 2147483647 h 68"/>
              <a:gd name="T12" fmla="*/ 2147483647 w 60"/>
              <a:gd name="T13" fmla="*/ 0 h 68"/>
              <a:gd name="T14" fmla="*/ 2147483647 w 60"/>
              <a:gd name="T15" fmla="*/ 2147483647 h 68"/>
              <a:gd name="T16" fmla="*/ 0 w 60"/>
              <a:gd name="T17" fmla="*/ 2147483647 h 68"/>
              <a:gd name="T18" fmla="*/ 0 w 60"/>
              <a:gd name="T19" fmla="*/ 2147483647 h 68"/>
              <a:gd name="T20" fmla="*/ 0 w 60"/>
              <a:gd name="T21" fmla="*/ 2147483647 h 68"/>
              <a:gd name="T22" fmla="*/ 2147483647 w 60"/>
              <a:gd name="T23" fmla="*/ 2147483647 h 68"/>
              <a:gd name="T24" fmla="*/ 2147483647 w 60"/>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68"/>
              <a:gd name="T41" fmla="*/ 60 w 60"/>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68">
                <a:moveTo>
                  <a:pt x="30" y="67"/>
                </a:moveTo>
                <a:lnTo>
                  <a:pt x="40" y="67"/>
                </a:lnTo>
                <a:lnTo>
                  <a:pt x="49" y="56"/>
                </a:lnTo>
                <a:lnTo>
                  <a:pt x="59" y="33"/>
                </a:lnTo>
                <a:lnTo>
                  <a:pt x="49" y="22"/>
                </a:lnTo>
                <a:lnTo>
                  <a:pt x="40" y="11"/>
                </a:lnTo>
                <a:lnTo>
                  <a:pt x="30" y="0"/>
                </a:lnTo>
                <a:lnTo>
                  <a:pt x="10" y="11"/>
                </a:lnTo>
                <a:lnTo>
                  <a:pt x="0" y="22"/>
                </a:lnTo>
                <a:lnTo>
                  <a:pt x="0" y="33"/>
                </a:lnTo>
                <a:lnTo>
                  <a:pt x="0" y="56"/>
                </a:lnTo>
                <a:lnTo>
                  <a:pt x="10" y="67"/>
                </a:lnTo>
                <a:lnTo>
                  <a:pt x="30" y="67"/>
                </a:lnTo>
              </a:path>
            </a:pathLst>
          </a:custGeom>
          <a:solidFill>
            <a:srgbClr val="000000"/>
          </a:solidFill>
          <a:ln w="25400" cap="rnd">
            <a:noFill/>
            <a:round/>
            <a:headEnd/>
            <a:tailEnd/>
          </a:ln>
        </p:spPr>
        <p:txBody>
          <a:bodyPr/>
          <a:lstStyle/>
          <a:p>
            <a:endParaRPr lang="en-US"/>
          </a:p>
        </p:txBody>
      </p:sp>
      <p:sp>
        <p:nvSpPr>
          <p:cNvPr id="613403" name="Rectangle 27"/>
          <p:cNvSpPr>
            <a:spLocks noChangeArrowheads="1"/>
          </p:cNvSpPr>
          <p:nvPr/>
        </p:nvSpPr>
        <p:spPr bwMode="auto">
          <a:xfrm>
            <a:off x="2779713" y="4203700"/>
            <a:ext cx="285750" cy="350838"/>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r>
              <a:rPr lang="en-US" sz="2000" b="1">
                <a:solidFill>
                  <a:srgbClr val="2203DB"/>
                </a:solidFill>
                <a:effectLst>
                  <a:outerShdw blurRad="38100" dist="38100" dir="2700000" algn="tl">
                    <a:srgbClr val="000000"/>
                  </a:outerShdw>
                </a:effectLst>
                <a:latin typeface="Verdana" pitchFamily="34" charset="0"/>
              </a:rPr>
              <a:t>B</a:t>
            </a:r>
          </a:p>
        </p:txBody>
      </p:sp>
      <p:sp>
        <p:nvSpPr>
          <p:cNvPr id="613404" name="Rectangle 28"/>
          <p:cNvSpPr>
            <a:spLocks noChangeArrowheads="1"/>
          </p:cNvSpPr>
          <p:nvPr/>
        </p:nvSpPr>
        <p:spPr bwMode="auto">
          <a:xfrm>
            <a:off x="3016250" y="3794125"/>
            <a:ext cx="276225" cy="350838"/>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r>
              <a:rPr lang="en-US" sz="2000" b="1">
                <a:solidFill>
                  <a:srgbClr val="006600"/>
                </a:solidFill>
                <a:effectLst>
                  <a:outerShdw blurRad="38100" dist="38100" dir="2700000" algn="tl">
                    <a:srgbClr val="000000"/>
                  </a:outerShdw>
                </a:effectLst>
                <a:latin typeface="Verdana" pitchFamily="34" charset="0"/>
              </a:rPr>
              <a:t>C</a:t>
            </a:r>
          </a:p>
        </p:txBody>
      </p:sp>
      <p:sp>
        <p:nvSpPr>
          <p:cNvPr id="613405" name="Rectangle 29"/>
          <p:cNvSpPr>
            <a:spLocks noChangeArrowheads="1"/>
          </p:cNvSpPr>
          <p:nvPr/>
        </p:nvSpPr>
        <p:spPr bwMode="auto">
          <a:xfrm>
            <a:off x="977900" y="3613150"/>
            <a:ext cx="617538" cy="350838"/>
          </a:xfrm>
          <a:prstGeom prst="rect">
            <a:avLst/>
          </a:prstGeom>
          <a:noFill/>
          <a:ln w="12700">
            <a:noFill/>
            <a:miter lim="800000"/>
            <a:headEnd/>
            <a:tailEnd/>
          </a:ln>
          <a:effectLst/>
        </p:spPr>
        <p:txBody>
          <a:bodyPr wrap="none" lIns="46038" tIns="46038" rIns="46038" bIns="46038" anchor="ctr">
            <a:spAutoFit/>
            <a:scene3d>
              <a:camera prst="orthographicFront"/>
              <a:lightRig rig="threePt" dir="t"/>
            </a:scene3d>
            <a:sp3d extrusionH="57150">
              <a:bevelT w="38100" h="38100"/>
            </a:sp3d>
          </a:bodyPr>
          <a:lstStyle/>
          <a:p>
            <a:pPr algn="l" eaLnBrk="0" hangingPunct="0">
              <a:lnSpc>
                <a:spcPct val="85000"/>
              </a:lnSpc>
              <a:defRPr/>
            </a:pPr>
            <a:r>
              <a:rPr lang="en-US" sz="2000" b="1" dirty="0">
                <a:solidFill>
                  <a:srgbClr val="FF0000"/>
                </a:solidFill>
                <a:effectLst>
                  <a:outerShdw blurRad="38100" dist="38100" dir="2700000" algn="tl">
                    <a:srgbClr val="000000"/>
                  </a:outerShdw>
                </a:effectLst>
                <a:latin typeface="Verdana" pitchFamily="34" charset="0"/>
              </a:rPr>
              <a:t>AD</a:t>
            </a:r>
            <a:r>
              <a:rPr lang="en-US" sz="2000" b="1" baseline="-25000" dirty="0">
                <a:solidFill>
                  <a:srgbClr val="FF0000"/>
                </a:solidFill>
                <a:effectLst>
                  <a:outerShdw blurRad="38100" dist="38100" dir="2700000" algn="tl">
                    <a:srgbClr val="000000"/>
                  </a:outerShdw>
                </a:effectLst>
                <a:latin typeface="Verdana" pitchFamily="34" charset="0"/>
              </a:rPr>
              <a:t>1</a:t>
            </a:r>
          </a:p>
        </p:txBody>
      </p:sp>
      <p:sp>
        <p:nvSpPr>
          <p:cNvPr id="613406" name="Rectangle 30"/>
          <p:cNvSpPr>
            <a:spLocks noChangeArrowheads="1"/>
          </p:cNvSpPr>
          <p:nvPr/>
        </p:nvSpPr>
        <p:spPr bwMode="auto">
          <a:xfrm>
            <a:off x="1228725" y="3241389"/>
            <a:ext cx="626776" cy="354585"/>
          </a:xfrm>
          <a:prstGeom prst="rect">
            <a:avLst/>
          </a:prstGeom>
          <a:noFill/>
          <a:ln w="12700">
            <a:noFill/>
            <a:miter lim="800000"/>
            <a:headEnd/>
            <a:tailEnd/>
          </a:ln>
          <a:effectLst/>
        </p:spPr>
        <p:txBody>
          <a:bodyPr wrap="none" lIns="46038" tIns="46038" rIns="46038" bIns="46038" anchor="ctr">
            <a:spAutoFit/>
            <a:scene3d>
              <a:camera prst="orthographicFront"/>
              <a:lightRig rig="threePt" dir="t"/>
            </a:scene3d>
            <a:sp3d extrusionH="57150">
              <a:bevelT w="82550" h="38100" prst="coolSlant"/>
            </a:sp3d>
          </a:bodyPr>
          <a:lstStyle/>
          <a:p>
            <a:pPr algn="l" eaLnBrk="0" hangingPunct="0">
              <a:lnSpc>
                <a:spcPct val="85000"/>
              </a:lnSpc>
              <a:defRPr/>
            </a:pPr>
            <a:r>
              <a:rPr lang="en-US" sz="2000" b="1" dirty="0">
                <a:solidFill>
                  <a:srgbClr val="0000FF"/>
                </a:solidFill>
                <a:effectLst>
                  <a:outerShdw blurRad="38100" dist="38100" dir="2700000" algn="tl">
                    <a:srgbClr val="000000"/>
                  </a:outerShdw>
                </a:effectLst>
                <a:latin typeface="Verdana" pitchFamily="34" charset="0"/>
              </a:rPr>
              <a:t>AD</a:t>
            </a:r>
            <a:r>
              <a:rPr lang="en-US" sz="2000" b="1" baseline="-25000" dirty="0">
                <a:solidFill>
                  <a:srgbClr val="0000FF"/>
                </a:solidFill>
                <a:effectLst>
                  <a:outerShdw blurRad="38100" dist="38100" dir="2700000" algn="tl">
                    <a:srgbClr val="000000"/>
                  </a:outerShdw>
                </a:effectLst>
                <a:latin typeface="Verdana" pitchFamily="34" charset="0"/>
              </a:rPr>
              <a:t>2</a:t>
            </a:r>
          </a:p>
        </p:txBody>
      </p:sp>
      <p:sp>
        <p:nvSpPr>
          <p:cNvPr id="613407" name="Rectangle 31"/>
          <p:cNvSpPr>
            <a:spLocks noChangeArrowheads="1"/>
          </p:cNvSpPr>
          <p:nvPr/>
        </p:nvSpPr>
        <p:spPr bwMode="auto">
          <a:xfrm>
            <a:off x="2384425" y="4554538"/>
            <a:ext cx="288925" cy="350837"/>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r>
              <a:rPr lang="en-US" sz="2000" b="1">
                <a:solidFill>
                  <a:srgbClr val="FF0000"/>
                </a:solidFill>
                <a:effectLst>
                  <a:outerShdw blurRad="38100" dist="38100" dir="2700000" algn="tl">
                    <a:srgbClr val="000000"/>
                  </a:outerShdw>
                </a:effectLst>
                <a:latin typeface="Verdana" pitchFamily="34" charset="0"/>
              </a:rPr>
              <a:t>A</a:t>
            </a:r>
          </a:p>
        </p:txBody>
      </p:sp>
      <p:sp>
        <p:nvSpPr>
          <p:cNvPr id="613408" name="Rectangle 32"/>
          <p:cNvSpPr>
            <a:spLocks noChangeArrowheads="1"/>
          </p:cNvSpPr>
          <p:nvPr/>
        </p:nvSpPr>
        <p:spPr bwMode="auto">
          <a:xfrm>
            <a:off x="1633538" y="2888964"/>
            <a:ext cx="626776" cy="354585"/>
          </a:xfrm>
          <a:prstGeom prst="rect">
            <a:avLst/>
          </a:prstGeom>
          <a:noFill/>
          <a:ln w="12700">
            <a:noFill/>
            <a:miter lim="800000"/>
            <a:headEnd/>
            <a:tailEnd/>
          </a:ln>
          <a:effectLst/>
        </p:spPr>
        <p:txBody>
          <a:bodyPr wrap="none" lIns="46038" tIns="46038" rIns="46038" bIns="46038" anchor="ctr">
            <a:spAutoFit/>
            <a:scene3d>
              <a:camera prst="orthographicFront"/>
              <a:lightRig rig="threePt" dir="t"/>
            </a:scene3d>
            <a:sp3d extrusionH="57150">
              <a:bevelT w="38100" h="38100"/>
            </a:sp3d>
          </a:bodyPr>
          <a:lstStyle/>
          <a:p>
            <a:pPr algn="l" eaLnBrk="0" hangingPunct="0">
              <a:lnSpc>
                <a:spcPct val="85000"/>
              </a:lnSpc>
              <a:defRPr/>
            </a:pPr>
            <a:r>
              <a:rPr lang="en-US" sz="2000" b="1" dirty="0">
                <a:solidFill>
                  <a:srgbClr val="009900"/>
                </a:solidFill>
                <a:effectLst>
                  <a:outerShdw blurRad="38100" dist="38100" dir="2700000" algn="tl">
                    <a:srgbClr val="000000"/>
                  </a:outerShdw>
                </a:effectLst>
                <a:latin typeface="Verdana" pitchFamily="34" charset="0"/>
              </a:rPr>
              <a:t>AD</a:t>
            </a:r>
            <a:r>
              <a:rPr lang="en-US" sz="2000" b="1" baseline="-25000" dirty="0">
                <a:solidFill>
                  <a:srgbClr val="009900"/>
                </a:solidFill>
                <a:effectLst>
                  <a:outerShdw blurRad="38100" dist="38100" dir="2700000" algn="tl">
                    <a:srgbClr val="000000"/>
                  </a:outerShdw>
                </a:effectLst>
                <a:latin typeface="Verdana" pitchFamily="34" charset="0"/>
              </a:rPr>
              <a:t>3</a:t>
            </a:r>
          </a:p>
        </p:txBody>
      </p:sp>
      <p:sp>
        <p:nvSpPr>
          <p:cNvPr id="30740" name="Freeform 33"/>
          <p:cNvSpPr>
            <a:spLocks/>
          </p:cNvSpPr>
          <p:nvPr/>
        </p:nvSpPr>
        <p:spPr bwMode="auto">
          <a:xfrm>
            <a:off x="5783263" y="3071813"/>
            <a:ext cx="2297112" cy="2052637"/>
          </a:xfrm>
          <a:custGeom>
            <a:avLst/>
            <a:gdLst>
              <a:gd name="T0" fmla="*/ 0 w 1447"/>
              <a:gd name="T1" fmla="*/ 2147483647 h 1293"/>
              <a:gd name="T2" fmla="*/ 2147483647 w 1447"/>
              <a:gd name="T3" fmla="*/ 2147483647 h 1293"/>
              <a:gd name="T4" fmla="*/ 2147483647 w 1447"/>
              <a:gd name="T5" fmla="*/ 2147483647 h 1293"/>
              <a:gd name="T6" fmla="*/ 2147483647 w 1447"/>
              <a:gd name="T7" fmla="*/ 2147483647 h 1293"/>
              <a:gd name="T8" fmla="*/ 2147483647 w 1447"/>
              <a:gd name="T9" fmla="*/ 2147483647 h 1293"/>
              <a:gd name="T10" fmla="*/ 2147483647 w 1447"/>
              <a:gd name="T11" fmla="*/ 2147483647 h 1293"/>
              <a:gd name="T12" fmla="*/ 2147483647 w 1447"/>
              <a:gd name="T13" fmla="*/ 2147483647 h 1293"/>
              <a:gd name="T14" fmla="*/ 2147483647 w 1447"/>
              <a:gd name="T15" fmla="*/ 2147483647 h 1293"/>
              <a:gd name="T16" fmla="*/ 2147483647 w 1447"/>
              <a:gd name="T17" fmla="*/ 2147483647 h 1293"/>
              <a:gd name="T18" fmla="*/ 2147483647 w 1447"/>
              <a:gd name="T19" fmla="*/ 2147483647 h 1293"/>
              <a:gd name="T20" fmla="*/ 2147483647 w 1447"/>
              <a:gd name="T21" fmla="*/ 2147483647 h 1293"/>
              <a:gd name="T22" fmla="*/ 2147483647 w 1447"/>
              <a:gd name="T23" fmla="*/ 2147483647 h 1293"/>
              <a:gd name="T24" fmla="*/ 2147483647 w 1447"/>
              <a:gd name="T25" fmla="*/ 2147483647 h 1293"/>
              <a:gd name="T26" fmla="*/ 2147483647 w 1447"/>
              <a:gd name="T27" fmla="*/ 2147483647 h 1293"/>
              <a:gd name="T28" fmla="*/ 2147483647 w 1447"/>
              <a:gd name="T29" fmla="*/ 2147483647 h 1293"/>
              <a:gd name="T30" fmla="*/ 2147483647 w 1447"/>
              <a:gd name="T31" fmla="*/ 2147483647 h 1293"/>
              <a:gd name="T32" fmla="*/ 2147483647 w 1447"/>
              <a:gd name="T33" fmla="*/ 2147483647 h 1293"/>
              <a:gd name="T34" fmla="*/ 2147483647 w 1447"/>
              <a:gd name="T35" fmla="*/ 2147483647 h 1293"/>
              <a:gd name="T36" fmla="*/ 2147483647 w 1447"/>
              <a:gd name="T37" fmla="*/ 2147483647 h 1293"/>
              <a:gd name="T38" fmla="*/ 2147483647 w 1447"/>
              <a:gd name="T39" fmla="*/ 2147483647 h 1293"/>
              <a:gd name="T40" fmla="*/ 2147483647 w 1447"/>
              <a:gd name="T41" fmla="*/ 2147483647 h 1293"/>
              <a:gd name="T42" fmla="*/ 2147483647 w 1447"/>
              <a:gd name="T43" fmla="*/ 2147483647 h 1293"/>
              <a:gd name="T44" fmla="*/ 2147483647 w 1447"/>
              <a:gd name="T45" fmla="*/ 2147483647 h 1293"/>
              <a:gd name="T46" fmla="*/ 2147483647 w 1447"/>
              <a:gd name="T47" fmla="*/ 2147483647 h 1293"/>
              <a:gd name="T48" fmla="*/ 2147483647 w 1447"/>
              <a:gd name="T49" fmla="*/ 2147483647 h 1293"/>
              <a:gd name="T50" fmla="*/ 2147483647 w 1447"/>
              <a:gd name="T51" fmla="*/ 2147483647 h 1293"/>
              <a:gd name="T52" fmla="*/ 2147483647 w 1447"/>
              <a:gd name="T53" fmla="*/ 2147483647 h 1293"/>
              <a:gd name="T54" fmla="*/ 2147483647 w 1447"/>
              <a:gd name="T55" fmla="*/ 2147483647 h 1293"/>
              <a:gd name="T56" fmla="*/ 2147483647 w 1447"/>
              <a:gd name="T57" fmla="*/ 2147483647 h 1293"/>
              <a:gd name="T58" fmla="*/ 2147483647 w 1447"/>
              <a:gd name="T59" fmla="*/ 2147483647 h 1293"/>
              <a:gd name="T60" fmla="*/ 2147483647 w 1447"/>
              <a:gd name="T61" fmla="*/ 2147483647 h 1293"/>
              <a:gd name="T62" fmla="*/ 2147483647 w 1447"/>
              <a:gd name="T63" fmla="*/ 2147483647 h 1293"/>
              <a:gd name="T64" fmla="*/ 2147483647 w 1447"/>
              <a:gd name="T65" fmla="*/ 2147483647 h 1293"/>
              <a:gd name="T66" fmla="*/ 2147483647 w 1447"/>
              <a:gd name="T67" fmla="*/ 2147483647 h 1293"/>
              <a:gd name="T68" fmla="*/ 2147483647 w 1447"/>
              <a:gd name="T69" fmla="*/ 2147483647 h 1293"/>
              <a:gd name="T70" fmla="*/ 2147483647 w 1447"/>
              <a:gd name="T71" fmla="*/ 2147483647 h 1293"/>
              <a:gd name="T72" fmla="*/ 2147483647 w 1447"/>
              <a:gd name="T73" fmla="*/ 2147483647 h 1293"/>
              <a:gd name="T74" fmla="*/ 2147483647 w 1447"/>
              <a:gd name="T75" fmla="*/ 2147483647 h 1293"/>
              <a:gd name="T76" fmla="*/ 2147483647 w 1447"/>
              <a:gd name="T77" fmla="*/ 2147483647 h 1293"/>
              <a:gd name="T78" fmla="*/ 2147483647 w 1447"/>
              <a:gd name="T79" fmla="*/ 2147483647 h 1293"/>
              <a:gd name="T80" fmla="*/ 2147483647 w 1447"/>
              <a:gd name="T81" fmla="*/ 2147483647 h 1293"/>
              <a:gd name="T82" fmla="*/ 2147483647 w 1447"/>
              <a:gd name="T83" fmla="*/ 2147483647 h 1293"/>
              <a:gd name="T84" fmla="*/ 2147483647 w 1447"/>
              <a:gd name="T85" fmla="*/ 2147483647 h 1293"/>
              <a:gd name="T86" fmla="*/ 2147483647 w 1447"/>
              <a:gd name="T87" fmla="*/ 2147483647 h 1293"/>
              <a:gd name="T88" fmla="*/ 2147483647 w 1447"/>
              <a:gd name="T89" fmla="*/ 2147483647 h 1293"/>
              <a:gd name="T90" fmla="*/ 2147483647 w 1447"/>
              <a:gd name="T91" fmla="*/ 2147483647 h 1293"/>
              <a:gd name="T92" fmla="*/ 2147483647 w 1447"/>
              <a:gd name="T93" fmla="*/ 2147483647 h 1293"/>
              <a:gd name="T94" fmla="*/ 2147483647 w 1447"/>
              <a:gd name="T95" fmla="*/ 2147483647 h 1293"/>
              <a:gd name="T96" fmla="*/ 2147483647 w 1447"/>
              <a:gd name="T97" fmla="*/ 2147483647 h 1293"/>
              <a:gd name="T98" fmla="*/ 2147483647 w 1447"/>
              <a:gd name="T99" fmla="*/ 2147483647 h 1293"/>
              <a:gd name="T100" fmla="*/ 2147483647 w 1447"/>
              <a:gd name="T101" fmla="*/ 2147483647 h 1293"/>
              <a:gd name="T102" fmla="*/ 2147483647 w 1447"/>
              <a:gd name="T103" fmla="*/ 2147483647 h 1293"/>
              <a:gd name="T104" fmla="*/ 2147483647 w 1447"/>
              <a:gd name="T105" fmla="*/ 2147483647 h 1293"/>
              <a:gd name="T106" fmla="*/ 2147483647 w 1447"/>
              <a:gd name="T107" fmla="*/ 2147483647 h 1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7"/>
              <a:gd name="T163" fmla="*/ 0 h 1293"/>
              <a:gd name="T164" fmla="*/ 1447 w 1447"/>
              <a:gd name="T165" fmla="*/ 1293 h 12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7" h="1293">
                <a:moveTo>
                  <a:pt x="0" y="0"/>
                </a:moveTo>
                <a:lnTo>
                  <a:pt x="0" y="24"/>
                </a:lnTo>
                <a:lnTo>
                  <a:pt x="11" y="49"/>
                </a:lnTo>
                <a:lnTo>
                  <a:pt x="11" y="73"/>
                </a:lnTo>
                <a:lnTo>
                  <a:pt x="22" y="98"/>
                </a:lnTo>
                <a:lnTo>
                  <a:pt x="33" y="123"/>
                </a:lnTo>
                <a:lnTo>
                  <a:pt x="33" y="147"/>
                </a:lnTo>
                <a:lnTo>
                  <a:pt x="44" y="172"/>
                </a:lnTo>
                <a:lnTo>
                  <a:pt x="44" y="184"/>
                </a:lnTo>
                <a:lnTo>
                  <a:pt x="55" y="209"/>
                </a:lnTo>
                <a:lnTo>
                  <a:pt x="65" y="233"/>
                </a:lnTo>
                <a:lnTo>
                  <a:pt x="65" y="258"/>
                </a:lnTo>
                <a:lnTo>
                  <a:pt x="76" y="270"/>
                </a:lnTo>
                <a:lnTo>
                  <a:pt x="87" y="295"/>
                </a:lnTo>
                <a:lnTo>
                  <a:pt x="87" y="320"/>
                </a:lnTo>
                <a:lnTo>
                  <a:pt x="98" y="332"/>
                </a:lnTo>
                <a:lnTo>
                  <a:pt x="109" y="356"/>
                </a:lnTo>
                <a:lnTo>
                  <a:pt x="120" y="381"/>
                </a:lnTo>
                <a:lnTo>
                  <a:pt x="120" y="393"/>
                </a:lnTo>
                <a:lnTo>
                  <a:pt x="131" y="418"/>
                </a:lnTo>
                <a:lnTo>
                  <a:pt x="142" y="430"/>
                </a:lnTo>
                <a:lnTo>
                  <a:pt x="152" y="455"/>
                </a:lnTo>
                <a:lnTo>
                  <a:pt x="152" y="467"/>
                </a:lnTo>
                <a:lnTo>
                  <a:pt x="163" y="492"/>
                </a:lnTo>
                <a:lnTo>
                  <a:pt x="174" y="504"/>
                </a:lnTo>
                <a:lnTo>
                  <a:pt x="185" y="529"/>
                </a:lnTo>
                <a:lnTo>
                  <a:pt x="196" y="541"/>
                </a:lnTo>
                <a:lnTo>
                  <a:pt x="196" y="566"/>
                </a:lnTo>
                <a:lnTo>
                  <a:pt x="207" y="578"/>
                </a:lnTo>
                <a:lnTo>
                  <a:pt x="218" y="590"/>
                </a:lnTo>
                <a:lnTo>
                  <a:pt x="228" y="615"/>
                </a:lnTo>
                <a:lnTo>
                  <a:pt x="239" y="627"/>
                </a:lnTo>
                <a:lnTo>
                  <a:pt x="250" y="639"/>
                </a:lnTo>
                <a:lnTo>
                  <a:pt x="261" y="664"/>
                </a:lnTo>
                <a:lnTo>
                  <a:pt x="261" y="676"/>
                </a:lnTo>
                <a:lnTo>
                  <a:pt x="272" y="689"/>
                </a:lnTo>
                <a:lnTo>
                  <a:pt x="283" y="701"/>
                </a:lnTo>
                <a:lnTo>
                  <a:pt x="294" y="713"/>
                </a:lnTo>
                <a:lnTo>
                  <a:pt x="305" y="738"/>
                </a:lnTo>
                <a:lnTo>
                  <a:pt x="315" y="750"/>
                </a:lnTo>
                <a:lnTo>
                  <a:pt x="326" y="762"/>
                </a:lnTo>
                <a:lnTo>
                  <a:pt x="337" y="775"/>
                </a:lnTo>
                <a:lnTo>
                  <a:pt x="348" y="787"/>
                </a:lnTo>
                <a:lnTo>
                  <a:pt x="359" y="799"/>
                </a:lnTo>
                <a:lnTo>
                  <a:pt x="370" y="812"/>
                </a:lnTo>
                <a:lnTo>
                  <a:pt x="381" y="824"/>
                </a:lnTo>
                <a:lnTo>
                  <a:pt x="392" y="836"/>
                </a:lnTo>
                <a:lnTo>
                  <a:pt x="402" y="849"/>
                </a:lnTo>
                <a:lnTo>
                  <a:pt x="424" y="861"/>
                </a:lnTo>
                <a:lnTo>
                  <a:pt x="435" y="873"/>
                </a:lnTo>
                <a:lnTo>
                  <a:pt x="446" y="886"/>
                </a:lnTo>
                <a:lnTo>
                  <a:pt x="457" y="898"/>
                </a:lnTo>
                <a:lnTo>
                  <a:pt x="468" y="910"/>
                </a:lnTo>
                <a:lnTo>
                  <a:pt x="479" y="922"/>
                </a:lnTo>
                <a:lnTo>
                  <a:pt x="489" y="935"/>
                </a:lnTo>
                <a:lnTo>
                  <a:pt x="511" y="947"/>
                </a:lnTo>
                <a:lnTo>
                  <a:pt x="522" y="959"/>
                </a:lnTo>
                <a:lnTo>
                  <a:pt x="533" y="972"/>
                </a:lnTo>
                <a:lnTo>
                  <a:pt x="544" y="984"/>
                </a:lnTo>
                <a:lnTo>
                  <a:pt x="566" y="984"/>
                </a:lnTo>
                <a:lnTo>
                  <a:pt x="576" y="996"/>
                </a:lnTo>
                <a:lnTo>
                  <a:pt x="587" y="1009"/>
                </a:lnTo>
                <a:lnTo>
                  <a:pt x="598" y="1021"/>
                </a:lnTo>
                <a:lnTo>
                  <a:pt x="620" y="1021"/>
                </a:lnTo>
                <a:lnTo>
                  <a:pt x="631" y="1033"/>
                </a:lnTo>
                <a:lnTo>
                  <a:pt x="642" y="1045"/>
                </a:lnTo>
                <a:lnTo>
                  <a:pt x="663" y="1058"/>
                </a:lnTo>
                <a:lnTo>
                  <a:pt x="674" y="1058"/>
                </a:lnTo>
                <a:lnTo>
                  <a:pt x="696" y="1070"/>
                </a:lnTo>
                <a:lnTo>
                  <a:pt x="707" y="1082"/>
                </a:lnTo>
                <a:lnTo>
                  <a:pt x="718" y="1082"/>
                </a:lnTo>
                <a:lnTo>
                  <a:pt x="740" y="1095"/>
                </a:lnTo>
                <a:lnTo>
                  <a:pt x="750" y="1107"/>
                </a:lnTo>
                <a:lnTo>
                  <a:pt x="772" y="1107"/>
                </a:lnTo>
                <a:lnTo>
                  <a:pt x="783" y="1119"/>
                </a:lnTo>
                <a:lnTo>
                  <a:pt x="805" y="1132"/>
                </a:lnTo>
                <a:lnTo>
                  <a:pt x="816" y="1132"/>
                </a:lnTo>
                <a:lnTo>
                  <a:pt x="837" y="1144"/>
                </a:lnTo>
                <a:lnTo>
                  <a:pt x="859" y="1144"/>
                </a:lnTo>
                <a:lnTo>
                  <a:pt x="870" y="1156"/>
                </a:lnTo>
                <a:lnTo>
                  <a:pt x="892" y="1156"/>
                </a:lnTo>
                <a:lnTo>
                  <a:pt x="903" y="1169"/>
                </a:lnTo>
                <a:lnTo>
                  <a:pt x="924" y="1169"/>
                </a:lnTo>
                <a:lnTo>
                  <a:pt x="946" y="1181"/>
                </a:lnTo>
                <a:lnTo>
                  <a:pt x="957" y="1181"/>
                </a:lnTo>
                <a:lnTo>
                  <a:pt x="979" y="1193"/>
                </a:lnTo>
                <a:lnTo>
                  <a:pt x="1000" y="1193"/>
                </a:lnTo>
                <a:lnTo>
                  <a:pt x="1022" y="1205"/>
                </a:lnTo>
                <a:lnTo>
                  <a:pt x="1033" y="1205"/>
                </a:lnTo>
                <a:lnTo>
                  <a:pt x="1055" y="1218"/>
                </a:lnTo>
                <a:lnTo>
                  <a:pt x="1077" y="1218"/>
                </a:lnTo>
                <a:lnTo>
                  <a:pt x="1098" y="1230"/>
                </a:lnTo>
                <a:lnTo>
                  <a:pt x="1120" y="1230"/>
                </a:lnTo>
                <a:lnTo>
                  <a:pt x="1142" y="1230"/>
                </a:lnTo>
                <a:lnTo>
                  <a:pt x="1153" y="1242"/>
                </a:lnTo>
                <a:lnTo>
                  <a:pt x="1174" y="1242"/>
                </a:lnTo>
                <a:lnTo>
                  <a:pt x="1196" y="1255"/>
                </a:lnTo>
                <a:lnTo>
                  <a:pt x="1218" y="1255"/>
                </a:lnTo>
                <a:lnTo>
                  <a:pt x="1240" y="1255"/>
                </a:lnTo>
                <a:lnTo>
                  <a:pt x="1261" y="1267"/>
                </a:lnTo>
                <a:lnTo>
                  <a:pt x="1283" y="1267"/>
                </a:lnTo>
                <a:lnTo>
                  <a:pt x="1305" y="1267"/>
                </a:lnTo>
                <a:lnTo>
                  <a:pt x="1327" y="1279"/>
                </a:lnTo>
                <a:lnTo>
                  <a:pt x="1348" y="1279"/>
                </a:lnTo>
                <a:lnTo>
                  <a:pt x="1381" y="1279"/>
                </a:lnTo>
                <a:lnTo>
                  <a:pt x="1403" y="1292"/>
                </a:lnTo>
                <a:lnTo>
                  <a:pt x="1424" y="1292"/>
                </a:lnTo>
                <a:lnTo>
                  <a:pt x="1446" y="1292"/>
                </a:lnTo>
              </a:path>
            </a:pathLst>
          </a:custGeom>
          <a:noFill/>
          <a:ln w="38100" cap="rnd">
            <a:solidFill>
              <a:schemeClr val="tx2"/>
            </a:solidFill>
            <a:round/>
            <a:headEnd/>
            <a:tailEnd/>
          </a:ln>
        </p:spPr>
        <p:txBody>
          <a:bodyPr/>
          <a:lstStyle/>
          <a:p>
            <a:endParaRPr lang="en-US"/>
          </a:p>
        </p:txBody>
      </p:sp>
      <p:sp>
        <p:nvSpPr>
          <p:cNvPr id="613410" name="Freeform 34"/>
          <p:cNvSpPr>
            <a:spLocks/>
          </p:cNvSpPr>
          <p:nvPr/>
        </p:nvSpPr>
        <p:spPr bwMode="auto">
          <a:xfrm>
            <a:off x="5973763" y="3754438"/>
            <a:ext cx="95250" cy="109537"/>
          </a:xfrm>
          <a:custGeom>
            <a:avLst/>
            <a:gdLst>
              <a:gd name="T0" fmla="*/ 2147483647 w 60"/>
              <a:gd name="T1" fmla="*/ 2147483647 h 69"/>
              <a:gd name="T2" fmla="*/ 2147483647 w 60"/>
              <a:gd name="T3" fmla="*/ 2147483647 h 69"/>
              <a:gd name="T4" fmla="*/ 2147483647 w 60"/>
              <a:gd name="T5" fmla="*/ 2147483647 h 69"/>
              <a:gd name="T6" fmla="*/ 2147483647 w 60"/>
              <a:gd name="T7" fmla="*/ 2147483647 h 69"/>
              <a:gd name="T8" fmla="*/ 2147483647 w 60"/>
              <a:gd name="T9" fmla="*/ 2147483647 h 69"/>
              <a:gd name="T10" fmla="*/ 2147483647 w 60"/>
              <a:gd name="T11" fmla="*/ 2147483647 h 69"/>
              <a:gd name="T12" fmla="*/ 2147483647 w 60"/>
              <a:gd name="T13" fmla="*/ 0 h 69"/>
              <a:gd name="T14" fmla="*/ 2147483647 w 60"/>
              <a:gd name="T15" fmla="*/ 2147483647 h 69"/>
              <a:gd name="T16" fmla="*/ 2147483647 w 60"/>
              <a:gd name="T17" fmla="*/ 2147483647 h 69"/>
              <a:gd name="T18" fmla="*/ 0 w 60"/>
              <a:gd name="T19" fmla="*/ 2147483647 h 69"/>
              <a:gd name="T20" fmla="*/ 2147483647 w 60"/>
              <a:gd name="T21" fmla="*/ 2147483647 h 69"/>
              <a:gd name="T22" fmla="*/ 2147483647 w 60"/>
              <a:gd name="T23" fmla="*/ 2147483647 h 69"/>
              <a:gd name="T24" fmla="*/ 2147483647 w 60"/>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69"/>
              <a:gd name="T41" fmla="*/ 60 w 60"/>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69">
                <a:moveTo>
                  <a:pt x="29" y="68"/>
                </a:moveTo>
                <a:lnTo>
                  <a:pt x="49" y="68"/>
                </a:lnTo>
                <a:lnTo>
                  <a:pt x="59" y="57"/>
                </a:lnTo>
                <a:lnTo>
                  <a:pt x="59" y="34"/>
                </a:lnTo>
                <a:lnTo>
                  <a:pt x="59" y="23"/>
                </a:lnTo>
                <a:lnTo>
                  <a:pt x="49" y="12"/>
                </a:lnTo>
                <a:lnTo>
                  <a:pt x="29" y="0"/>
                </a:lnTo>
                <a:lnTo>
                  <a:pt x="20" y="12"/>
                </a:lnTo>
                <a:lnTo>
                  <a:pt x="10" y="23"/>
                </a:lnTo>
                <a:lnTo>
                  <a:pt x="0" y="34"/>
                </a:lnTo>
                <a:lnTo>
                  <a:pt x="10" y="57"/>
                </a:lnTo>
                <a:lnTo>
                  <a:pt x="20" y="68"/>
                </a:lnTo>
                <a:lnTo>
                  <a:pt x="29" y="68"/>
                </a:lnTo>
              </a:path>
            </a:pathLst>
          </a:custGeom>
          <a:solidFill>
            <a:srgbClr val="000000"/>
          </a:solidFill>
          <a:ln w="25400" cap="rnd">
            <a:noFill/>
            <a:round/>
            <a:headEnd/>
            <a:tailEnd/>
          </a:ln>
        </p:spPr>
        <p:txBody>
          <a:bodyPr/>
          <a:lstStyle/>
          <a:p>
            <a:endParaRPr lang="en-US"/>
          </a:p>
        </p:txBody>
      </p:sp>
      <p:sp>
        <p:nvSpPr>
          <p:cNvPr id="613411" name="Freeform 35"/>
          <p:cNvSpPr>
            <a:spLocks/>
          </p:cNvSpPr>
          <p:nvPr/>
        </p:nvSpPr>
        <p:spPr bwMode="auto">
          <a:xfrm>
            <a:off x="6405563" y="4398963"/>
            <a:ext cx="95250" cy="109537"/>
          </a:xfrm>
          <a:custGeom>
            <a:avLst/>
            <a:gdLst>
              <a:gd name="T0" fmla="*/ 2147483647 w 60"/>
              <a:gd name="T1" fmla="*/ 2147483647 h 69"/>
              <a:gd name="T2" fmla="*/ 2147483647 w 60"/>
              <a:gd name="T3" fmla="*/ 2147483647 h 69"/>
              <a:gd name="T4" fmla="*/ 2147483647 w 60"/>
              <a:gd name="T5" fmla="*/ 2147483647 h 69"/>
              <a:gd name="T6" fmla="*/ 2147483647 w 60"/>
              <a:gd name="T7" fmla="*/ 2147483647 h 69"/>
              <a:gd name="T8" fmla="*/ 2147483647 w 60"/>
              <a:gd name="T9" fmla="*/ 2147483647 h 69"/>
              <a:gd name="T10" fmla="*/ 2147483647 w 60"/>
              <a:gd name="T11" fmla="*/ 0 h 69"/>
              <a:gd name="T12" fmla="*/ 2147483647 w 60"/>
              <a:gd name="T13" fmla="*/ 0 h 69"/>
              <a:gd name="T14" fmla="*/ 2147483647 w 60"/>
              <a:gd name="T15" fmla="*/ 0 h 69"/>
              <a:gd name="T16" fmla="*/ 2147483647 w 60"/>
              <a:gd name="T17" fmla="*/ 2147483647 h 69"/>
              <a:gd name="T18" fmla="*/ 0 w 60"/>
              <a:gd name="T19" fmla="*/ 2147483647 h 69"/>
              <a:gd name="T20" fmla="*/ 2147483647 w 60"/>
              <a:gd name="T21" fmla="*/ 2147483647 h 69"/>
              <a:gd name="T22" fmla="*/ 2147483647 w 60"/>
              <a:gd name="T23" fmla="*/ 2147483647 h 69"/>
              <a:gd name="T24" fmla="*/ 2147483647 w 60"/>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69"/>
              <a:gd name="T41" fmla="*/ 60 w 60"/>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69">
                <a:moveTo>
                  <a:pt x="29" y="68"/>
                </a:moveTo>
                <a:lnTo>
                  <a:pt x="49" y="57"/>
                </a:lnTo>
                <a:lnTo>
                  <a:pt x="59" y="46"/>
                </a:lnTo>
                <a:lnTo>
                  <a:pt x="59" y="34"/>
                </a:lnTo>
                <a:lnTo>
                  <a:pt x="59" y="12"/>
                </a:lnTo>
                <a:lnTo>
                  <a:pt x="49" y="0"/>
                </a:lnTo>
                <a:lnTo>
                  <a:pt x="29" y="0"/>
                </a:lnTo>
                <a:lnTo>
                  <a:pt x="19" y="0"/>
                </a:lnTo>
                <a:lnTo>
                  <a:pt x="9" y="12"/>
                </a:lnTo>
                <a:lnTo>
                  <a:pt x="0" y="34"/>
                </a:lnTo>
                <a:lnTo>
                  <a:pt x="9" y="46"/>
                </a:lnTo>
                <a:lnTo>
                  <a:pt x="19" y="57"/>
                </a:lnTo>
                <a:lnTo>
                  <a:pt x="29" y="68"/>
                </a:lnTo>
              </a:path>
            </a:pathLst>
          </a:custGeom>
          <a:solidFill>
            <a:srgbClr val="000000"/>
          </a:solidFill>
          <a:ln w="25400" cap="rnd">
            <a:noFill/>
            <a:round/>
            <a:headEnd/>
            <a:tailEnd/>
          </a:ln>
        </p:spPr>
        <p:txBody>
          <a:bodyPr/>
          <a:lstStyle/>
          <a:p>
            <a:endParaRPr lang="en-US"/>
          </a:p>
        </p:txBody>
      </p:sp>
      <p:sp>
        <p:nvSpPr>
          <p:cNvPr id="613412" name="Freeform 36"/>
          <p:cNvSpPr>
            <a:spLocks/>
          </p:cNvSpPr>
          <p:nvPr/>
        </p:nvSpPr>
        <p:spPr bwMode="auto">
          <a:xfrm>
            <a:off x="7129463" y="4848225"/>
            <a:ext cx="95250" cy="109538"/>
          </a:xfrm>
          <a:custGeom>
            <a:avLst/>
            <a:gdLst>
              <a:gd name="T0" fmla="*/ 2147483647 w 60"/>
              <a:gd name="T1" fmla="*/ 2147483647 h 69"/>
              <a:gd name="T2" fmla="*/ 2147483647 w 60"/>
              <a:gd name="T3" fmla="*/ 2147483647 h 69"/>
              <a:gd name="T4" fmla="*/ 2147483647 w 60"/>
              <a:gd name="T5" fmla="*/ 2147483647 h 69"/>
              <a:gd name="T6" fmla="*/ 2147483647 w 60"/>
              <a:gd name="T7" fmla="*/ 2147483647 h 69"/>
              <a:gd name="T8" fmla="*/ 2147483647 w 60"/>
              <a:gd name="T9" fmla="*/ 2147483647 h 69"/>
              <a:gd name="T10" fmla="*/ 2147483647 w 60"/>
              <a:gd name="T11" fmla="*/ 2147483647 h 69"/>
              <a:gd name="T12" fmla="*/ 2147483647 w 60"/>
              <a:gd name="T13" fmla="*/ 0 h 69"/>
              <a:gd name="T14" fmla="*/ 2147483647 w 60"/>
              <a:gd name="T15" fmla="*/ 2147483647 h 69"/>
              <a:gd name="T16" fmla="*/ 2147483647 w 60"/>
              <a:gd name="T17" fmla="*/ 2147483647 h 69"/>
              <a:gd name="T18" fmla="*/ 0 w 60"/>
              <a:gd name="T19" fmla="*/ 2147483647 h 69"/>
              <a:gd name="T20" fmla="*/ 2147483647 w 60"/>
              <a:gd name="T21" fmla="*/ 2147483647 h 69"/>
              <a:gd name="T22" fmla="*/ 2147483647 w 60"/>
              <a:gd name="T23" fmla="*/ 2147483647 h 69"/>
              <a:gd name="T24" fmla="*/ 2147483647 w 60"/>
              <a:gd name="T25" fmla="*/ 2147483647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69"/>
              <a:gd name="T41" fmla="*/ 60 w 60"/>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69">
                <a:moveTo>
                  <a:pt x="30" y="68"/>
                </a:moveTo>
                <a:lnTo>
                  <a:pt x="50" y="68"/>
                </a:lnTo>
                <a:lnTo>
                  <a:pt x="59" y="57"/>
                </a:lnTo>
                <a:lnTo>
                  <a:pt x="59" y="34"/>
                </a:lnTo>
                <a:lnTo>
                  <a:pt x="59" y="23"/>
                </a:lnTo>
                <a:lnTo>
                  <a:pt x="50" y="12"/>
                </a:lnTo>
                <a:lnTo>
                  <a:pt x="30" y="0"/>
                </a:lnTo>
                <a:lnTo>
                  <a:pt x="20" y="12"/>
                </a:lnTo>
                <a:lnTo>
                  <a:pt x="10" y="23"/>
                </a:lnTo>
                <a:lnTo>
                  <a:pt x="0" y="34"/>
                </a:lnTo>
                <a:lnTo>
                  <a:pt x="10" y="57"/>
                </a:lnTo>
                <a:lnTo>
                  <a:pt x="20" y="68"/>
                </a:lnTo>
                <a:lnTo>
                  <a:pt x="30" y="68"/>
                </a:lnTo>
              </a:path>
            </a:pathLst>
          </a:custGeom>
          <a:solidFill>
            <a:srgbClr val="000000"/>
          </a:solidFill>
          <a:ln w="25400" cap="rnd">
            <a:noFill/>
            <a:round/>
            <a:headEnd/>
            <a:tailEnd/>
          </a:ln>
        </p:spPr>
        <p:txBody>
          <a:bodyPr/>
          <a:lstStyle/>
          <a:p>
            <a:endParaRPr lang="en-US"/>
          </a:p>
        </p:txBody>
      </p:sp>
      <p:sp>
        <p:nvSpPr>
          <p:cNvPr id="613413" name="Rectangle 37"/>
          <p:cNvSpPr>
            <a:spLocks noChangeArrowheads="1"/>
          </p:cNvSpPr>
          <p:nvPr/>
        </p:nvSpPr>
        <p:spPr bwMode="auto">
          <a:xfrm>
            <a:off x="6342063" y="2642489"/>
            <a:ext cx="2014537" cy="350838"/>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r>
              <a:rPr lang="en-US" sz="2000" b="1" dirty="0">
                <a:solidFill>
                  <a:schemeClr val="tx2"/>
                </a:solidFill>
                <a:effectLst>
                  <a:outerShdw blurRad="38100" dist="38100" dir="2700000" algn="tl">
                    <a:srgbClr val="FFFFFF"/>
                  </a:outerShdw>
                </a:effectLst>
                <a:latin typeface="Verdana" pitchFamily="34" charset="0"/>
              </a:rPr>
              <a:t>Phillips curve</a:t>
            </a:r>
          </a:p>
        </p:txBody>
      </p:sp>
      <p:sp>
        <p:nvSpPr>
          <p:cNvPr id="613414" name="Rectangle 38"/>
          <p:cNvSpPr>
            <a:spLocks noChangeArrowheads="1"/>
          </p:cNvSpPr>
          <p:nvPr/>
        </p:nvSpPr>
        <p:spPr bwMode="auto">
          <a:xfrm>
            <a:off x="6040438" y="3567113"/>
            <a:ext cx="276225" cy="350837"/>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r>
              <a:rPr lang="en-US" sz="2000" b="1">
                <a:solidFill>
                  <a:srgbClr val="006600"/>
                </a:solidFill>
                <a:effectLst>
                  <a:outerShdw blurRad="38100" dist="38100" dir="2700000" algn="tl">
                    <a:srgbClr val="000000"/>
                  </a:outerShdw>
                </a:effectLst>
                <a:latin typeface="Verdana" pitchFamily="34" charset="0"/>
              </a:rPr>
              <a:t>C</a:t>
            </a:r>
          </a:p>
        </p:txBody>
      </p:sp>
      <p:sp>
        <p:nvSpPr>
          <p:cNvPr id="613415" name="Rectangle 39"/>
          <p:cNvSpPr>
            <a:spLocks noChangeArrowheads="1"/>
          </p:cNvSpPr>
          <p:nvPr/>
        </p:nvSpPr>
        <p:spPr bwMode="auto">
          <a:xfrm>
            <a:off x="6478588" y="4198938"/>
            <a:ext cx="285750" cy="350837"/>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r>
              <a:rPr lang="en-US" sz="2000" b="1">
                <a:solidFill>
                  <a:srgbClr val="2203DB"/>
                </a:solidFill>
                <a:effectLst>
                  <a:outerShdw blurRad="38100" dist="38100" dir="2700000" algn="tl">
                    <a:srgbClr val="000000"/>
                  </a:outerShdw>
                </a:effectLst>
                <a:latin typeface="Verdana" pitchFamily="34" charset="0"/>
              </a:rPr>
              <a:t>B</a:t>
            </a:r>
          </a:p>
        </p:txBody>
      </p:sp>
      <p:sp>
        <p:nvSpPr>
          <p:cNvPr id="613416" name="Rectangle 40"/>
          <p:cNvSpPr>
            <a:spLocks noChangeArrowheads="1"/>
          </p:cNvSpPr>
          <p:nvPr/>
        </p:nvSpPr>
        <p:spPr bwMode="auto">
          <a:xfrm>
            <a:off x="7204075" y="4608513"/>
            <a:ext cx="288925" cy="350837"/>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r>
              <a:rPr lang="en-US" sz="2000" b="1">
                <a:solidFill>
                  <a:srgbClr val="FF0000"/>
                </a:solidFill>
                <a:effectLst>
                  <a:outerShdw blurRad="38100" dist="38100" dir="2700000" algn="tl">
                    <a:srgbClr val="000000"/>
                  </a:outerShdw>
                </a:effectLst>
                <a:latin typeface="Verdana" pitchFamily="34" charset="0"/>
              </a:rPr>
              <a:t>A</a:t>
            </a:r>
          </a:p>
        </p:txBody>
      </p:sp>
      <p:sp>
        <p:nvSpPr>
          <p:cNvPr id="613417" name="Rectangle 41"/>
          <p:cNvSpPr>
            <a:spLocks noChangeArrowheads="1"/>
          </p:cNvSpPr>
          <p:nvPr/>
        </p:nvSpPr>
        <p:spPr bwMode="auto">
          <a:xfrm>
            <a:off x="3009900" y="2809875"/>
            <a:ext cx="609600" cy="323850"/>
          </a:xfrm>
          <a:prstGeom prst="rect">
            <a:avLst/>
          </a:prstGeom>
          <a:noFill/>
          <a:ln w="12700">
            <a:noFill/>
            <a:miter lim="800000"/>
            <a:headEnd/>
            <a:tailEnd/>
          </a:ln>
          <a:effectLst/>
        </p:spPr>
        <p:txBody>
          <a:bodyPr wrap="none" anchor="ctr"/>
          <a:lstStyle/>
          <a:p>
            <a:pPr>
              <a:defRPr/>
            </a:pPr>
            <a:r>
              <a:rPr lang="en-US" sz="2800" b="1" dirty="0">
                <a:effectLst>
                  <a:outerShdw blurRad="38100" dist="38100" dir="2700000" algn="tl">
                    <a:srgbClr val="FFFFFF"/>
                  </a:outerShdw>
                </a:effectLst>
                <a:latin typeface="Verdana" pitchFamily="34" charset="0"/>
              </a:rPr>
              <a:t>AS</a:t>
            </a:r>
          </a:p>
        </p:txBody>
      </p:sp>
      <p:pic>
        <p:nvPicPr>
          <p:cNvPr id="30749" name="Picture 42" descr="1 aaaa bullet"/>
          <p:cNvPicPr>
            <a:picLocks noChangeAspect="1" noChangeArrowheads="1" noCrop="1"/>
          </p:cNvPicPr>
          <p:nvPr/>
        </p:nvPicPr>
        <p:blipFill>
          <a:blip r:embed="rId9"/>
          <a:srcRect/>
          <a:stretch>
            <a:fillRect/>
          </a:stretch>
        </p:blipFill>
        <p:spPr bwMode="auto">
          <a:xfrm>
            <a:off x="2152650" y="4629150"/>
            <a:ext cx="304800" cy="228600"/>
          </a:xfrm>
          <a:prstGeom prst="rect">
            <a:avLst/>
          </a:prstGeom>
          <a:noFill/>
          <a:ln w="9525">
            <a:noFill/>
            <a:miter lim="800000"/>
            <a:headEnd/>
            <a:tailEnd/>
          </a:ln>
        </p:spPr>
      </p:pic>
      <p:pic>
        <p:nvPicPr>
          <p:cNvPr id="613419" name="Picture 43" descr="1 aaa balls"/>
          <p:cNvPicPr>
            <a:picLocks noChangeAspect="1" noChangeArrowheads="1" noCrop="1"/>
          </p:cNvPicPr>
          <p:nvPr/>
        </p:nvPicPr>
        <p:blipFill>
          <a:blip r:embed="rId10"/>
          <a:srcRect/>
          <a:stretch>
            <a:fillRect/>
          </a:stretch>
        </p:blipFill>
        <p:spPr bwMode="auto">
          <a:xfrm>
            <a:off x="2605088" y="4319588"/>
            <a:ext cx="180975" cy="180975"/>
          </a:xfrm>
          <a:prstGeom prst="rect">
            <a:avLst/>
          </a:prstGeom>
          <a:noFill/>
          <a:ln w="9525">
            <a:noFill/>
            <a:miter lim="800000"/>
            <a:headEnd/>
            <a:tailEnd/>
          </a:ln>
        </p:spPr>
      </p:pic>
      <p:pic>
        <p:nvPicPr>
          <p:cNvPr id="613420" name="Picture 44" descr="1 aaaaa bullet"/>
          <p:cNvPicPr>
            <a:picLocks noChangeAspect="1" noChangeArrowheads="1" noCrop="1"/>
          </p:cNvPicPr>
          <p:nvPr/>
        </p:nvPicPr>
        <p:blipFill>
          <a:blip r:embed="rId11"/>
          <a:srcRect/>
          <a:stretch>
            <a:fillRect/>
          </a:stretch>
        </p:blipFill>
        <p:spPr bwMode="auto">
          <a:xfrm>
            <a:off x="2838450" y="3886200"/>
            <a:ext cx="304800" cy="228600"/>
          </a:xfrm>
          <a:prstGeom prst="rect">
            <a:avLst/>
          </a:prstGeom>
          <a:noFill/>
          <a:ln w="9525">
            <a:noFill/>
            <a:miter lim="800000"/>
            <a:headEnd/>
            <a:tailEnd/>
          </a:ln>
        </p:spPr>
      </p:pic>
      <p:sp>
        <p:nvSpPr>
          <p:cNvPr id="30752" name="Line 45"/>
          <p:cNvSpPr>
            <a:spLocks noChangeShapeType="1"/>
          </p:cNvSpPr>
          <p:nvPr/>
        </p:nvSpPr>
        <p:spPr bwMode="auto">
          <a:xfrm>
            <a:off x="2286000" y="4819650"/>
            <a:ext cx="0" cy="857250"/>
          </a:xfrm>
          <a:prstGeom prst="line">
            <a:avLst/>
          </a:prstGeom>
          <a:noFill/>
          <a:ln w="38100">
            <a:solidFill>
              <a:srgbClr val="FF0000"/>
            </a:solidFill>
            <a:prstDash val="sysDot"/>
            <a:round/>
            <a:headEnd/>
            <a:tailEnd type="stealth" w="med" len="med"/>
          </a:ln>
        </p:spPr>
        <p:txBody>
          <a:bodyPr/>
          <a:lstStyle/>
          <a:p>
            <a:endParaRPr lang="en-US"/>
          </a:p>
        </p:txBody>
      </p:sp>
      <p:sp>
        <p:nvSpPr>
          <p:cNvPr id="613422" name="Line 46"/>
          <p:cNvSpPr>
            <a:spLocks noChangeShapeType="1"/>
          </p:cNvSpPr>
          <p:nvPr/>
        </p:nvSpPr>
        <p:spPr bwMode="auto">
          <a:xfrm>
            <a:off x="2686050" y="4476750"/>
            <a:ext cx="0" cy="1181100"/>
          </a:xfrm>
          <a:prstGeom prst="line">
            <a:avLst/>
          </a:prstGeom>
          <a:noFill/>
          <a:ln w="38100">
            <a:solidFill>
              <a:srgbClr val="0000FF"/>
            </a:solidFill>
            <a:prstDash val="sysDot"/>
            <a:round/>
            <a:headEnd/>
            <a:tailEnd type="stealth" w="med" len="med"/>
          </a:ln>
        </p:spPr>
        <p:txBody>
          <a:bodyPr/>
          <a:lstStyle/>
          <a:p>
            <a:endParaRPr lang="en-US"/>
          </a:p>
        </p:txBody>
      </p:sp>
      <p:sp>
        <p:nvSpPr>
          <p:cNvPr id="613423" name="Line 47"/>
          <p:cNvSpPr>
            <a:spLocks noChangeShapeType="1"/>
          </p:cNvSpPr>
          <p:nvPr/>
        </p:nvSpPr>
        <p:spPr bwMode="auto">
          <a:xfrm>
            <a:off x="3009900" y="4095750"/>
            <a:ext cx="0" cy="1562100"/>
          </a:xfrm>
          <a:prstGeom prst="line">
            <a:avLst/>
          </a:prstGeom>
          <a:noFill/>
          <a:ln w="38100">
            <a:solidFill>
              <a:srgbClr val="008000"/>
            </a:solidFill>
            <a:prstDash val="sysDot"/>
            <a:round/>
            <a:headEnd/>
            <a:tailEnd type="stealth" w="med" len="med"/>
          </a:ln>
        </p:spPr>
        <p:txBody>
          <a:bodyPr/>
          <a:lstStyle/>
          <a:p>
            <a:endParaRPr lang="en-US"/>
          </a:p>
        </p:txBody>
      </p:sp>
      <p:sp>
        <p:nvSpPr>
          <p:cNvPr id="613424" name="Line 48"/>
          <p:cNvSpPr>
            <a:spLocks noChangeShapeType="1"/>
          </p:cNvSpPr>
          <p:nvPr/>
        </p:nvSpPr>
        <p:spPr bwMode="auto">
          <a:xfrm flipH="1" flipV="1">
            <a:off x="952500" y="3954463"/>
            <a:ext cx="1962150" cy="0"/>
          </a:xfrm>
          <a:prstGeom prst="line">
            <a:avLst/>
          </a:prstGeom>
          <a:noFill/>
          <a:ln w="38100">
            <a:solidFill>
              <a:srgbClr val="008000"/>
            </a:solidFill>
            <a:prstDash val="sysDot"/>
            <a:round/>
            <a:headEnd/>
            <a:tailEnd type="stealth" w="med" len="med"/>
          </a:ln>
        </p:spPr>
        <p:txBody>
          <a:bodyPr/>
          <a:lstStyle/>
          <a:p>
            <a:endParaRPr lang="en-US"/>
          </a:p>
        </p:txBody>
      </p:sp>
      <p:pic>
        <p:nvPicPr>
          <p:cNvPr id="613425" name="Picture 49" descr="arrow green rt"/>
          <p:cNvPicPr>
            <a:picLocks noChangeAspect="1" noChangeArrowheads="1" noCrop="1"/>
          </p:cNvPicPr>
          <p:nvPr/>
        </p:nvPicPr>
        <p:blipFill>
          <a:blip r:embed="rId12"/>
          <a:srcRect/>
          <a:stretch>
            <a:fillRect/>
          </a:stretch>
        </p:blipFill>
        <p:spPr bwMode="auto">
          <a:xfrm>
            <a:off x="2238375" y="3867150"/>
            <a:ext cx="666750" cy="266700"/>
          </a:xfrm>
          <a:prstGeom prst="rect">
            <a:avLst/>
          </a:prstGeom>
          <a:noFill/>
          <a:ln w="9525">
            <a:noFill/>
            <a:miter lim="800000"/>
            <a:headEnd/>
            <a:tailEnd/>
          </a:ln>
        </p:spPr>
      </p:pic>
      <p:sp>
        <p:nvSpPr>
          <p:cNvPr id="613426" name="Line 50"/>
          <p:cNvSpPr>
            <a:spLocks noChangeShapeType="1"/>
          </p:cNvSpPr>
          <p:nvPr/>
        </p:nvSpPr>
        <p:spPr bwMode="auto">
          <a:xfrm flipH="1">
            <a:off x="990600" y="4400550"/>
            <a:ext cx="1581150" cy="0"/>
          </a:xfrm>
          <a:prstGeom prst="line">
            <a:avLst/>
          </a:prstGeom>
          <a:noFill/>
          <a:ln w="38100">
            <a:solidFill>
              <a:srgbClr val="0000FF"/>
            </a:solidFill>
            <a:prstDash val="sysDot"/>
            <a:round/>
            <a:headEnd/>
            <a:tailEnd type="stealth" w="med" len="med"/>
          </a:ln>
        </p:spPr>
        <p:txBody>
          <a:bodyPr/>
          <a:lstStyle/>
          <a:p>
            <a:endParaRPr lang="en-US"/>
          </a:p>
        </p:txBody>
      </p:sp>
      <p:pic>
        <p:nvPicPr>
          <p:cNvPr id="613427" name="Picture 51" descr="arrow bl rt"/>
          <p:cNvPicPr>
            <a:picLocks noChangeAspect="1" noChangeArrowheads="1" noCrop="1"/>
          </p:cNvPicPr>
          <p:nvPr/>
        </p:nvPicPr>
        <p:blipFill>
          <a:blip r:embed="rId13"/>
          <a:srcRect/>
          <a:stretch>
            <a:fillRect/>
          </a:stretch>
        </p:blipFill>
        <p:spPr bwMode="auto">
          <a:xfrm>
            <a:off x="1952625" y="4248150"/>
            <a:ext cx="666750" cy="266700"/>
          </a:xfrm>
          <a:prstGeom prst="rect">
            <a:avLst/>
          </a:prstGeom>
          <a:noFill/>
          <a:ln w="9525">
            <a:noFill/>
            <a:miter lim="800000"/>
            <a:headEnd/>
            <a:tailEnd/>
          </a:ln>
        </p:spPr>
      </p:pic>
      <p:sp>
        <p:nvSpPr>
          <p:cNvPr id="30759" name="Line 52"/>
          <p:cNvSpPr>
            <a:spLocks noChangeShapeType="1"/>
          </p:cNvSpPr>
          <p:nvPr/>
        </p:nvSpPr>
        <p:spPr bwMode="auto">
          <a:xfrm flipH="1">
            <a:off x="1009650" y="4743450"/>
            <a:ext cx="1219200" cy="0"/>
          </a:xfrm>
          <a:prstGeom prst="line">
            <a:avLst/>
          </a:prstGeom>
          <a:noFill/>
          <a:ln w="38100">
            <a:solidFill>
              <a:srgbClr val="FF0000"/>
            </a:solidFill>
            <a:prstDash val="sysDot"/>
            <a:round/>
            <a:headEnd/>
            <a:tailEnd type="stealth" w="med" len="med"/>
          </a:ln>
        </p:spPr>
        <p:txBody>
          <a:bodyPr/>
          <a:lstStyle/>
          <a:p>
            <a:endParaRPr lang="en-US"/>
          </a:p>
        </p:txBody>
      </p:sp>
      <p:pic>
        <p:nvPicPr>
          <p:cNvPr id="613429" name="Picture 53" descr="arrow bl up pretty"/>
          <p:cNvPicPr>
            <a:picLocks noChangeAspect="1" noChangeArrowheads="1" noCrop="1"/>
          </p:cNvPicPr>
          <p:nvPr/>
        </p:nvPicPr>
        <p:blipFill>
          <a:blip r:embed="rId14"/>
          <a:srcRect/>
          <a:stretch>
            <a:fillRect/>
          </a:stretch>
        </p:blipFill>
        <p:spPr bwMode="auto">
          <a:xfrm rot="5400000">
            <a:off x="989807" y="4402931"/>
            <a:ext cx="347662" cy="339725"/>
          </a:xfrm>
          <a:prstGeom prst="rect">
            <a:avLst/>
          </a:prstGeom>
          <a:noFill/>
          <a:ln w="9525">
            <a:noFill/>
            <a:miter lim="800000"/>
            <a:headEnd/>
            <a:tailEnd/>
          </a:ln>
        </p:spPr>
      </p:pic>
      <p:pic>
        <p:nvPicPr>
          <p:cNvPr id="613430" name="Picture 54" descr="arrow bl rt"/>
          <p:cNvPicPr>
            <a:picLocks noChangeAspect="1" noChangeArrowheads="1" noCrop="1"/>
          </p:cNvPicPr>
          <p:nvPr/>
        </p:nvPicPr>
        <p:blipFill>
          <a:blip r:embed="rId13"/>
          <a:srcRect/>
          <a:stretch>
            <a:fillRect/>
          </a:stretch>
        </p:blipFill>
        <p:spPr bwMode="auto">
          <a:xfrm>
            <a:off x="2295525" y="5464175"/>
            <a:ext cx="342900" cy="136525"/>
          </a:xfrm>
          <a:prstGeom prst="rect">
            <a:avLst/>
          </a:prstGeom>
          <a:noFill/>
          <a:ln w="9525">
            <a:noFill/>
            <a:miter lim="800000"/>
            <a:headEnd/>
            <a:tailEnd/>
          </a:ln>
        </p:spPr>
      </p:pic>
      <p:sp>
        <p:nvSpPr>
          <p:cNvPr id="30762" name="Line 55"/>
          <p:cNvSpPr>
            <a:spLocks noChangeShapeType="1"/>
          </p:cNvSpPr>
          <p:nvPr/>
        </p:nvSpPr>
        <p:spPr bwMode="auto">
          <a:xfrm flipH="1">
            <a:off x="5124450" y="4933950"/>
            <a:ext cx="1981200" cy="19050"/>
          </a:xfrm>
          <a:prstGeom prst="line">
            <a:avLst/>
          </a:prstGeom>
          <a:noFill/>
          <a:ln w="38100">
            <a:solidFill>
              <a:srgbClr val="FF0000"/>
            </a:solidFill>
            <a:prstDash val="sysDot"/>
            <a:round/>
            <a:headEnd/>
            <a:tailEnd type="stealth" w="med" len="med"/>
          </a:ln>
        </p:spPr>
        <p:txBody>
          <a:bodyPr/>
          <a:lstStyle/>
          <a:p>
            <a:endParaRPr lang="en-US"/>
          </a:p>
        </p:txBody>
      </p:sp>
      <p:sp>
        <p:nvSpPr>
          <p:cNvPr id="30763" name="Line 56"/>
          <p:cNvSpPr>
            <a:spLocks noChangeShapeType="1"/>
          </p:cNvSpPr>
          <p:nvPr/>
        </p:nvSpPr>
        <p:spPr bwMode="auto">
          <a:xfrm>
            <a:off x="7181850" y="4991100"/>
            <a:ext cx="0" cy="723900"/>
          </a:xfrm>
          <a:prstGeom prst="line">
            <a:avLst/>
          </a:prstGeom>
          <a:noFill/>
          <a:ln w="38100">
            <a:solidFill>
              <a:srgbClr val="FF0000"/>
            </a:solidFill>
            <a:prstDash val="sysDot"/>
            <a:round/>
            <a:headEnd/>
            <a:tailEnd type="stealth" w="med" len="med"/>
          </a:ln>
        </p:spPr>
        <p:txBody>
          <a:bodyPr/>
          <a:lstStyle/>
          <a:p>
            <a:endParaRPr lang="en-US"/>
          </a:p>
        </p:txBody>
      </p:sp>
      <p:sp>
        <p:nvSpPr>
          <p:cNvPr id="613433" name="Line 57"/>
          <p:cNvSpPr>
            <a:spLocks noChangeShapeType="1"/>
          </p:cNvSpPr>
          <p:nvPr/>
        </p:nvSpPr>
        <p:spPr bwMode="auto">
          <a:xfrm flipH="1">
            <a:off x="5124450" y="4457700"/>
            <a:ext cx="1276350" cy="0"/>
          </a:xfrm>
          <a:prstGeom prst="line">
            <a:avLst/>
          </a:prstGeom>
          <a:noFill/>
          <a:ln w="38100">
            <a:solidFill>
              <a:srgbClr val="0000FF"/>
            </a:solidFill>
            <a:prstDash val="sysDot"/>
            <a:round/>
            <a:headEnd/>
            <a:tailEnd type="stealth" w="med" len="med"/>
          </a:ln>
        </p:spPr>
        <p:txBody>
          <a:bodyPr/>
          <a:lstStyle/>
          <a:p>
            <a:endParaRPr lang="en-US"/>
          </a:p>
        </p:txBody>
      </p:sp>
      <p:sp>
        <p:nvSpPr>
          <p:cNvPr id="613434" name="Line 58"/>
          <p:cNvSpPr>
            <a:spLocks noChangeShapeType="1"/>
          </p:cNvSpPr>
          <p:nvPr/>
        </p:nvSpPr>
        <p:spPr bwMode="auto">
          <a:xfrm>
            <a:off x="6438900" y="4476750"/>
            <a:ext cx="0" cy="1219200"/>
          </a:xfrm>
          <a:prstGeom prst="line">
            <a:avLst/>
          </a:prstGeom>
          <a:noFill/>
          <a:ln w="38100">
            <a:solidFill>
              <a:srgbClr val="0000FF"/>
            </a:solidFill>
            <a:prstDash val="sysDot"/>
            <a:round/>
            <a:headEnd/>
            <a:tailEnd type="stealth" w="med" len="med"/>
          </a:ln>
        </p:spPr>
        <p:txBody>
          <a:bodyPr/>
          <a:lstStyle/>
          <a:p>
            <a:endParaRPr lang="en-US"/>
          </a:p>
        </p:txBody>
      </p:sp>
      <p:sp>
        <p:nvSpPr>
          <p:cNvPr id="613435" name="Line 59"/>
          <p:cNvSpPr>
            <a:spLocks noChangeShapeType="1"/>
          </p:cNvSpPr>
          <p:nvPr/>
        </p:nvSpPr>
        <p:spPr bwMode="auto">
          <a:xfrm flipH="1">
            <a:off x="5105400" y="3819525"/>
            <a:ext cx="876300" cy="0"/>
          </a:xfrm>
          <a:prstGeom prst="line">
            <a:avLst/>
          </a:prstGeom>
          <a:noFill/>
          <a:ln w="38100">
            <a:solidFill>
              <a:srgbClr val="008000"/>
            </a:solidFill>
            <a:prstDash val="sysDot"/>
            <a:round/>
            <a:headEnd/>
            <a:tailEnd type="stealth" w="med" len="med"/>
          </a:ln>
        </p:spPr>
        <p:txBody>
          <a:bodyPr/>
          <a:lstStyle/>
          <a:p>
            <a:endParaRPr lang="en-US"/>
          </a:p>
        </p:txBody>
      </p:sp>
      <p:pic>
        <p:nvPicPr>
          <p:cNvPr id="613436" name="Picture 60" descr="arrow green up pretty"/>
          <p:cNvPicPr>
            <a:picLocks noChangeAspect="1" noChangeArrowheads="1" noCrop="1"/>
          </p:cNvPicPr>
          <p:nvPr/>
        </p:nvPicPr>
        <p:blipFill>
          <a:blip r:embed="rId14"/>
          <a:srcRect/>
          <a:stretch>
            <a:fillRect/>
          </a:stretch>
        </p:blipFill>
        <p:spPr bwMode="auto">
          <a:xfrm rot="5400000">
            <a:off x="902494" y="4007644"/>
            <a:ext cx="471488" cy="330200"/>
          </a:xfrm>
          <a:prstGeom prst="rect">
            <a:avLst/>
          </a:prstGeom>
          <a:noFill/>
          <a:ln w="9525">
            <a:noFill/>
            <a:miter lim="800000"/>
            <a:headEnd/>
            <a:tailEnd/>
          </a:ln>
        </p:spPr>
      </p:pic>
      <p:pic>
        <p:nvPicPr>
          <p:cNvPr id="613437" name="Picture 61" descr="arrow green rt"/>
          <p:cNvPicPr>
            <a:picLocks noChangeAspect="1" noChangeArrowheads="1" noCrop="1"/>
          </p:cNvPicPr>
          <p:nvPr/>
        </p:nvPicPr>
        <p:blipFill>
          <a:blip r:embed="rId12"/>
          <a:srcRect/>
          <a:stretch>
            <a:fillRect/>
          </a:stretch>
        </p:blipFill>
        <p:spPr bwMode="auto">
          <a:xfrm>
            <a:off x="2676525" y="5445125"/>
            <a:ext cx="342900" cy="136525"/>
          </a:xfrm>
          <a:prstGeom prst="rect">
            <a:avLst/>
          </a:prstGeom>
          <a:noFill/>
          <a:ln w="9525">
            <a:noFill/>
            <a:miter lim="800000"/>
            <a:headEnd/>
            <a:tailEnd/>
          </a:ln>
        </p:spPr>
      </p:pic>
      <p:pic>
        <p:nvPicPr>
          <p:cNvPr id="613438" name="Picture 62" descr="arrow bl up pretty"/>
          <p:cNvPicPr>
            <a:picLocks noChangeAspect="1" noChangeArrowheads="1" noCrop="1"/>
          </p:cNvPicPr>
          <p:nvPr/>
        </p:nvPicPr>
        <p:blipFill>
          <a:blip r:embed="rId14"/>
          <a:srcRect/>
          <a:stretch>
            <a:fillRect/>
          </a:stretch>
        </p:blipFill>
        <p:spPr bwMode="auto">
          <a:xfrm rot="5400000">
            <a:off x="5032375" y="4549775"/>
            <a:ext cx="495300" cy="311150"/>
          </a:xfrm>
          <a:prstGeom prst="rect">
            <a:avLst/>
          </a:prstGeom>
          <a:noFill/>
          <a:ln w="9525">
            <a:noFill/>
            <a:miter lim="800000"/>
            <a:headEnd/>
            <a:tailEnd/>
          </a:ln>
        </p:spPr>
      </p:pic>
      <p:pic>
        <p:nvPicPr>
          <p:cNvPr id="613439" name="Picture 63" descr="arrow left blue good"/>
          <p:cNvPicPr>
            <a:picLocks noChangeAspect="1" noChangeArrowheads="1" noCrop="1"/>
          </p:cNvPicPr>
          <p:nvPr/>
        </p:nvPicPr>
        <p:blipFill>
          <a:blip r:embed="rId15"/>
          <a:srcRect/>
          <a:stretch>
            <a:fillRect/>
          </a:stretch>
        </p:blipFill>
        <p:spPr bwMode="auto">
          <a:xfrm>
            <a:off x="6515100" y="5391150"/>
            <a:ext cx="666750" cy="266700"/>
          </a:xfrm>
          <a:prstGeom prst="rect">
            <a:avLst/>
          </a:prstGeom>
          <a:noFill/>
          <a:ln w="9525">
            <a:noFill/>
            <a:miter lim="800000"/>
            <a:headEnd/>
            <a:tailEnd/>
          </a:ln>
        </p:spPr>
      </p:pic>
      <p:pic>
        <p:nvPicPr>
          <p:cNvPr id="613440" name="Picture 64" descr="arrow green up pretty"/>
          <p:cNvPicPr>
            <a:picLocks noChangeAspect="1" noChangeArrowheads="1" noCrop="1"/>
          </p:cNvPicPr>
          <p:nvPr/>
        </p:nvPicPr>
        <p:blipFill>
          <a:blip r:embed="rId14"/>
          <a:srcRect/>
          <a:stretch>
            <a:fillRect/>
          </a:stretch>
        </p:blipFill>
        <p:spPr bwMode="auto">
          <a:xfrm rot="5400000">
            <a:off x="4930775" y="3971925"/>
            <a:ext cx="679450" cy="330200"/>
          </a:xfrm>
          <a:prstGeom prst="rect">
            <a:avLst/>
          </a:prstGeom>
          <a:noFill/>
          <a:ln w="9525">
            <a:noFill/>
            <a:miter lim="800000"/>
            <a:headEnd/>
            <a:tailEnd/>
          </a:ln>
        </p:spPr>
      </p:pic>
      <p:pic>
        <p:nvPicPr>
          <p:cNvPr id="613441" name="Picture 65" descr="arrow left light gr"/>
          <p:cNvPicPr>
            <a:picLocks noChangeAspect="1" noChangeArrowheads="1" noCrop="1"/>
          </p:cNvPicPr>
          <p:nvPr/>
        </p:nvPicPr>
        <p:blipFill>
          <a:blip r:embed="rId16"/>
          <a:srcRect/>
          <a:stretch>
            <a:fillRect/>
          </a:stretch>
        </p:blipFill>
        <p:spPr bwMode="auto">
          <a:xfrm>
            <a:off x="5991225" y="5395913"/>
            <a:ext cx="447675" cy="242887"/>
          </a:xfrm>
          <a:prstGeom prst="rect">
            <a:avLst/>
          </a:prstGeom>
          <a:noFill/>
          <a:ln w="9525">
            <a:noFill/>
            <a:miter lim="800000"/>
            <a:headEnd/>
            <a:tailEnd/>
          </a:ln>
        </p:spPr>
      </p:pic>
      <p:sp>
        <p:nvSpPr>
          <p:cNvPr id="613442" name="Rectangle 66"/>
          <p:cNvSpPr>
            <a:spLocks noChangeArrowheads="1"/>
          </p:cNvSpPr>
          <p:nvPr/>
        </p:nvSpPr>
        <p:spPr bwMode="auto">
          <a:xfrm>
            <a:off x="5270500" y="2743200"/>
            <a:ext cx="944562" cy="342900"/>
          </a:xfrm>
          <a:prstGeom prst="rect">
            <a:avLst/>
          </a:prstGeom>
          <a:noFill/>
          <a:ln w="76200" algn="ctr">
            <a:noFill/>
            <a:miter lim="800000"/>
            <a:headEnd/>
            <a:tailEnd/>
          </a:ln>
          <a:effectLst/>
        </p:spPr>
        <p:txBody>
          <a:bodyPr wrap="none" anchor="ctr"/>
          <a:lstStyle/>
          <a:p>
            <a:pPr>
              <a:defRPr/>
            </a:pPr>
            <a:r>
              <a:rPr lang="en-US" sz="2800" b="1" dirty="0" smtClean="0">
                <a:solidFill>
                  <a:schemeClr val="tx2"/>
                </a:solidFill>
                <a:effectLst>
                  <a:outerShdw blurRad="38100" dist="38100" dir="2700000" algn="tl">
                    <a:srgbClr val="FFFFFF"/>
                  </a:outerShdw>
                </a:effectLst>
                <a:latin typeface="Verdana" pitchFamily="34" charset="0"/>
              </a:rPr>
              <a:t>SRPC</a:t>
            </a:r>
            <a:endParaRPr lang="en-US" sz="2800" b="1" dirty="0">
              <a:solidFill>
                <a:schemeClr val="tx2"/>
              </a:solidFill>
              <a:effectLst>
                <a:outerShdw blurRad="38100" dist="38100" dir="2700000" algn="tl">
                  <a:srgbClr val="FFFFFF"/>
                </a:outerShdw>
              </a:effectLst>
              <a:latin typeface="Verdana" pitchFamily="34" charset="0"/>
            </a:endParaRPr>
          </a:p>
        </p:txBody>
      </p:sp>
      <p:sp>
        <p:nvSpPr>
          <p:cNvPr id="613443" name="Rectangle 67"/>
          <p:cNvSpPr>
            <a:spLocks noChangeArrowheads="1"/>
          </p:cNvSpPr>
          <p:nvPr/>
        </p:nvSpPr>
        <p:spPr bwMode="auto">
          <a:xfrm>
            <a:off x="2806700" y="1711325"/>
            <a:ext cx="1898650" cy="323850"/>
          </a:xfrm>
          <a:prstGeom prst="rect">
            <a:avLst/>
          </a:prstGeom>
          <a:noFill/>
          <a:ln w="76200" algn="ctr">
            <a:noFill/>
            <a:miter lim="800000"/>
            <a:headEnd/>
            <a:tailEnd/>
          </a:ln>
          <a:effectLst/>
        </p:spPr>
        <p:txBody>
          <a:bodyPr wrap="none" anchor="ctr"/>
          <a:lstStyle/>
          <a:p>
            <a:pPr>
              <a:defRPr/>
            </a:pPr>
            <a:r>
              <a:rPr lang="en-US" b="1" dirty="0">
                <a:effectLst>
                  <a:outerShdw blurRad="38100" dist="38100" dir="2700000" algn="tl">
                    <a:srgbClr val="FFFFFF"/>
                  </a:outerShdw>
                </a:effectLst>
                <a:latin typeface="Arial" pitchFamily="34" charset="0"/>
                <a:cs typeface="Arial" pitchFamily="34" charset="0"/>
              </a:rPr>
              <a:t>Price Level</a:t>
            </a:r>
          </a:p>
        </p:txBody>
      </p:sp>
      <p:sp>
        <p:nvSpPr>
          <p:cNvPr id="613444" name="Rectangle 68"/>
          <p:cNvSpPr>
            <a:spLocks noChangeArrowheads="1"/>
          </p:cNvSpPr>
          <p:nvPr/>
        </p:nvSpPr>
        <p:spPr bwMode="auto">
          <a:xfrm>
            <a:off x="5619750" y="1695450"/>
            <a:ext cx="2476500" cy="292100"/>
          </a:xfrm>
          <a:prstGeom prst="rect">
            <a:avLst/>
          </a:prstGeom>
          <a:noFill/>
          <a:ln w="76200" algn="ctr">
            <a:noFill/>
            <a:miter lim="800000"/>
            <a:headEnd/>
            <a:tailEnd/>
          </a:ln>
          <a:effectLst/>
        </p:spPr>
        <p:txBody>
          <a:bodyPr wrap="none" anchor="ctr"/>
          <a:lstStyle/>
          <a:p>
            <a:pPr>
              <a:defRPr/>
            </a:pPr>
            <a:r>
              <a:rPr lang="en-US" b="1" dirty="0">
                <a:effectLst>
                  <a:outerShdw blurRad="38100" dist="38100" dir="2700000" algn="tl">
                    <a:srgbClr val="FFFFFF"/>
                  </a:outerShdw>
                </a:effectLst>
                <a:latin typeface="Arial" pitchFamily="34" charset="0"/>
                <a:cs typeface="Arial" pitchFamily="34" charset="0"/>
              </a:rPr>
              <a:t>Y/Employment</a:t>
            </a:r>
          </a:p>
        </p:txBody>
      </p:sp>
      <p:pic>
        <p:nvPicPr>
          <p:cNvPr id="613445" name="Picture 69" descr="1 aaa balls"/>
          <p:cNvPicPr>
            <a:picLocks noChangeAspect="1" noChangeArrowheads="1" noCrop="1"/>
          </p:cNvPicPr>
          <p:nvPr/>
        </p:nvPicPr>
        <p:blipFill>
          <a:blip r:embed="rId10"/>
          <a:srcRect/>
          <a:stretch>
            <a:fillRect/>
          </a:stretch>
        </p:blipFill>
        <p:spPr bwMode="auto">
          <a:xfrm>
            <a:off x="7081838" y="4824413"/>
            <a:ext cx="180975" cy="180975"/>
          </a:xfrm>
          <a:prstGeom prst="rect">
            <a:avLst/>
          </a:prstGeom>
          <a:noFill/>
          <a:ln w="9525">
            <a:noFill/>
            <a:miter lim="800000"/>
            <a:headEnd/>
            <a:tailEnd/>
          </a:ln>
        </p:spPr>
      </p:pic>
      <p:sp>
        <p:nvSpPr>
          <p:cNvPr id="613446" name="Rectangle 70"/>
          <p:cNvSpPr>
            <a:spLocks noChangeArrowheads="1"/>
          </p:cNvSpPr>
          <p:nvPr/>
        </p:nvSpPr>
        <p:spPr bwMode="auto">
          <a:xfrm>
            <a:off x="5810250" y="5734050"/>
            <a:ext cx="1495425" cy="152400"/>
          </a:xfrm>
          <a:prstGeom prst="rect">
            <a:avLst/>
          </a:prstGeom>
          <a:noFill/>
          <a:ln w="28575" algn="ctr">
            <a:noFill/>
            <a:miter lim="800000"/>
            <a:headEnd/>
            <a:tailEnd/>
          </a:ln>
          <a:effectLst/>
        </p:spPr>
        <p:txBody>
          <a:bodyPr wrap="none" anchor="ctr"/>
          <a:lstStyle/>
          <a:p>
            <a:pPr algn="l">
              <a:defRPr/>
            </a:pPr>
            <a:r>
              <a:rPr lang="en-US" sz="1600" b="1">
                <a:solidFill>
                  <a:srgbClr val="008000"/>
                </a:solidFill>
                <a:effectLst>
                  <a:outerShdw blurRad="38100" dist="38100" dir="2700000" algn="tl">
                    <a:srgbClr val="000000"/>
                  </a:outerShdw>
                </a:effectLst>
                <a:latin typeface="Arial" charset="0"/>
              </a:rPr>
              <a:t>2%   </a:t>
            </a:r>
            <a:r>
              <a:rPr lang="en-US" sz="1600" b="1">
                <a:solidFill>
                  <a:srgbClr val="000099"/>
                </a:solidFill>
                <a:effectLst>
                  <a:outerShdw blurRad="38100" dist="38100" dir="2700000" algn="tl">
                    <a:srgbClr val="000000"/>
                  </a:outerShdw>
                </a:effectLst>
                <a:latin typeface="Arial" charset="0"/>
              </a:rPr>
              <a:t>5%</a:t>
            </a:r>
            <a:r>
              <a:rPr lang="en-US" sz="1600" b="1">
                <a:solidFill>
                  <a:srgbClr val="0000FF"/>
                </a:solidFill>
                <a:effectLst>
                  <a:outerShdw blurRad="38100" dist="38100" dir="2700000" algn="tl">
                    <a:srgbClr val="000000"/>
                  </a:outerShdw>
                </a:effectLst>
                <a:latin typeface="Arial" charset="0"/>
              </a:rPr>
              <a:t>     </a:t>
            </a:r>
            <a:r>
              <a:rPr lang="en-US" sz="1600" b="1">
                <a:solidFill>
                  <a:srgbClr val="FF3300"/>
                </a:solidFill>
                <a:effectLst>
                  <a:outerShdw blurRad="38100" dist="38100" dir="2700000" algn="tl">
                    <a:srgbClr val="000000"/>
                  </a:outerShdw>
                </a:effectLst>
                <a:latin typeface="Arial" charset="0"/>
              </a:rPr>
              <a:t>  </a:t>
            </a:r>
            <a:r>
              <a:rPr lang="en-US" sz="1600" b="1">
                <a:solidFill>
                  <a:srgbClr val="FF5050"/>
                </a:solidFill>
                <a:effectLst>
                  <a:outerShdw blurRad="38100" dist="38100" dir="2700000" algn="tl">
                    <a:srgbClr val="000000"/>
                  </a:outerShdw>
                </a:effectLst>
                <a:latin typeface="Arial" charset="0"/>
              </a:rPr>
              <a:t>9%</a:t>
            </a:r>
          </a:p>
        </p:txBody>
      </p:sp>
      <p:sp>
        <p:nvSpPr>
          <p:cNvPr id="613447" name="Rectangle 71"/>
          <p:cNvSpPr>
            <a:spLocks noChangeArrowheads="1"/>
          </p:cNvSpPr>
          <p:nvPr/>
        </p:nvSpPr>
        <p:spPr bwMode="auto">
          <a:xfrm>
            <a:off x="2057400" y="5695950"/>
            <a:ext cx="1495425" cy="152400"/>
          </a:xfrm>
          <a:prstGeom prst="rect">
            <a:avLst/>
          </a:prstGeom>
          <a:noFill/>
          <a:ln w="28575" algn="ctr">
            <a:noFill/>
            <a:miter lim="800000"/>
            <a:headEnd/>
            <a:tailEnd/>
          </a:ln>
          <a:effectLst/>
        </p:spPr>
        <p:txBody>
          <a:bodyPr wrap="none" anchor="ctr"/>
          <a:lstStyle/>
          <a:p>
            <a:pPr algn="l">
              <a:defRPr/>
            </a:pPr>
            <a:r>
              <a:rPr lang="en-US" sz="1600" b="1">
                <a:solidFill>
                  <a:srgbClr val="FF5050"/>
                </a:solidFill>
                <a:effectLst>
                  <a:outerShdw blurRad="38100" dist="38100" dir="2700000" algn="tl">
                    <a:srgbClr val="000000"/>
                  </a:outerShdw>
                </a:effectLst>
                <a:latin typeface="Arial" charset="0"/>
              </a:rPr>
              <a:t>9</a:t>
            </a:r>
            <a:r>
              <a:rPr lang="en-US" sz="1400" b="1">
                <a:solidFill>
                  <a:srgbClr val="FF5050"/>
                </a:solidFill>
                <a:effectLst>
                  <a:outerShdw blurRad="38100" dist="38100" dir="2700000" algn="tl">
                    <a:srgbClr val="000000"/>
                  </a:outerShdw>
                </a:effectLst>
                <a:latin typeface="Arial" charset="0"/>
              </a:rPr>
              <a:t>%</a:t>
            </a:r>
            <a:r>
              <a:rPr lang="en-US" sz="1600" b="1">
                <a:solidFill>
                  <a:srgbClr val="008000"/>
                </a:solidFill>
                <a:effectLst>
                  <a:outerShdw blurRad="38100" dist="38100" dir="2700000" algn="tl">
                    <a:srgbClr val="000000"/>
                  </a:outerShdw>
                </a:effectLst>
                <a:latin typeface="Arial" charset="0"/>
              </a:rPr>
              <a:t>  </a:t>
            </a:r>
            <a:r>
              <a:rPr lang="en-US" sz="800" b="1">
                <a:solidFill>
                  <a:srgbClr val="008000"/>
                </a:solidFill>
                <a:effectLst>
                  <a:outerShdw blurRad="38100" dist="38100" dir="2700000" algn="tl">
                    <a:srgbClr val="000000"/>
                  </a:outerShdw>
                </a:effectLst>
                <a:latin typeface="Arial" charset="0"/>
              </a:rPr>
              <a:t> </a:t>
            </a:r>
            <a:r>
              <a:rPr lang="en-US" sz="1600" b="1">
                <a:solidFill>
                  <a:srgbClr val="000099"/>
                </a:solidFill>
                <a:effectLst>
                  <a:outerShdw blurRad="38100" dist="38100" dir="2700000" algn="tl">
                    <a:srgbClr val="000000"/>
                  </a:outerShdw>
                </a:effectLst>
                <a:latin typeface="Arial" charset="0"/>
              </a:rPr>
              <a:t>5</a:t>
            </a:r>
            <a:r>
              <a:rPr lang="en-US" sz="1400" b="1">
                <a:solidFill>
                  <a:srgbClr val="000099"/>
                </a:solidFill>
                <a:effectLst>
                  <a:outerShdw blurRad="38100" dist="38100" dir="2700000" algn="tl">
                    <a:srgbClr val="000000"/>
                  </a:outerShdw>
                </a:effectLst>
                <a:latin typeface="Arial" charset="0"/>
              </a:rPr>
              <a:t>%</a:t>
            </a:r>
            <a:r>
              <a:rPr lang="en-US" sz="1600" b="1">
                <a:solidFill>
                  <a:srgbClr val="0000FF"/>
                </a:solidFill>
                <a:effectLst>
                  <a:outerShdw blurRad="38100" dist="38100" dir="2700000" algn="tl">
                    <a:srgbClr val="000000"/>
                  </a:outerShdw>
                </a:effectLst>
                <a:latin typeface="Arial" charset="0"/>
              </a:rPr>
              <a:t> </a:t>
            </a:r>
            <a:r>
              <a:rPr lang="en-US" sz="800" b="1">
                <a:solidFill>
                  <a:srgbClr val="0000FF"/>
                </a:solidFill>
                <a:effectLst>
                  <a:outerShdw blurRad="38100" dist="38100" dir="2700000" algn="tl">
                    <a:srgbClr val="000000"/>
                  </a:outerShdw>
                </a:effectLst>
                <a:latin typeface="Arial" charset="0"/>
              </a:rPr>
              <a:t> </a:t>
            </a:r>
            <a:r>
              <a:rPr lang="en-US" sz="1600" b="1">
                <a:solidFill>
                  <a:srgbClr val="008000"/>
                </a:solidFill>
                <a:effectLst>
                  <a:outerShdw blurRad="38100" dist="38100" dir="2700000" algn="tl">
                    <a:srgbClr val="000000"/>
                  </a:outerShdw>
                </a:effectLst>
                <a:latin typeface="Arial" charset="0"/>
              </a:rPr>
              <a:t>2%</a:t>
            </a:r>
          </a:p>
        </p:txBody>
      </p:sp>
      <p:sp>
        <p:nvSpPr>
          <p:cNvPr id="613448" name="Rectangle 72"/>
          <p:cNvSpPr>
            <a:spLocks noChangeArrowheads="1"/>
          </p:cNvSpPr>
          <p:nvPr/>
        </p:nvSpPr>
        <p:spPr bwMode="auto">
          <a:xfrm>
            <a:off x="546100" y="3838575"/>
            <a:ext cx="387350" cy="1057275"/>
          </a:xfrm>
          <a:prstGeom prst="rect">
            <a:avLst/>
          </a:prstGeom>
          <a:noFill/>
          <a:ln w="28575" algn="ctr">
            <a:noFill/>
            <a:miter lim="800000"/>
            <a:headEnd/>
            <a:tailEnd/>
          </a:ln>
          <a:effectLst/>
        </p:spPr>
        <p:txBody>
          <a:bodyPr wrap="none" anchor="ctr"/>
          <a:lstStyle/>
          <a:p>
            <a:pPr>
              <a:defRPr/>
            </a:pPr>
            <a:r>
              <a:rPr lang="en-US" sz="1400" b="1" dirty="0">
                <a:solidFill>
                  <a:srgbClr val="008000"/>
                </a:solidFill>
                <a:effectLst>
                  <a:outerShdw blurRad="38100" dist="38100" dir="2700000" algn="tl">
                    <a:srgbClr val="000000"/>
                  </a:outerShdw>
                </a:effectLst>
                <a:latin typeface="Arial" charset="0"/>
              </a:rPr>
              <a:t>109</a:t>
            </a:r>
          </a:p>
          <a:p>
            <a:pPr>
              <a:defRPr/>
            </a:pPr>
            <a:endParaRPr lang="en-US" sz="1400" b="1" dirty="0">
              <a:solidFill>
                <a:srgbClr val="008000"/>
              </a:solidFill>
              <a:effectLst>
                <a:outerShdw blurRad="38100" dist="38100" dir="2700000" algn="tl">
                  <a:srgbClr val="000000"/>
                </a:outerShdw>
              </a:effectLst>
              <a:latin typeface="Arial" charset="0"/>
            </a:endParaRPr>
          </a:p>
          <a:p>
            <a:pPr>
              <a:defRPr/>
            </a:pPr>
            <a:r>
              <a:rPr lang="en-US" sz="1400" b="1" dirty="0">
                <a:solidFill>
                  <a:srgbClr val="000099"/>
                </a:solidFill>
                <a:effectLst>
                  <a:outerShdw blurRad="38100" dist="38100" dir="2700000" algn="tl">
                    <a:srgbClr val="000000"/>
                  </a:outerShdw>
                </a:effectLst>
                <a:latin typeface="Arial" charset="0"/>
              </a:rPr>
              <a:t>103</a:t>
            </a:r>
          </a:p>
          <a:p>
            <a:pPr>
              <a:defRPr/>
            </a:pPr>
            <a:endParaRPr lang="en-US" sz="1400" b="1" dirty="0">
              <a:solidFill>
                <a:srgbClr val="000099"/>
              </a:solidFill>
              <a:effectLst>
                <a:outerShdw blurRad="38100" dist="38100" dir="2700000" algn="tl">
                  <a:srgbClr val="000000"/>
                </a:outerShdw>
              </a:effectLst>
              <a:latin typeface="Arial" charset="0"/>
            </a:endParaRPr>
          </a:p>
          <a:p>
            <a:pPr>
              <a:defRPr/>
            </a:pPr>
            <a:r>
              <a:rPr lang="en-US" sz="1400" b="1" dirty="0">
                <a:solidFill>
                  <a:srgbClr val="FF5050"/>
                </a:solidFill>
                <a:effectLst>
                  <a:outerShdw blurRad="38100" dist="38100" dir="2700000" algn="tl">
                    <a:srgbClr val="000000"/>
                  </a:outerShdw>
                </a:effectLst>
                <a:latin typeface="Arial" charset="0"/>
              </a:rPr>
              <a:t>100</a:t>
            </a:r>
          </a:p>
        </p:txBody>
      </p:sp>
      <p:sp>
        <p:nvSpPr>
          <p:cNvPr id="613449" name="Rectangle 73"/>
          <p:cNvSpPr>
            <a:spLocks noChangeArrowheads="1"/>
          </p:cNvSpPr>
          <p:nvPr/>
        </p:nvSpPr>
        <p:spPr bwMode="auto">
          <a:xfrm>
            <a:off x="4886325" y="3695700"/>
            <a:ext cx="247650" cy="1343025"/>
          </a:xfrm>
          <a:prstGeom prst="rect">
            <a:avLst/>
          </a:prstGeom>
          <a:noFill/>
          <a:ln w="28575" algn="ctr">
            <a:noFill/>
            <a:miter lim="800000"/>
            <a:headEnd/>
            <a:tailEnd/>
          </a:ln>
          <a:effectLst/>
        </p:spPr>
        <p:txBody>
          <a:bodyPr wrap="none" anchor="ctr"/>
          <a:lstStyle/>
          <a:p>
            <a:pPr>
              <a:defRPr/>
            </a:pPr>
            <a:r>
              <a:rPr lang="en-US" sz="1400" b="1">
                <a:solidFill>
                  <a:srgbClr val="008000"/>
                </a:solidFill>
                <a:effectLst>
                  <a:outerShdw blurRad="38100" dist="38100" dir="2700000" algn="tl">
                    <a:srgbClr val="000000"/>
                  </a:outerShdw>
                </a:effectLst>
                <a:latin typeface="Arial" charset="0"/>
              </a:rPr>
              <a:t>9</a:t>
            </a:r>
            <a:r>
              <a:rPr lang="en-US" sz="1200" b="1">
                <a:solidFill>
                  <a:srgbClr val="008000"/>
                </a:solidFill>
                <a:effectLst>
                  <a:outerShdw blurRad="38100" dist="38100" dir="2700000" algn="tl">
                    <a:srgbClr val="000000"/>
                  </a:outerShdw>
                </a:effectLst>
                <a:latin typeface="Arial" charset="0"/>
              </a:rPr>
              <a:t>%</a:t>
            </a:r>
          </a:p>
          <a:p>
            <a:pPr>
              <a:defRPr/>
            </a:pPr>
            <a:endParaRPr lang="en-US" sz="1400" b="1">
              <a:solidFill>
                <a:srgbClr val="008000"/>
              </a:solidFill>
              <a:effectLst>
                <a:outerShdw blurRad="38100" dist="38100" dir="2700000" algn="tl">
                  <a:srgbClr val="000000"/>
                </a:outerShdw>
              </a:effectLst>
              <a:latin typeface="Arial" charset="0"/>
            </a:endParaRPr>
          </a:p>
          <a:p>
            <a:pPr>
              <a:defRPr/>
            </a:pPr>
            <a:endParaRPr lang="en-US" sz="1400" b="1">
              <a:effectLst>
                <a:outerShdw blurRad="38100" dist="38100" dir="2700000" algn="tl">
                  <a:srgbClr val="FFFFFF"/>
                </a:outerShdw>
              </a:effectLst>
              <a:latin typeface="Arial" charset="0"/>
            </a:endParaRPr>
          </a:p>
          <a:p>
            <a:pPr>
              <a:defRPr/>
            </a:pPr>
            <a:r>
              <a:rPr lang="en-US" sz="1400" b="1">
                <a:solidFill>
                  <a:srgbClr val="000099"/>
                </a:solidFill>
                <a:effectLst>
                  <a:outerShdw blurRad="38100" dist="38100" dir="2700000" algn="tl">
                    <a:srgbClr val="000000"/>
                  </a:outerShdw>
                </a:effectLst>
                <a:latin typeface="Arial" charset="0"/>
              </a:rPr>
              <a:t>3</a:t>
            </a:r>
            <a:r>
              <a:rPr lang="en-US" sz="1200" b="1">
                <a:solidFill>
                  <a:srgbClr val="000099"/>
                </a:solidFill>
                <a:effectLst>
                  <a:outerShdw blurRad="38100" dist="38100" dir="2700000" algn="tl">
                    <a:srgbClr val="000000"/>
                  </a:outerShdw>
                </a:effectLst>
                <a:latin typeface="Arial" charset="0"/>
              </a:rPr>
              <a:t>%</a:t>
            </a:r>
          </a:p>
          <a:p>
            <a:pPr>
              <a:defRPr/>
            </a:pPr>
            <a:endParaRPr lang="en-US" sz="800" b="1">
              <a:solidFill>
                <a:srgbClr val="000099"/>
              </a:solidFill>
              <a:effectLst>
                <a:outerShdw blurRad="38100" dist="38100" dir="2700000" algn="tl">
                  <a:srgbClr val="000000"/>
                </a:outerShdw>
              </a:effectLst>
              <a:latin typeface="Arial" charset="0"/>
            </a:endParaRPr>
          </a:p>
          <a:p>
            <a:pPr>
              <a:defRPr/>
            </a:pPr>
            <a:endParaRPr lang="en-US" sz="800" b="1">
              <a:effectLst>
                <a:outerShdw blurRad="38100" dist="38100" dir="2700000" algn="tl">
                  <a:srgbClr val="FFFFFF"/>
                </a:outerShdw>
              </a:effectLst>
              <a:latin typeface="Arial" charset="0"/>
            </a:endParaRPr>
          </a:p>
          <a:p>
            <a:pPr>
              <a:defRPr/>
            </a:pPr>
            <a:r>
              <a:rPr lang="en-US" sz="1400" b="1">
                <a:solidFill>
                  <a:srgbClr val="FF3300"/>
                </a:solidFill>
                <a:effectLst>
                  <a:outerShdw blurRad="38100" dist="38100" dir="2700000" algn="tl">
                    <a:srgbClr val="000000"/>
                  </a:outerShdw>
                </a:effectLst>
                <a:latin typeface="Arial" charset="0"/>
              </a:rPr>
              <a:t>1</a:t>
            </a:r>
            <a:r>
              <a:rPr lang="en-US" sz="1200" b="1">
                <a:solidFill>
                  <a:srgbClr val="FF3300"/>
                </a:solidFill>
                <a:effectLst>
                  <a:outerShdw blurRad="38100" dist="38100" dir="2700000" algn="tl">
                    <a:srgbClr val="000000"/>
                  </a:outerShdw>
                </a:effectLst>
                <a:latin typeface="Arial" charset="0"/>
              </a:rPr>
              <a:t>%</a:t>
            </a:r>
          </a:p>
        </p:txBody>
      </p:sp>
      <p:pic>
        <p:nvPicPr>
          <p:cNvPr id="613450" name="A sw1316.wav">
            <a:hlinkClick r:id="" action="ppaction://media"/>
          </p:cNvPr>
          <p:cNvPicPr>
            <a:picLocks noRot="1" noChangeAspect="1" noChangeArrowheads="1"/>
          </p:cNvPicPr>
          <p:nvPr>
            <a:wavAudioFile r:embed="rId1" name="A swhoosh.wav"/>
          </p:nvPr>
        </p:nvPicPr>
        <p:blipFill>
          <a:blip r:embed="rId17"/>
          <a:srcRect/>
          <a:stretch>
            <a:fillRect/>
          </a:stretch>
        </p:blipFill>
        <p:spPr bwMode="auto">
          <a:xfrm>
            <a:off x="571500" y="6553200"/>
            <a:ext cx="304800" cy="304800"/>
          </a:xfrm>
          <a:prstGeom prst="rect">
            <a:avLst/>
          </a:prstGeom>
          <a:noFill/>
          <a:ln w="9525">
            <a:noFill/>
            <a:miter lim="800000"/>
            <a:headEnd/>
            <a:tailEnd/>
          </a:ln>
        </p:spPr>
      </p:pic>
      <p:pic>
        <p:nvPicPr>
          <p:cNvPr id="613451" name="A sw1413.wav">
            <a:hlinkClick r:id="" action="ppaction://media"/>
          </p:cNvPr>
          <p:cNvPicPr>
            <a:picLocks noGrp="1" noRot="1" noChangeAspect="1" noChangeArrowheads="1"/>
          </p:cNvPicPr>
          <p:nvPr>
            <p:ph idx="1"/>
            <a:wavAudioFile r:embed="rId1" name="A swhoosh.wav"/>
          </p:nvPr>
        </p:nvPicPr>
        <p:blipFill>
          <a:blip r:embed="rId17"/>
          <a:srcRect/>
          <a:stretch>
            <a:fillRect/>
          </a:stretch>
        </p:blipFill>
        <p:spPr>
          <a:xfrm>
            <a:off x="1371600" y="6596063"/>
            <a:ext cx="274638" cy="261937"/>
          </a:xfrm>
        </p:spPr>
      </p:pic>
      <p:pic>
        <p:nvPicPr>
          <p:cNvPr id="613452" name="A sw1583.wav">
            <a:hlinkClick r:id="" action="ppaction://media"/>
          </p:cNvPr>
          <p:cNvPicPr>
            <a:picLocks noRot="1" noChangeAspect="1" noChangeArrowheads="1"/>
          </p:cNvPicPr>
          <p:nvPr>
            <a:wavAudioFile r:embed="rId2" name="A sword clang.wav"/>
          </p:nvPr>
        </p:nvPicPr>
        <p:blipFill>
          <a:blip r:embed="rId17"/>
          <a:srcRect/>
          <a:stretch>
            <a:fillRect/>
          </a:stretch>
        </p:blipFill>
        <p:spPr bwMode="auto">
          <a:xfrm>
            <a:off x="2333625" y="6553200"/>
            <a:ext cx="304800" cy="304800"/>
          </a:xfrm>
          <a:prstGeom prst="rect">
            <a:avLst/>
          </a:prstGeom>
          <a:noFill/>
          <a:ln w="9525">
            <a:noFill/>
            <a:miter lim="800000"/>
            <a:headEnd/>
            <a:tailEnd/>
          </a:ln>
        </p:spPr>
      </p:pic>
      <p:pic>
        <p:nvPicPr>
          <p:cNvPr id="613453" name="A sw1585.wav">
            <a:hlinkClick r:id="" action="ppaction://media"/>
          </p:cNvPr>
          <p:cNvPicPr>
            <a:picLocks noRot="1" noChangeAspect="1" noChangeArrowheads="1"/>
          </p:cNvPicPr>
          <p:nvPr>
            <a:wavAudioFile r:embed="rId2" name="A sword clang.wav"/>
          </p:nvPr>
        </p:nvPicPr>
        <p:blipFill>
          <a:blip r:embed="rId17"/>
          <a:srcRect/>
          <a:stretch>
            <a:fillRect/>
          </a:stretch>
        </p:blipFill>
        <p:spPr bwMode="auto">
          <a:xfrm>
            <a:off x="3257550" y="6553200"/>
            <a:ext cx="304800" cy="304800"/>
          </a:xfrm>
          <a:prstGeom prst="rect">
            <a:avLst/>
          </a:prstGeom>
          <a:noFill/>
          <a:ln w="9525">
            <a:noFill/>
            <a:miter lim="800000"/>
            <a:headEnd/>
            <a:tailEnd/>
          </a:ln>
        </p:spPr>
      </p:pic>
      <p:sp>
        <p:nvSpPr>
          <p:cNvPr id="613454" name="Rectangle 78"/>
          <p:cNvSpPr>
            <a:spLocks noChangeArrowheads="1"/>
          </p:cNvSpPr>
          <p:nvPr/>
        </p:nvSpPr>
        <p:spPr bwMode="auto">
          <a:xfrm rot="16200000">
            <a:off x="-628650" y="3905250"/>
            <a:ext cx="2114550" cy="419100"/>
          </a:xfrm>
          <a:prstGeom prst="rect">
            <a:avLst/>
          </a:prstGeom>
          <a:noFill/>
          <a:ln w="76200" algn="ctr">
            <a:noFill/>
            <a:miter lim="800000"/>
            <a:headEnd/>
            <a:tailEnd/>
          </a:ln>
          <a:effectLst/>
        </p:spPr>
        <p:txBody>
          <a:bodyPr wrap="none" anchor="ctr"/>
          <a:lstStyle/>
          <a:p>
            <a:pPr>
              <a:defRPr/>
            </a:pPr>
            <a:r>
              <a:rPr lang="en-US" sz="2800" b="1" dirty="0">
                <a:effectLst>
                  <a:outerShdw blurRad="38100" dist="38100" dir="2700000" algn="tl">
                    <a:srgbClr val="FFFFFF"/>
                  </a:outerShdw>
                </a:effectLst>
                <a:latin typeface="Arial" pitchFamily="34" charset="0"/>
                <a:cs typeface="Arial" pitchFamily="34" charset="0"/>
              </a:rPr>
              <a:t>Price Level</a:t>
            </a:r>
          </a:p>
        </p:txBody>
      </p:sp>
      <p:sp>
        <p:nvSpPr>
          <p:cNvPr id="613455" name="Rectangle 79"/>
          <p:cNvSpPr>
            <a:spLocks noChangeArrowheads="1"/>
          </p:cNvSpPr>
          <p:nvPr/>
        </p:nvSpPr>
        <p:spPr bwMode="auto">
          <a:xfrm rot="16200000">
            <a:off x="3600450" y="3981450"/>
            <a:ext cx="2114550" cy="419100"/>
          </a:xfrm>
          <a:prstGeom prst="rect">
            <a:avLst/>
          </a:prstGeom>
          <a:noFill/>
          <a:ln w="76200" algn="ctr">
            <a:noFill/>
            <a:miter lim="800000"/>
            <a:headEnd/>
            <a:tailEnd/>
          </a:ln>
          <a:effectLst/>
        </p:spPr>
        <p:txBody>
          <a:bodyPr wrap="none" anchor="ctr"/>
          <a:lstStyle/>
          <a:p>
            <a:pPr>
              <a:defRPr/>
            </a:pPr>
            <a:r>
              <a:rPr lang="en-US" sz="2800" b="1" dirty="0">
                <a:effectLst>
                  <a:outerShdw blurRad="38100" dist="38100" dir="2700000" algn="tl">
                    <a:srgbClr val="FFFFFF"/>
                  </a:outerShdw>
                </a:effectLst>
                <a:latin typeface="Arial" pitchFamily="34" charset="0"/>
                <a:cs typeface="Arial" pitchFamily="34" charset="0"/>
              </a:rPr>
              <a:t>Inflation</a:t>
            </a:r>
          </a:p>
        </p:txBody>
      </p:sp>
      <p:sp>
        <p:nvSpPr>
          <p:cNvPr id="613457" name="Line 81"/>
          <p:cNvSpPr>
            <a:spLocks noChangeShapeType="1"/>
          </p:cNvSpPr>
          <p:nvPr/>
        </p:nvSpPr>
        <p:spPr bwMode="auto">
          <a:xfrm>
            <a:off x="6022467" y="3848100"/>
            <a:ext cx="0" cy="1838325"/>
          </a:xfrm>
          <a:prstGeom prst="line">
            <a:avLst/>
          </a:prstGeom>
          <a:noFill/>
          <a:ln w="38100">
            <a:solidFill>
              <a:srgbClr val="008000"/>
            </a:solidFill>
            <a:prstDash val="sysDot"/>
            <a:round/>
            <a:headEnd/>
            <a:tailEnd type="stealth" w="med" len="med"/>
          </a:ln>
        </p:spPr>
        <p:txBody>
          <a:bodyPr/>
          <a:lstStyle/>
          <a:p>
            <a:endParaRPr lang="en-US"/>
          </a:p>
        </p:txBody>
      </p:sp>
      <p:sp>
        <p:nvSpPr>
          <p:cNvPr id="613458" name="Rectangle 82"/>
          <p:cNvSpPr>
            <a:spLocks noChangeArrowheads="1"/>
          </p:cNvSpPr>
          <p:nvPr/>
        </p:nvSpPr>
        <p:spPr bwMode="auto">
          <a:xfrm>
            <a:off x="1003300" y="5905500"/>
            <a:ext cx="3403600" cy="444500"/>
          </a:xfrm>
          <a:prstGeom prst="rect">
            <a:avLst/>
          </a:prstGeom>
          <a:blipFill>
            <a:blip r:embed="rId6"/>
            <a:tile tx="0" ty="0" sx="100000" sy="100000" flip="none" algn="tl"/>
          </a:blipFill>
          <a:ln w="76200" algn="ctr">
            <a:noFill/>
            <a:miter lim="800000"/>
            <a:headEnd/>
            <a:tailEnd/>
          </a:ln>
          <a:effectLst/>
        </p:spPr>
        <p:txBody>
          <a:bodyPr wrap="none" anchor="ctr"/>
          <a:lstStyle/>
          <a:p>
            <a:pPr>
              <a:defRPr/>
            </a:pPr>
            <a:r>
              <a:rPr lang="en-US" b="1" dirty="0">
                <a:effectLst>
                  <a:outerShdw blurRad="38100" dist="38100" dir="2700000" algn="tl">
                    <a:srgbClr val="FFFFFF"/>
                  </a:outerShdw>
                </a:effectLst>
                <a:latin typeface="Arial" pitchFamily="34" charset="0"/>
                <a:cs typeface="Arial" pitchFamily="34" charset="0"/>
              </a:rPr>
              <a:t>Real Y/Unemployment</a:t>
            </a:r>
          </a:p>
        </p:txBody>
      </p:sp>
      <p:sp>
        <p:nvSpPr>
          <p:cNvPr id="613459" name="Rectangle 83"/>
          <p:cNvSpPr>
            <a:spLocks noChangeArrowheads="1"/>
          </p:cNvSpPr>
          <p:nvPr/>
        </p:nvSpPr>
        <p:spPr bwMode="auto">
          <a:xfrm>
            <a:off x="5118100" y="5930900"/>
            <a:ext cx="3403600" cy="444500"/>
          </a:xfrm>
          <a:prstGeom prst="rect">
            <a:avLst/>
          </a:prstGeom>
          <a:noFill/>
          <a:ln w="76200" algn="ctr">
            <a:noFill/>
            <a:miter lim="800000"/>
            <a:headEnd/>
            <a:tailEnd/>
          </a:ln>
          <a:effectLst/>
        </p:spPr>
        <p:txBody>
          <a:bodyPr wrap="none" anchor="ctr"/>
          <a:lstStyle/>
          <a:p>
            <a:pPr>
              <a:defRPr/>
            </a:pPr>
            <a:r>
              <a:rPr lang="en-US" b="1" dirty="0">
                <a:effectLst>
                  <a:outerShdw blurRad="38100" dist="38100" dir="2700000" algn="tl">
                    <a:srgbClr val="FFFFFF"/>
                  </a:outerShdw>
                </a:effectLst>
                <a:latin typeface="Arial" pitchFamily="34" charset="0"/>
                <a:cs typeface="Arial" pitchFamily="34" charset="0"/>
              </a:rPr>
              <a:t>Unemployment Rate</a:t>
            </a:r>
          </a:p>
        </p:txBody>
      </p:sp>
      <p:sp>
        <p:nvSpPr>
          <p:cNvPr id="30790" name="WordArt 84"/>
          <p:cNvSpPr>
            <a:spLocks noChangeArrowheads="1" noChangeShapeType="1" noTextEdit="1"/>
          </p:cNvSpPr>
          <p:nvPr/>
        </p:nvSpPr>
        <p:spPr bwMode="auto">
          <a:xfrm>
            <a:off x="952500" y="76200"/>
            <a:ext cx="7010400" cy="469900"/>
          </a:xfrm>
          <a:prstGeom prst="rect">
            <a:avLst/>
          </a:prstGeom>
          <a:scene3d>
            <a:camera prst="orthographicFront"/>
            <a:lightRig rig="threePt" dir="t"/>
          </a:scene3d>
          <a:sp3d>
            <a:bevelT prst="angle"/>
          </a:sp3d>
        </p:spPr>
        <p:txBody>
          <a:bodyPr wrap="none" fromWordArt="1">
            <a:prstTxWarp prst="textPlain">
              <a:avLst>
                <a:gd name="adj" fmla="val 50000"/>
              </a:avLst>
            </a:prstTxWarp>
            <a:sp3d extrusionH="57150">
              <a:bevelT w="38100" h="38100" prst="angle"/>
            </a:sp3d>
          </a:bodyPr>
          <a:lstStyle/>
          <a:p>
            <a:r>
              <a:rPr lang="en-US" sz="3600" kern="10" dirty="0">
                <a:ln w="19050">
                  <a:solidFill>
                    <a:schemeClr val="tx1"/>
                  </a:solidFill>
                  <a:round/>
                  <a:headEnd/>
                  <a:tailEnd/>
                </a:ln>
                <a:solidFill>
                  <a:srgbClr val="FF0000"/>
                </a:solidFill>
                <a:latin typeface="Arial Black" pitchFamily="34" charset="0"/>
              </a:rPr>
              <a:t>The Phillips Curve Trade-Off</a:t>
            </a:r>
          </a:p>
        </p:txBody>
      </p:sp>
      <p:sp>
        <p:nvSpPr>
          <p:cNvPr id="84" name="Rectangle 37"/>
          <p:cNvSpPr>
            <a:spLocks noChangeArrowheads="1"/>
          </p:cNvSpPr>
          <p:nvPr/>
        </p:nvSpPr>
        <p:spPr bwMode="auto">
          <a:xfrm>
            <a:off x="6135948" y="3872805"/>
            <a:ext cx="2781212" cy="459229"/>
          </a:xfrm>
          <a:prstGeom prst="rect">
            <a:avLst/>
          </a:prstGeom>
          <a:noFill/>
          <a:ln w="12700">
            <a:noFill/>
            <a:miter lim="800000"/>
            <a:headEnd/>
            <a:tailEnd/>
          </a:ln>
          <a:effectLst/>
        </p:spPr>
        <p:txBody>
          <a:bodyPr wrap="none" lIns="46038" tIns="46038" rIns="46038" bIns="46038" anchor="ctr">
            <a:spAutoFit/>
          </a:bodyPr>
          <a:lstStyle/>
          <a:p>
            <a:pPr algn="l" eaLnBrk="0" hangingPunct="0">
              <a:lnSpc>
                <a:spcPct val="85000"/>
              </a:lnSpc>
              <a:defRPr/>
            </a:pPr>
            <a:r>
              <a:rPr lang="en-US" sz="2800" b="1" dirty="0" smtClean="0">
                <a:solidFill>
                  <a:srgbClr val="FF0000"/>
                </a:solidFill>
                <a:effectLst>
                  <a:outerShdw blurRad="38100" dist="38100" dir="2700000" algn="tl">
                    <a:srgbClr val="FFFFFF"/>
                  </a:outerShdw>
                </a:effectLst>
                <a:latin typeface="Arial Black" pitchFamily="34" charset="0"/>
              </a:rPr>
              <a:t>*</a:t>
            </a:r>
            <a:r>
              <a:rPr lang="en-US" sz="1800" b="1" dirty="0" smtClean="0">
                <a:solidFill>
                  <a:schemeClr val="tx2"/>
                </a:solidFill>
                <a:effectLst>
                  <a:outerShdw blurRad="38100" dist="38100" dir="2700000" algn="tl">
                    <a:srgbClr val="FFFFFF"/>
                  </a:outerShdw>
                </a:effectLst>
                <a:latin typeface="Arial" pitchFamily="34" charset="0"/>
                <a:cs typeface="Arial" pitchFamily="34" charset="0"/>
              </a:rPr>
              <a:t>a movement up the PC</a:t>
            </a:r>
            <a:endParaRPr lang="en-US" sz="1800" b="1" dirty="0">
              <a:solidFill>
                <a:schemeClr val="tx2"/>
              </a:solidFill>
              <a:effectLst>
                <a:outerShdw blurRad="38100" dist="38100" dir="2700000" algn="tl">
                  <a:srgbClr val="FFFFFF"/>
                </a:outerShdw>
              </a:effectLst>
              <a:latin typeface="Arial" pitchFamily="34" charset="0"/>
              <a:cs typeface="Arial" pitchFamily="34" charset="0"/>
            </a:endParaRPr>
          </a:p>
        </p:txBody>
      </p:sp>
      <p:sp>
        <p:nvSpPr>
          <p:cNvPr id="85" name="Rectangle 37"/>
          <p:cNvSpPr>
            <a:spLocks noChangeArrowheads="1"/>
          </p:cNvSpPr>
          <p:nvPr/>
        </p:nvSpPr>
        <p:spPr bwMode="auto">
          <a:xfrm>
            <a:off x="5939452" y="3359976"/>
            <a:ext cx="3277700" cy="315344"/>
          </a:xfrm>
          <a:prstGeom prst="rect">
            <a:avLst/>
          </a:prstGeom>
          <a:noFill/>
          <a:ln w="12700">
            <a:noFill/>
            <a:miter lim="800000"/>
            <a:headEnd/>
            <a:tailEnd/>
          </a:ln>
          <a:effectLst/>
        </p:spPr>
        <p:txBody>
          <a:bodyPr wrap="square" lIns="46038" tIns="46038" rIns="46038" bIns="46038" anchor="ctr">
            <a:spAutoFit/>
          </a:bodyPr>
          <a:lstStyle/>
          <a:p>
            <a:pPr algn="l" eaLnBrk="0" hangingPunct="0">
              <a:lnSpc>
                <a:spcPct val="85000"/>
              </a:lnSpc>
              <a:defRPr/>
            </a:pPr>
            <a:r>
              <a:rPr lang="en-US" sz="1700" b="1" dirty="0" smtClean="0">
                <a:solidFill>
                  <a:schemeClr val="tx2"/>
                </a:solidFill>
                <a:effectLst>
                  <a:outerShdw blurRad="38100" dist="38100" dir="2700000" algn="tl">
                    <a:srgbClr val="FFFFFF"/>
                  </a:outerShdw>
                </a:effectLst>
                <a:latin typeface="Arial" pitchFamily="34" charset="0"/>
                <a:cs typeface="Arial" pitchFamily="34" charset="0"/>
              </a:rPr>
              <a:t>another  movement up the PC</a:t>
            </a:r>
            <a:endParaRPr lang="en-US" sz="1700" b="1" dirty="0">
              <a:solidFill>
                <a:schemeClr val="tx2"/>
              </a:solidFill>
              <a:effectLst>
                <a:outerShdw blurRad="38100" dist="38100" dir="2700000" algn="tl">
                  <a:srgbClr val="FFFFFF"/>
                </a:outerShdw>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340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13412"/>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13395">
                                            <p:txEl>
                                              <p:pRg st="0" end="0"/>
                                            </p:txEl>
                                          </p:spTgt>
                                        </p:tgtEl>
                                        <p:attrNameLst>
                                          <p:attrName>style.visibility</p:attrName>
                                        </p:attrNameLst>
                                      </p:cBhvr>
                                      <p:to>
                                        <p:strVal val="visible"/>
                                      </p:to>
                                    </p:set>
                                    <p:animEffect transition="in" filter="wipe(left)">
                                      <p:cBhvr>
                                        <p:cTn id="13" dur="2000"/>
                                        <p:tgtEl>
                                          <p:spTgt spid="61339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13427"/>
                                        </p:tgtEl>
                                        <p:attrNameLst>
                                          <p:attrName>style.visibility</p:attrName>
                                        </p:attrNameLst>
                                      </p:cBhvr>
                                      <p:to>
                                        <p:strVal val="visible"/>
                                      </p:to>
                                    </p:set>
                                    <p:animEffect transition="in" filter="dissolve">
                                      <p:cBhvr>
                                        <p:cTn id="18" dur="500"/>
                                        <p:tgtEl>
                                          <p:spTgt spid="613427"/>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13398"/>
                                        </p:tgtEl>
                                        <p:attrNameLst>
                                          <p:attrName>style.visibility</p:attrName>
                                        </p:attrNameLst>
                                      </p:cBhvr>
                                      <p:to>
                                        <p:strVal val="visible"/>
                                      </p:to>
                                    </p:set>
                                    <p:animEffect transition="in" filter="wipe(left)">
                                      <p:cBhvr>
                                        <p:cTn id="22" dur="2000"/>
                                        <p:tgtEl>
                                          <p:spTgt spid="613398"/>
                                        </p:tgtEl>
                                      </p:cBhvr>
                                    </p:animEffect>
                                  </p:childTnLst>
                                </p:cTn>
                              </p:par>
                              <p:par>
                                <p:cTn id="23" presetID="1" presetClass="mediacall" presetSubtype="0" fill="hold" nodeType="withEffect">
                                  <p:stCondLst>
                                    <p:cond delay="0"/>
                                  </p:stCondLst>
                                  <p:childTnLst>
                                    <p:cmd type="call" cmd="playFrom(0.0)">
                                      <p:cBhvr>
                                        <p:cTn id="24" dur="280" fill="hold"/>
                                        <p:tgtEl>
                                          <p:spTgt spid="613450"/>
                                        </p:tgtEl>
                                      </p:cBhvr>
                                    </p:cmd>
                                  </p:childTnLst>
                                </p:cTn>
                              </p:par>
                              <p:par>
                                <p:cTn id="25" presetID="1" presetClass="entr" presetSubtype="0" fill="hold" grpId="0" nodeType="withEffect">
                                  <p:stCondLst>
                                    <p:cond delay="0"/>
                                  </p:stCondLst>
                                  <p:childTnLst>
                                    <p:set>
                                      <p:cBhvr>
                                        <p:cTn id="26" dur="1" fill="hold">
                                          <p:stCondLst>
                                            <p:cond delay="499"/>
                                          </p:stCondLst>
                                        </p:cTn>
                                        <p:tgtEl>
                                          <p:spTgt spid="613406">
                                            <p:txEl>
                                              <p:pRg st="0" end="0"/>
                                            </p:txEl>
                                          </p:spTgt>
                                        </p:tgtEl>
                                        <p:attrNameLst>
                                          <p:attrName>style.visibility</p:attrName>
                                        </p:attrNameLst>
                                      </p:cBhvr>
                                      <p:to>
                                        <p:strVal val="visible"/>
                                      </p:to>
                                    </p:se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613419"/>
                                        </p:tgtEl>
                                        <p:attrNameLst>
                                          <p:attrName>style.visibility</p:attrName>
                                        </p:attrNameLst>
                                      </p:cBhvr>
                                      <p:to>
                                        <p:strVal val="visible"/>
                                      </p:to>
                                    </p:set>
                                    <p:animEffect transition="in" filter="dissolve">
                                      <p:cBhvr>
                                        <p:cTn id="30" dur="500"/>
                                        <p:tgtEl>
                                          <p:spTgt spid="613419"/>
                                        </p:tgtEl>
                                      </p:cBhvr>
                                    </p:animEffect>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499"/>
                                          </p:stCondLst>
                                        </p:cTn>
                                        <p:tgtEl>
                                          <p:spTgt spid="613403">
                                            <p:txEl>
                                              <p:pRg st="0" end="0"/>
                                            </p:txEl>
                                          </p:spTgt>
                                        </p:tgtEl>
                                        <p:attrNameLst>
                                          <p:attrName>style.visibility</p:attrName>
                                        </p:attrNameLst>
                                      </p:cBhvr>
                                      <p:to>
                                        <p:strVal val="visible"/>
                                      </p:to>
                                    </p:se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613426"/>
                                        </p:tgtEl>
                                        <p:attrNameLst>
                                          <p:attrName>style.visibility</p:attrName>
                                        </p:attrNameLst>
                                      </p:cBhvr>
                                      <p:to>
                                        <p:strVal val="visible"/>
                                      </p:to>
                                    </p:set>
                                    <p:animEffect transition="in" filter="wipe(right)">
                                      <p:cBhvr>
                                        <p:cTn id="37" dur="2000"/>
                                        <p:tgtEl>
                                          <p:spTgt spid="6134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13422"/>
                                        </p:tgtEl>
                                        <p:attrNameLst>
                                          <p:attrName>style.visibility</p:attrName>
                                        </p:attrNameLst>
                                      </p:cBhvr>
                                      <p:to>
                                        <p:strVal val="visible"/>
                                      </p:to>
                                    </p:set>
                                    <p:animEffect transition="in" filter="wipe(up)">
                                      <p:cBhvr>
                                        <p:cTn id="40" dur="2000"/>
                                        <p:tgtEl>
                                          <p:spTgt spid="613422"/>
                                        </p:tgtEl>
                                      </p:cBhvr>
                                    </p:animEffect>
                                  </p:childTnLst>
                                </p:cTn>
                              </p:par>
                            </p:childTnLst>
                          </p:cTn>
                        </p:par>
                        <p:par>
                          <p:cTn id="41" fill="hold">
                            <p:stCondLst>
                              <p:cond delay="5500"/>
                            </p:stCondLst>
                            <p:childTnLst>
                              <p:par>
                                <p:cTn id="42" presetID="9" presetClass="entr" presetSubtype="0" fill="hold" nodeType="afterEffect">
                                  <p:stCondLst>
                                    <p:cond delay="0"/>
                                  </p:stCondLst>
                                  <p:childTnLst>
                                    <p:set>
                                      <p:cBhvr>
                                        <p:cTn id="43" dur="1" fill="hold">
                                          <p:stCondLst>
                                            <p:cond delay="0"/>
                                          </p:stCondLst>
                                        </p:cTn>
                                        <p:tgtEl>
                                          <p:spTgt spid="613429"/>
                                        </p:tgtEl>
                                        <p:attrNameLst>
                                          <p:attrName>style.visibility</p:attrName>
                                        </p:attrNameLst>
                                      </p:cBhvr>
                                      <p:to>
                                        <p:strVal val="visible"/>
                                      </p:to>
                                    </p:set>
                                    <p:animEffect transition="in" filter="dissolve">
                                      <p:cBhvr>
                                        <p:cTn id="44" dur="500"/>
                                        <p:tgtEl>
                                          <p:spTgt spid="613429"/>
                                        </p:tgtEl>
                                      </p:cBhvr>
                                    </p:animEffect>
                                  </p:childTnLst>
                                </p:cTn>
                              </p:par>
                              <p:par>
                                <p:cTn id="45" presetID="9" presetClass="entr" presetSubtype="0" fill="hold" nodeType="withEffect">
                                  <p:stCondLst>
                                    <p:cond delay="0"/>
                                  </p:stCondLst>
                                  <p:childTnLst>
                                    <p:set>
                                      <p:cBhvr>
                                        <p:cTn id="46" dur="1" fill="hold">
                                          <p:stCondLst>
                                            <p:cond delay="0"/>
                                          </p:stCondLst>
                                        </p:cTn>
                                        <p:tgtEl>
                                          <p:spTgt spid="613430"/>
                                        </p:tgtEl>
                                        <p:attrNameLst>
                                          <p:attrName>style.visibility</p:attrName>
                                        </p:attrNameLst>
                                      </p:cBhvr>
                                      <p:to>
                                        <p:strVal val="visible"/>
                                      </p:to>
                                    </p:set>
                                    <p:animEffect transition="in" filter="dissolve">
                                      <p:cBhvr>
                                        <p:cTn id="47" dur="500"/>
                                        <p:tgtEl>
                                          <p:spTgt spid="613430"/>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613387">
                                            <p:txEl>
                                              <p:pRg st="0" end="0"/>
                                            </p:txEl>
                                          </p:spTgt>
                                        </p:tgtEl>
                                        <p:attrNameLst>
                                          <p:attrName>style.visibility</p:attrName>
                                        </p:attrNameLst>
                                      </p:cBhvr>
                                      <p:to>
                                        <p:strVal val="visible"/>
                                      </p:to>
                                    </p:set>
                                    <p:animEffect transition="in" filter="wipe(left)">
                                      <p:cBhvr>
                                        <p:cTn id="51" dur="2000"/>
                                        <p:tgtEl>
                                          <p:spTgt spid="613387">
                                            <p:txEl>
                                              <p:pRg st="0" end="0"/>
                                            </p:txEl>
                                          </p:spTgt>
                                        </p:tgtEl>
                                      </p:cBhvr>
                                    </p:animEffec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6134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left)">
                                      <p:cBhvr>
                                        <p:cTn id="59" dur="2000"/>
                                        <p:tgtEl>
                                          <p:spTgt spid="84"/>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path" presetSubtype="0" accel="50000" decel="50000" fill="hold" nodeType="clickEffect">
                                  <p:stCondLst>
                                    <p:cond delay="0"/>
                                  </p:stCondLst>
                                  <p:childTnLst>
                                    <p:animMotion origin="layout" path="M -0.08125 -0.06944 L -0.00625 -0.00694 " pathEditMode="relative" rAng="0" ptsTypes="AA">
                                      <p:cBhvr>
                                        <p:cTn id="63" dur="3000" spd="-100000" fill="hold"/>
                                        <p:tgtEl>
                                          <p:spTgt spid="613445"/>
                                        </p:tgtEl>
                                        <p:attrNameLst>
                                          <p:attrName>ppt_x</p:attrName>
                                          <p:attrName>ppt_y</p:attrName>
                                        </p:attrNameLst>
                                      </p:cBhvr>
                                      <p:rCtr x="3800" y="3100"/>
                                    </p:animMotion>
                                  </p:childTnLst>
                                  <p:subTnLst>
                                    <p:audio>
                                      <p:cMediaNode>
                                        <p:cTn display="0" masterRel="sameClick">
                                          <p:stCondLst>
                                            <p:cond evt="begin" delay="0">
                                              <p:tn val="62"/>
                                            </p:cond>
                                          </p:stCondLst>
                                          <p:endCondLst>
                                            <p:cond evt="onStopAudio" delay="0">
                                              <p:tgtEl>
                                                <p:sldTgt/>
                                              </p:tgtEl>
                                            </p:cond>
                                          </p:endCondLst>
                                        </p:cTn>
                                        <p:tgtEl>
                                          <p:sndTgt r:embed="rId5" name="a boing_x.wav"/>
                                        </p:tgtEl>
                                      </p:cMediaNode>
                                    </p:audio>
                                  </p:subTnLst>
                                </p:cTn>
                              </p:par>
                              <p:par>
                                <p:cTn id="64" presetID="1" presetClass="mediacall" presetSubtype="0" fill="hold" nodeType="withEffect">
                                  <p:stCondLst>
                                    <p:cond delay="0"/>
                                  </p:stCondLst>
                                  <p:childTnLst>
                                    <p:cmd type="call" cmd="playFrom(0.0)">
                                      <p:cBhvr>
                                        <p:cTn id="65" dur="322" fill="hold"/>
                                        <p:tgtEl>
                                          <p:spTgt spid="613452"/>
                                        </p:tgtEl>
                                      </p:cBhvr>
                                    </p:cmd>
                                  </p:childTnLst>
                                </p:cTn>
                              </p:par>
                            </p:childTnLst>
                          </p:cTn>
                        </p:par>
                        <p:par>
                          <p:cTn id="66" fill="hold">
                            <p:stCondLst>
                              <p:cond delay="3000"/>
                            </p:stCondLst>
                            <p:childTnLst>
                              <p:par>
                                <p:cTn id="67" presetID="1" presetClass="entr" presetSubtype="0" fill="hold" grpId="0" nodeType="afterEffect">
                                  <p:stCondLst>
                                    <p:cond delay="0"/>
                                  </p:stCondLst>
                                  <p:childTnLst>
                                    <p:set>
                                      <p:cBhvr>
                                        <p:cTn id="68" dur="1" fill="hold">
                                          <p:stCondLst>
                                            <p:cond delay="499"/>
                                          </p:stCondLst>
                                        </p:cTn>
                                        <p:tgtEl>
                                          <p:spTgt spid="613415">
                                            <p:txEl>
                                              <p:pRg st="0" end="0"/>
                                            </p:txEl>
                                          </p:spTgt>
                                        </p:tgtEl>
                                        <p:attrNameLst>
                                          <p:attrName>style.visibility</p:attrName>
                                        </p:attrNameLst>
                                      </p:cBhvr>
                                      <p:to>
                                        <p:strVal val="visible"/>
                                      </p:to>
                                    </p:set>
                                  </p:childTnLst>
                                </p:cTn>
                              </p:par>
                            </p:childTnLst>
                          </p:cTn>
                        </p:par>
                        <p:par>
                          <p:cTn id="69" fill="hold">
                            <p:stCondLst>
                              <p:cond delay="3500"/>
                            </p:stCondLst>
                            <p:childTnLst>
                              <p:par>
                                <p:cTn id="70" presetID="22" presetClass="entr" presetSubtype="2" fill="hold" grpId="0" nodeType="afterEffect">
                                  <p:stCondLst>
                                    <p:cond delay="0"/>
                                  </p:stCondLst>
                                  <p:childTnLst>
                                    <p:set>
                                      <p:cBhvr>
                                        <p:cTn id="71" dur="1" fill="hold">
                                          <p:stCondLst>
                                            <p:cond delay="0"/>
                                          </p:stCondLst>
                                        </p:cTn>
                                        <p:tgtEl>
                                          <p:spTgt spid="613433"/>
                                        </p:tgtEl>
                                        <p:attrNameLst>
                                          <p:attrName>style.visibility</p:attrName>
                                        </p:attrNameLst>
                                      </p:cBhvr>
                                      <p:to>
                                        <p:strVal val="visible"/>
                                      </p:to>
                                    </p:set>
                                    <p:animEffect transition="in" filter="wipe(right)">
                                      <p:cBhvr>
                                        <p:cTn id="72" dur="2000"/>
                                        <p:tgtEl>
                                          <p:spTgt spid="613433"/>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613434"/>
                                        </p:tgtEl>
                                        <p:attrNameLst>
                                          <p:attrName>style.visibility</p:attrName>
                                        </p:attrNameLst>
                                      </p:cBhvr>
                                      <p:to>
                                        <p:strVal val="visible"/>
                                      </p:to>
                                    </p:set>
                                    <p:animEffect transition="in" filter="wipe(up)">
                                      <p:cBhvr>
                                        <p:cTn id="75" dur="2000"/>
                                        <p:tgtEl>
                                          <p:spTgt spid="613434"/>
                                        </p:tgtEl>
                                      </p:cBhvr>
                                    </p:animEffect>
                                  </p:childTnLst>
                                </p:cTn>
                              </p:par>
                            </p:childTnLst>
                          </p:cTn>
                        </p:par>
                        <p:par>
                          <p:cTn id="76" fill="hold">
                            <p:stCondLst>
                              <p:cond delay="5500"/>
                            </p:stCondLst>
                            <p:childTnLst>
                              <p:par>
                                <p:cTn id="77" presetID="9" presetClass="entr" presetSubtype="0" fill="hold" nodeType="afterEffect">
                                  <p:stCondLst>
                                    <p:cond delay="0"/>
                                  </p:stCondLst>
                                  <p:childTnLst>
                                    <p:set>
                                      <p:cBhvr>
                                        <p:cTn id="78" dur="1" fill="hold">
                                          <p:stCondLst>
                                            <p:cond delay="0"/>
                                          </p:stCondLst>
                                        </p:cTn>
                                        <p:tgtEl>
                                          <p:spTgt spid="613438"/>
                                        </p:tgtEl>
                                        <p:attrNameLst>
                                          <p:attrName>style.visibility</p:attrName>
                                        </p:attrNameLst>
                                      </p:cBhvr>
                                      <p:to>
                                        <p:strVal val="visible"/>
                                      </p:to>
                                    </p:set>
                                    <p:animEffect transition="in" filter="dissolve">
                                      <p:cBhvr>
                                        <p:cTn id="79" dur="1000"/>
                                        <p:tgtEl>
                                          <p:spTgt spid="613438"/>
                                        </p:tgtEl>
                                      </p:cBhvr>
                                    </p:animEffect>
                                  </p:childTnLst>
                                </p:cTn>
                              </p:par>
                              <p:par>
                                <p:cTn id="80" presetID="9" presetClass="entr" presetSubtype="0" fill="hold" nodeType="withEffect">
                                  <p:stCondLst>
                                    <p:cond delay="0"/>
                                  </p:stCondLst>
                                  <p:childTnLst>
                                    <p:set>
                                      <p:cBhvr>
                                        <p:cTn id="81" dur="1" fill="hold">
                                          <p:stCondLst>
                                            <p:cond delay="0"/>
                                          </p:stCondLst>
                                        </p:cTn>
                                        <p:tgtEl>
                                          <p:spTgt spid="613439"/>
                                        </p:tgtEl>
                                        <p:attrNameLst>
                                          <p:attrName>style.visibility</p:attrName>
                                        </p:attrNameLst>
                                      </p:cBhvr>
                                      <p:to>
                                        <p:strVal val="visible"/>
                                      </p:to>
                                    </p:set>
                                    <p:animEffect transition="in" filter="dissolve">
                                      <p:cBhvr>
                                        <p:cTn id="82" dur="1000"/>
                                        <p:tgtEl>
                                          <p:spTgt spid="613439"/>
                                        </p:tgtEl>
                                      </p:cBhvr>
                                    </p:animEffect>
                                  </p:childTnLst>
                                </p:cTn>
                              </p:par>
                            </p:childTnLst>
                          </p:cTn>
                        </p:par>
                        <p:par>
                          <p:cTn id="83" fill="hold">
                            <p:stCondLst>
                              <p:cond delay="6500"/>
                            </p:stCondLst>
                            <p:childTnLst>
                              <p:par>
                                <p:cTn id="84" presetID="1" presetClass="entr" presetSubtype="0" fill="hold" grpId="0" nodeType="afterEffect">
                                  <p:stCondLst>
                                    <p:cond delay="0"/>
                                  </p:stCondLst>
                                  <p:childTnLst>
                                    <p:set>
                                      <p:cBhvr>
                                        <p:cTn id="85" dur="1" fill="hold">
                                          <p:stCondLst>
                                            <p:cond delay="499"/>
                                          </p:stCondLst>
                                        </p:cTn>
                                        <p:tgtEl>
                                          <p:spTgt spid="61341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613425"/>
                                        </p:tgtEl>
                                        <p:attrNameLst>
                                          <p:attrName>style.visibility</p:attrName>
                                        </p:attrNameLst>
                                      </p:cBhvr>
                                      <p:to>
                                        <p:strVal val="visible"/>
                                      </p:to>
                                    </p:set>
                                    <p:animEffect transition="in" filter="dissolve">
                                      <p:cBhvr>
                                        <p:cTn id="90" dur="500"/>
                                        <p:tgtEl>
                                          <p:spTgt spid="613425"/>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613397"/>
                                        </p:tgtEl>
                                        <p:attrNameLst>
                                          <p:attrName>style.visibility</p:attrName>
                                        </p:attrNameLst>
                                      </p:cBhvr>
                                      <p:to>
                                        <p:strVal val="visible"/>
                                      </p:to>
                                    </p:set>
                                    <p:animEffect transition="in" filter="wipe(left)">
                                      <p:cBhvr>
                                        <p:cTn id="94" dur="2000"/>
                                        <p:tgtEl>
                                          <p:spTgt spid="613397"/>
                                        </p:tgtEl>
                                      </p:cBhvr>
                                    </p:animEffect>
                                  </p:childTnLst>
                                </p:cTn>
                              </p:par>
                              <p:par>
                                <p:cTn id="95" presetID="1" presetClass="mediacall" presetSubtype="0" fill="hold" nodeType="withEffect">
                                  <p:stCondLst>
                                    <p:cond delay="0"/>
                                  </p:stCondLst>
                                  <p:childTnLst>
                                    <p:cmd type="call" cmd="playFrom(0.0)">
                                      <p:cBhvr>
                                        <p:cTn id="96" dur="280" fill="hold"/>
                                        <p:tgtEl>
                                          <p:spTgt spid="613451"/>
                                        </p:tgtEl>
                                      </p:cBhvr>
                                    </p:cmd>
                                  </p:childTnLst>
                                </p:cTn>
                              </p:par>
                              <p:par>
                                <p:cTn id="97" presetID="1" presetClass="entr" presetSubtype="0" fill="hold" grpId="0" nodeType="withEffect">
                                  <p:stCondLst>
                                    <p:cond delay="0"/>
                                  </p:stCondLst>
                                  <p:childTnLst>
                                    <p:set>
                                      <p:cBhvr>
                                        <p:cTn id="98" dur="1" fill="hold">
                                          <p:stCondLst>
                                            <p:cond delay="499"/>
                                          </p:stCondLst>
                                        </p:cTn>
                                        <p:tgtEl>
                                          <p:spTgt spid="613408">
                                            <p:txEl>
                                              <p:pRg st="0" end="0"/>
                                            </p:txEl>
                                          </p:spTgt>
                                        </p:tgtEl>
                                        <p:attrNameLst>
                                          <p:attrName>style.visibility</p:attrName>
                                        </p:attrNameLst>
                                      </p:cBhvr>
                                      <p:to>
                                        <p:strVal val="visible"/>
                                      </p:to>
                                    </p:set>
                                  </p:childTnLst>
                                </p:cTn>
                              </p:par>
                            </p:childTnLst>
                          </p:cTn>
                        </p:par>
                        <p:par>
                          <p:cTn id="99" fill="hold">
                            <p:stCondLst>
                              <p:cond delay="2500"/>
                            </p:stCondLst>
                            <p:childTnLst>
                              <p:par>
                                <p:cTn id="100" presetID="9" presetClass="entr" presetSubtype="0" fill="hold" nodeType="afterEffect">
                                  <p:stCondLst>
                                    <p:cond delay="0"/>
                                  </p:stCondLst>
                                  <p:childTnLst>
                                    <p:set>
                                      <p:cBhvr>
                                        <p:cTn id="101" dur="1" fill="hold">
                                          <p:stCondLst>
                                            <p:cond delay="0"/>
                                          </p:stCondLst>
                                        </p:cTn>
                                        <p:tgtEl>
                                          <p:spTgt spid="613420"/>
                                        </p:tgtEl>
                                        <p:attrNameLst>
                                          <p:attrName>style.visibility</p:attrName>
                                        </p:attrNameLst>
                                      </p:cBhvr>
                                      <p:to>
                                        <p:strVal val="visible"/>
                                      </p:to>
                                    </p:set>
                                    <p:animEffect transition="in" filter="dissolve">
                                      <p:cBhvr>
                                        <p:cTn id="102" dur="500"/>
                                        <p:tgtEl>
                                          <p:spTgt spid="613420"/>
                                        </p:tgtEl>
                                      </p:cBhvr>
                                    </p:animEffect>
                                  </p:childTnLst>
                                </p:cTn>
                              </p:par>
                            </p:childTnLst>
                          </p:cTn>
                        </p:par>
                        <p:par>
                          <p:cTn id="103" fill="hold">
                            <p:stCondLst>
                              <p:cond delay="3000"/>
                            </p:stCondLst>
                            <p:childTnLst>
                              <p:par>
                                <p:cTn id="104" presetID="1" presetClass="entr" presetSubtype="0" fill="hold" grpId="0" nodeType="afterEffect">
                                  <p:stCondLst>
                                    <p:cond delay="0"/>
                                  </p:stCondLst>
                                  <p:childTnLst>
                                    <p:set>
                                      <p:cBhvr>
                                        <p:cTn id="105" dur="1" fill="hold">
                                          <p:stCondLst>
                                            <p:cond delay="499"/>
                                          </p:stCondLst>
                                        </p:cTn>
                                        <p:tgtEl>
                                          <p:spTgt spid="613404">
                                            <p:txEl>
                                              <p:pRg st="0" end="0"/>
                                            </p:txEl>
                                          </p:spTgt>
                                        </p:tgtEl>
                                        <p:attrNameLst>
                                          <p:attrName>style.visibility</p:attrName>
                                        </p:attrNameLst>
                                      </p:cBhvr>
                                      <p:to>
                                        <p:strVal val="visible"/>
                                      </p:to>
                                    </p:set>
                                  </p:childTnLst>
                                </p:cTn>
                              </p:par>
                            </p:childTnLst>
                          </p:cTn>
                        </p:par>
                        <p:par>
                          <p:cTn id="106" fill="hold">
                            <p:stCondLst>
                              <p:cond delay="3500"/>
                            </p:stCondLst>
                            <p:childTnLst>
                              <p:par>
                                <p:cTn id="107" presetID="22" presetClass="entr" presetSubtype="2" fill="hold" grpId="0" nodeType="afterEffect">
                                  <p:stCondLst>
                                    <p:cond delay="0"/>
                                  </p:stCondLst>
                                  <p:childTnLst>
                                    <p:set>
                                      <p:cBhvr>
                                        <p:cTn id="108" dur="1" fill="hold">
                                          <p:stCondLst>
                                            <p:cond delay="0"/>
                                          </p:stCondLst>
                                        </p:cTn>
                                        <p:tgtEl>
                                          <p:spTgt spid="613424"/>
                                        </p:tgtEl>
                                        <p:attrNameLst>
                                          <p:attrName>style.visibility</p:attrName>
                                        </p:attrNameLst>
                                      </p:cBhvr>
                                      <p:to>
                                        <p:strVal val="visible"/>
                                      </p:to>
                                    </p:set>
                                    <p:animEffect transition="in" filter="wipe(right)">
                                      <p:cBhvr>
                                        <p:cTn id="109" dur="2000"/>
                                        <p:tgtEl>
                                          <p:spTgt spid="613424"/>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613423"/>
                                        </p:tgtEl>
                                        <p:attrNameLst>
                                          <p:attrName>style.visibility</p:attrName>
                                        </p:attrNameLst>
                                      </p:cBhvr>
                                      <p:to>
                                        <p:strVal val="visible"/>
                                      </p:to>
                                    </p:set>
                                    <p:animEffect transition="in" filter="wipe(up)">
                                      <p:cBhvr>
                                        <p:cTn id="112" dur="2000"/>
                                        <p:tgtEl>
                                          <p:spTgt spid="613423"/>
                                        </p:tgtEl>
                                      </p:cBhvr>
                                    </p:animEffect>
                                  </p:childTnLst>
                                </p:cTn>
                              </p:par>
                              <p:par>
                                <p:cTn id="113" presetID="9" presetClass="entr" presetSubtype="0" fill="hold" nodeType="withEffect">
                                  <p:stCondLst>
                                    <p:cond delay="0"/>
                                  </p:stCondLst>
                                  <p:childTnLst>
                                    <p:set>
                                      <p:cBhvr>
                                        <p:cTn id="114" dur="1" fill="hold">
                                          <p:stCondLst>
                                            <p:cond delay="0"/>
                                          </p:stCondLst>
                                        </p:cTn>
                                        <p:tgtEl>
                                          <p:spTgt spid="613436"/>
                                        </p:tgtEl>
                                        <p:attrNameLst>
                                          <p:attrName>style.visibility</p:attrName>
                                        </p:attrNameLst>
                                      </p:cBhvr>
                                      <p:to>
                                        <p:strVal val="visible"/>
                                      </p:to>
                                    </p:set>
                                    <p:animEffect transition="in" filter="dissolve">
                                      <p:cBhvr>
                                        <p:cTn id="115" dur="500"/>
                                        <p:tgtEl>
                                          <p:spTgt spid="613436"/>
                                        </p:tgtEl>
                                      </p:cBhvr>
                                    </p:animEffect>
                                  </p:childTnLst>
                                </p:cTn>
                              </p:par>
                              <p:par>
                                <p:cTn id="116" presetID="9" presetClass="entr" presetSubtype="0" fill="hold" nodeType="withEffect">
                                  <p:stCondLst>
                                    <p:cond delay="0"/>
                                  </p:stCondLst>
                                  <p:childTnLst>
                                    <p:set>
                                      <p:cBhvr>
                                        <p:cTn id="117" dur="1" fill="hold">
                                          <p:stCondLst>
                                            <p:cond delay="0"/>
                                          </p:stCondLst>
                                        </p:cTn>
                                        <p:tgtEl>
                                          <p:spTgt spid="613437"/>
                                        </p:tgtEl>
                                        <p:attrNameLst>
                                          <p:attrName>style.visibility</p:attrName>
                                        </p:attrNameLst>
                                      </p:cBhvr>
                                      <p:to>
                                        <p:strVal val="visible"/>
                                      </p:to>
                                    </p:set>
                                    <p:animEffect transition="in" filter="dissolve">
                                      <p:cBhvr>
                                        <p:cTn id="118" dur="500"/>
                                        <p:tgtEl>
                                          <p:spTgt spid="613437"/>
                                        </p:tgtEl>
                                      </p:cBhvr>
                                    </p:animEffect>
                                  </p:childTnLst>
                                </p:cTn>
                              </p:par>
                            </p:childTnLst>
                          </p:cTn>
                        </p:par>
                        <p:par>
                          <p:cTn id="119" fill="hold">
                            <p:stCondLst>
                              <p:cond delay="5500"/>
                            </p:stCondLst>
                            <p:childTnLst>
                              <p:par>
                                <p:cTn id="120" presetID="1" presetClass="entr" presetSubtype="0" fill="hold" grpId="0" nodeType="afterEffect">
                                  <p:stCondLst>
                                    <p:cond delay="0"/>
                                  </p:stCondLst>
                                  <p:childTnLst>
                                    <p:set>
                                      <p:cBhvr>
                                        <p:cTn id="121" dur="1" fill="hold">
                                          <p:stCondLst>
                                            <p:cond delay="499"/>
                                          </p:stCondLst>
                                        </p:cTn>
                                        <p:tgtEl>
                                          <p:spTgt spid="613400"/>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wipe(left)">
                                      <p:cBhvr>
                                        <p:cTn id="126" dur="2000"/>
                                        <p:tgtEl>
                                          <p:spTgt spid="85"/>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path" presetSubtype="0" accel="50000" decel="50000" fill="hold" nodeType="clickEffect">
                                  <p:stCondLst>
                                    <p:cond delay="0"/>
                                  </p:stCondLst>
                                  <p:childTnLst>
                                    <p:animMotion origin="layout" path="M -0.12396 -0.15834 L -0.08125 -0.06945 " pathEditMode="relative" rAng="0" ptsTypes="AA">
                                      <p:cBhvr>
                                        <p:cTn id="130" dur="3000" spd="-100000" fill="hold"/>
                                        <p:tgtEl>
                                          <p:spTgt spid="613445"/>
                                        </p:tgtEl>
                                        <p:attrNameLst>
                                          <p:attrName>ppt_x</p:attrName>
                                          <p:attrName>ppt_y</p:attrName>
                                        </p:attrNameLst>
                                      </p:cBhvr>
                                      <p:rCtr x="2100" y="4400"/>
                                    </p:animMotion>
                                  </p:childTnLst>
                                  <p:subTnLst>
                                    <p:audio>
                                      <p:cMediaNode>
                                        <p:cTn display="0" masterRel="sameClick">
                                          <p:stCondLst>
                                            <p:cond evt="begin" delay="0">
                                              <p:tn val="129"/>
                                            </p:cond>
                                          </p:stCondLst>
                                          <p:endCondLst>
                                            <p:cond evt="onStopAudio" delay="0">
                                              <p:tgtEl>
                                                <p:sldTgt/>
                                              </p:tgtEl>
                                            </p:cond>
                                          </p:endCondLst>
                                        </p:cTn>
                                        <p:tgtEl>
                                          <p:sndTgt r:embed="rId5" name="a boing_x.wav"/>
                                        </p:tgtEl>
                                      </p:cMediaNode>
                                    </p:audio>
                                  </p:subTnLst>
                                </p:cTn>
                              </p:par>
                              <p:par>
                                <p:cTn id="131" presetID="1" presetClass="mediacall" presetSubtype="0" fill="hold" nodeType="withEffect">
                                  <p:stCondLst>
                                    <p:cond delay="0"/>
                                  </p:stCondLst>
                                  <p:childTnLst>
                                    <p:cmd type="call" cmd="playFrom(0.0)">
                                      <p:cBhvr>
                                        <p:cTn id="132" dur="322" fill="hold"/>
                                        <p:tgtEl>
                                          <p:spTgt spid="613453"/>
                                        </p:tgtEl>
                                      </p:cBhvr>
                                    </p:cmd>
                                  </p:childTnLst>
                                </p:cTn>
                              </p:par>
                            </p:childTnLst>
                          </p:cTn>
                        </p:par>
                        <p:par>
                          <p:cTn id="133" fill="hold">
                            <p:stCondLst>
                              <p:cond delay="3000"/>
                            </p:stCondLst>
                            <p:childTnLst>
                              <p:par>
                                <p:cTn id="134" presetID="1" presetClass="entr" presetSubtype="0" fill="hold" grpId="0" nodeType="afterEffect">
                                  <p:stCondLst>
                                    <p:cond delay="0"/>
                                  </p:stCondLst>
                                  <p:childTnLst>
                                    <p:set>
                                      <p:cBhvr>
                                        <p:cTn id="135" dur="1" fill="hold">
                                          <p:stCondLst>
                                            <p:cond delay="499"/>
                                          </p:stCondLst>
                                        </p:cTn>
                                        <p:tgtEl>
                                          <p:spTgt spid="613410"/>
                                        </p:tgtEl>
                                        <p:attrNameLst>
                                          <p:attrName>style.visibility</p:attrName>
                                        </p:attrNameLst>
                                      </p:cBhvr>
                                      <p:to>
                                        <p:strVal val="visible"/>
                                      </p:to>
                                    </p:set>
                                  </p:childTnLst>
                                </p:cTn>
                              </p:par>
                            </p:childTnLst>
                          </p:cTn>
                        </p:par>
                        <p:par>
                          <p:cTn id="136" fill="hold">
                            <p:stCondLst>
                              <p:cond delay="3500"/>
                            </p:stCondLst>
                            <p:childTnLst>
                              <p:par>
                                <p:cTn id="137" presetID="1" presetClass="entr" presetSubtype="0" fill="hold" grpId="0" nodeType="afterEffect">
                                  <p:stCondLst>
                                    <p:cond delay="0"/>
                                  </p:stCondLst>
                                  <p:childTnLst>
                                    <p:set>
                                      <p:cBhvr>
                                        <p:cTn id="138" dur="1" fill="hold">
                                          <p:stCondLst>
                                            <p:cond delay="499"/>
                                          </p:stCondLst>
                                        </p:cTn>
                                        <p:tgtEl>
                                          <p:spTgt spid="613414">
                                            <p:txEl>
                                              <p:pRg st="0" end="0"/>
                                            </p:txEl>
                                          </p:spTgt>
                                        </p:tgtEl>
                                        <p:attrNameLst>
                                          <p:attrName>style.visibility</p:attrName>
                                        </p:attrNameLst>
                                      </p:cBhvr>
                                      <p:to>
                                        <p:strVal val="visible"/>
                                      </p:to>
                                    </p:set>
                                  </p:childTnLst>
                                </p:cTn>
                              </p:par>
                            </p:childTnLst>
                          </p:cTn>
                        </p:par>
                        <p:par>
                          <p:cTn id="139" fill="hold">
                            <p:stCondLst>
                              <p:cond delay="4000"/>
                            </p:stCondLst>
                            <p:childTnLst>
                              <p:par>
                                <p:cTn id="140" presetID="22" presetClass="entr" presetSubtype="2" fill="hold" grpId="0" nodeType="afterEffect">
                                  <p:stCondLst>
                                    <p:cond delay="0"/>
                                  </p:stCondLst>
                                  <p:childTnLst>
                                    <p:set>
                                      <p:cBhvr>
                                        <p:cTn id="141" dur="1" fill="hold">
                                          <p:stCondLst>
                                            <p:cond delay="0"/>
                                          </p:stCondLst>
                                        </p:cTn>
                                        <p:tgtEl>
                                          <p:spTgt spid="613435"/>
                                        </p:tgtEl>
                                        <p:attrNameLst>
                                          <p:attrName>style.visibility</p:attrName>
                                        </p:attrNameLst>
                                      </p:cBhvr>
                                      <p:to>
                                        <p:strVal val="visible"/>
                                      </p:to>
                                    </p:set>
                                    <p:animEffect transition="in" filter="wipe(right)">
                                      <p:cBhvr>
                                        <p:cTn id="142" dur="2000"/>
                                        <p:tgtEl>
                                          <p:spTgt spid="613435"/>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613457"/>
                                        </p:tgtEl>
                                        <p:attrNameLst>
                                          <p:attrName>style.visibility</p:attrName>
                                        </p:attrNameLst>
                                      </p:cBhvr>
                                      <p:to>
                                        <p:strVal val="visible"/>
                                      </p:to>
                                    </p:set>
                                    <p:animEffect transition="in" filter="wipe(up)">
                                      <p:cBhvr>
                                        <p:cTn id="145" dur="2000"/>
                                        <p:tgtEl>
                                          <p:spTgt spid="613457"/>
                                        </p:tgtEl>
                                      </p:cBhvr>
                                    </p:animEffect>
                                  </p:childTnLst>
                                </p:cTn>
                              </p:par>
                            </p:childTnLst>
                          </p:cTn>
                        </p:par>
                        <p:par>
                          <p:cTn id="146" fill="hold">
                            <p:stCondLst>
                              <p:cond delay="6000"/>
                            </p:stCondLst>
                            <p:childTnLst>
                              <p:par>
                                <p:cTn id="147" presetID="9" presetClass="entr" presetSubtype="0" fill="hold" nodeType="afterEffect">
                                  <p:stCondLst>
                                    <p:cond delay="0"/>
                                  </p:stCondLst>
                                  <p:childTnLst>
                                    <p:set>
                                      <p:cBhvr>
                                        <p:cTn id="148" dur="1" fill="hold">
                                          <p:stCondLst>
                                            <p:cond delay="0"/>
                                          </p:stCondLst>
                                        </p:cTn>
                                        <p:tgtEl>
                                          <p:spTgt spid="613440"/>
                                        </p:tgtEl>
                                        <p:attrNameLst>
                                          <p:attrName>style.visibility</p:attrName>
                                        </p:attrNameLst>
                                      </p:cBhvr>
                                      <p:to>
                                        <p:strVal val="visible"/>
                                      </p:to>
                                    </p:set>
                                    <p:animEffect transition="in" filter="dissolve">
                                      <p:cBhvr>
                                        <p:cTn id="149" dur="500"/>
                                        <p:tgtEl>
                                          <p:spTgt spid="613440"/>
                                        </p:tgtEl>
                                      </p:cBhvr>
                                    </p:animEffect>
                                  </p:childTnLst>
                                </p:cTn>
                              </p:par>
                              <p:par>
                                <p:cTn id="150" presetID="9" presetClass="entr" presetSubtype="0" fill="hold" nodeType="withEffect">
                                  <p:stCondLst>
                                    <p:cond delay="0"/>
                                  </p:stCondLst>
                                  <p:childTnLst>
                                    <p:set>
                                      <p:cBhvr>
                                        <p:cTn id="151" dur="1" fill="hold">
                                          <p:stCondLst>
                                            <p:cond delay="0"/>
                                          </p:stCondLst>
                                        </p:cTn>
                                        <p:tgtEl>
                                          <p:spTgt spid="613441"/>
                                        </p:tgtEl>
                                        <p:attrNameLst>
                                          <p:attrName>style.visibility</p:attrName>
                                        </p:attrNameLst>
                                      </p:cBhvr>
                                      <p:to>
                                        <p:strVal val="visible"/>
                                      </p:to>
                                    </p:set>
                                    <p:animEffect transition="in" filter="dissolve">
                                      <p:cBhvr>
                                        <p:cTn id="152" dur="500"/>
                                        <p:tgtEl>
                                          <p:spTgt spid="61344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3" fill="hold" display="0">
                  <p:stCondLst>
                    <p:cond delay="indefinite"/>
                  </p:stCondLst>
                  <p:endCondLst>
                    <p:cond evt="onNext" delay="0">
                      <p:tgtEl>
                        <p:sldTgt/>
                      </p:tgtEl>
                    </p:cond>
                    <p:cond evt="onPrev" delay="0">
                      <p:tgtEl>
                        <p:sldTgt/>
                      </p:tgtEl>
                    </p:cond>
                    <p:cond evt="onStopAudio" delay="0">
                      <p:tgtEl>
                        <p:sldTgt/>
                      </p:tgtEl>
                    </p:cond>
                  </p:endCondLst>
                </p:cTn>
                <p:tgtEl>
                  <p:spTgt spid="613450"/>
                </p:tgtEl>
              </p:cMediaNode>
            </p:audio>
            <p:audio>
              <p:cMediaNode showWhenStopped="0">
                <p:cTn id="154" fill="hold" display="0">
                  <p:stCondLst>
                    <p:cond delay="indefinite"/>
                  </p:stCondLst>
                  <p:endCondLst>
                    <p:cond evt="onNext" delay="0">
                      <p:tgtEl>
                        <p:sldTgt/>
                      </p:tgtEl>
                    </p:cond>
                    <p:cond evt="onPrev" delay="0">
                      <p:tgtEl>
                        <p:sldTgt/>
                      </p:tgtEl>
                    </p:cond>
                    <p:cond evt="onStopAudio" delay="0">
                      <p:tgtEl>
                        <p:sldTgt/>
                      </p:tgtEl>
                    </p:cond>
                  </p:endCondLst>
                </p:cTn>
                <p:tgtEl>
                  <p:spTgt spid="613451"/>
                </p:tgtEl>
              </p:cMediaNode>
            </p:audio>
            <p:audio>
              <p:cMediaNode showWhenStopped="0">
                <p:cTn id="155" fill="hold" display="0">
                  <p:stCondLst>
                    <p:cond delay="indefinite"/>
                  </p:stCondLst>
                  <p:endCondLst>
                    <p:cond evt="onNext" delay="0">
                      <p:tgtEl>
                        <p:sldTgt/>
                      </p:tgtEl>
                    </p:cond>
                    <p:cond evt="onPrev" delay="0">
                      <p:tgtEl>
                        <p:sldTgt/>
                      </p:tgtEl>
                    </p:cond>
                    <p:cond evt="onStopAudio" delay="0">
                      <p:tgtEl>
                        <p:sldTgt/>
                      </p:tgtEl>
                    </p:cond>
                  </p:endCondLst>
                </p:cTn>
                <p:tgtEl>
                  <p:spTgt spid="613452"/>
                </p:tgtEl>
              </p:cMediaNode>
            </p:audio>
            <p:audio>
              <p:cMediaNode showWhenStopped="0">
                <p:cTn id="156" fill="hold" display="0">
                  <p:stCondLst>
                    <p:cond delay="indefinite"/>
                  </p:stCondLst>
                  <p:endCondLst>
                    <p:cond evt="onNext" delay="0">
                      <p:tgtEl>
                        <p:sldTgt/>
                      </p:tgtEl>
                    </p:cond>
                    <p:cond evt="onPrev" delay="0">
                      <p:tgtEl>
                        <p:sldTgt/>
                      </p:tgtEl>
                    </p:cond>
                    <p:cond evt="onStopAudio" delay="0">
                      <p:tgtEl>
                        <p:sldTgt/>
                      </p:tgtEl>
                    </p:cond>
                  </p:endCondLst>
                </p:cTn>
                <p:tgtEl>
                  <p:spTgt spid="613453"/>
                </p:tgtEl>
              </p:cMediaNode>
            </p:audio>
          </p:childTnLst>
        </p:cTn>
      </p:par>
    </p:tnLst>
    <p:bldLst>
      <p:bldP spid="613387" grpId="0" build="p" autoUpdateAnimBg="0" advAuto="0"/>
      <p:bldP spid="613395" grpId="0" build="p" autoUpdateAnimBg="0"/>
      <p:bldP spid="613397" grpId="0" animBg="1"/>
      <p:bldP spid="613398" grpId="0" animBg="1"/>
      <p:bldP spid="613400" grpId="0" animBg="1"/>
      <p:bldP spid="613401" grpId="0" animBg="1"/>
      <p:bldP spid="613402" grpId="0" animBg="1"/>
      <p:bldP spid="613403" grpId="0" build="p" autoUpdateAnimBg="0" advAuto="0"/>
      <p:bldP spid="613404" grpId="0" build="p" autoUpdateAnimBg="0" advAuto="0"/>
      <p:bldP spid="613406" grpId="0" build="p" autoUpdateAnimBg="0" advAuto="0"/>
      <p:bldP spid="613408" grpId="0" build="p" autoUpdateAnimBg="0" advAuto="0"/>
      <p:bldP spid="613410" grpId="0" animBg="1"/>
      <p:bldP spid="613411" grpId="0" animBg="1"/>
      <p:bldP spid="613412" grpId="0" animBg="1"/>
      <p:bldP spid="613414" grpId="0" build="p" autoUpdateAnimBg="0" advAuto="0"/>
      <p:bldP spid="613415" grpId="0" build="p" autoUpdateAnimBg="0" advAuto="0"/>
      <p:bldP spid="613422" grpId="0" animBg="1"/>
      <p:bldP spid="613423" grpId="0" animBg="1"/>
      <p:bldP spid="613424" grpId="0" animBg="1"/>
      <p:bldP spid="613426" grpId="0" animBg="1"/>
      <p:bldP spid="613433" grpId="0" animBg="1"/>
      <p:bldP spid="613434" grpId="0" animBg="1"/>
      <p:bldP spid="613435" grpId="0" animBg="1"/>
      <p:bldP spid="613457" grpId="0" animBg="1"/>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Rectangle 27"/>
          <p:cNvSpPr>
            <a:spLocks noChangeArrowheads="1"/>
          </p:cNvSpPr>
          <p:nvPr/>
        </p:nvSpPr>
        <p:spPr bwMode="auto">
          <a:xfrm>
            <a:off x="4819650" y="2247900"/>
            <a:ext cx="3467100" cy="3276600"/>
          </a:xfrm>
          <a:prstGeom prst="rect">
            <a:avLst/>
          </a:prstGeom>
          <a:blipFill>
            <a:blip r:embed="rId4"/>
            <a:tile tx="0" ty="0" sx="100000" sy="100000" flip="none" algn="tl"/>
          </a:blipFill>
          <a:ln w="57150" algn="ctr">
            <a:noFill/>
            <a:miter lim="800000"/>
            <a:headEnd/>
            <a:tailEnd/>
          </a:ln>
          <a:scene3d>
            <a:camera prst="orthographicFront"/>
            <a:lightRig rig="threePt" dir="t"/>
          </a:scene3d>
          <a:sp3d>
            <a:bevelT/>
          </a:sp3d>
        </p:spPr>
        <p:txBody>
          <a:bodyPr wrap="none" anchor="ctr"/>
          <a:lstStyle/>
          <a:p>
            <a:endParaRPr lang="en-US"/>
          </a:p>
        </p:txBody>
      </p:sp>
      <p:sp>
        <p:nvSpPr>
          <p:cNvPr id="31747" name="Rectangle 2"/>
          <p:cNvSpPr>
            <a:spLocks noChangeArrowheads="1"/>
          </p:cNvSpPr>
          <p:nvPr/>
        </p:nvSpPr>
        <p:spPr bwMode="auto">
          <a:xfrm>
            <a:off x="552450" y="2247900"/>
            <a:ext cx="3429000" cy="3105150"/>
          </a:xfrm>
          <a:prstGeom prst="rect">
            <a:avLst/>
          </a:prstGeom>
          <a:blipFill>
            <a:blip r:embed="rId4"/>
            <a:tile tx="0" ty="0" sx="100000" sy="100000" flip="none" algn="tl"/>
          </a:blipFill>
          <a:ln w="57150" algn="ctr">
            <a:noFill/>
            <a:miter lim="800000"/>
            <a:headEnd/>
            <a:tailEnd/>
          </a:ln>
          <a:scene3d>
            <a:camera prst="orthographicFront"/>
            <a:lightRig rig="threePt" dir="t"/>
          </a:scene3d>
          <a:sp3d>
            <a:bevelT/>
          </a:sp3d>
        </p:spPr>
        <p:txBody>
          <a:bodyPr wrap="none" anchor="ctr"/>
          <a:lstStyle/>
          <a:p>
            <a:endParaRPr lang="en-US"/>
          </a:p>
        </p:txBody>
      </p:sp>
      <p:sp>
        <p:nvSpPr>
          <p:cNvPr id="31748" name="Line 4"/>
          <p:cNvSpPr>
            <a:spLocks noChangeShapeType="1"/>
          </p:cNvSpPr>
          <p:nvPr/>
        </p:nvSpPr>
        <p:spPr bwMode="auto">
          <a:xfrm flipV="1">
            <a:off x="4857750" y="4572000"/>
            <a:ext cx="3371850" cy="19050"/>
          </a:xfrm>
          <a:prstGeom prst="line">
            <a:avLst/>
          </a:prstGeom>
          <a:noFill/>
          <a:ln w="76200">
            <a:solidFill>
              <a:schemeClr val="tx1"/>
            </a:solidFill>
            <a:round/>
            <a:headEnd/>
            <a:tailEnd/>
          </a:ln>
        </p:spPr>
        <p:txBody>
          <a:bodyPr/>
          <a:lstStyle/>
          <a:p>
            <a:endParaRPr lang="en-US"/>
          </a:p>
        </p:txBody>
      </p:sp>
      <p:sp>
        <p:nvSpPr>
          <p:cNvPr id="609285" name="Freeform 5"/>
          <p:cNvSpPr>
            <a:spLocks/>
          </p:cNvSpPr>
          <p:nvPr/>
        </p:nvSpPr>
        <p:spPr bwMode="auto">
          <a:xfrm rot="1377906">
            <a:off x="5008563" y="3957638"/>
            <a:ext cx="1554162" cy="1106487"/>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57150" cap="rnd">
            <a:solidFill>
              <a:schemeClr val="tx1"/>
            </a:solidFill>
            <a:round/>
            <a:headEnd/>
            <a:tailEnd/>
          </a:ln>
        </p:spPr>
        <p:txBody>
          <a:bodyPr/>
          <a:lstStyle/>
          <a:p>
            <a:endParaRPr lang="en-US"/>
          </a:p>
        </p:txBody>
      </p:sp>
      <p:sp>
        <p:nvSpPr>
          <p:cNvPr id="609286" name="Rectangle 6"/>
          <p:cNvSpPr>
            <a:spLocks noChangeArrowheads="1"/>
          </p:cNvSpPr>
          <p:nvPr/>
        </p:nvSpPr>
        <p:spPr bwMode="auto">
          <a:xfrm>
            <a:off x="565150" y="5181600"/>
            <a:ext cx="3390900" cy="6667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b="1" dirty="0">
                <a:solidFill>
                  <a:srgbClr val="FF0000"/>
                </a:solidFill>
                <a:effectLst>
                  <a:outerShdw blurRad="38100" dist="38100" dir="2700000" algn="tl">
                    <a:srgbClr val="000000"/>
                  </a:outerShdw>
                </a:effectLst>
                <a:latin typeface="Arial" charset="0"/>
              </a:rPr>
              <a:t>Output &amp; Employment</a:t>
            </a:r>
          </a:p>
        </p:txBody>
      </p:sp>
      <p:sp>
        <p:nvSpPr>
          <p:cNvPr id="609287" name="Rectangle 7"/>
          <p:cNvSpPr>
            <a:spLocks noChangeArrowheads="1"/>
          </p:cNvSpPr>
          <p:nvPr/>
        </p:nvSpPr>
        <p:spPr bwMode="auto">
          <a:xfrm>
            <a:off x="5810250" y="5467350"/>
            <a:ext cx="2305050" cy="3619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b="1" dirty="0">
                <a:solidFill>
                  <a:srgbClr val="FF0000"/>
                </a:solidFill>
                <a:effectLst>
                  <a:outerShdw blurRad="38100" dist="38100" dir="2700000" algn="tl">
                    <a:srgbClr val="000000"/>
                  </a:outerShdw>
                </a:effectLst>
                <a:latin typeface="Arial" charset="0"/>
              </a:rPr>
              <a:t>Unemployment</a:t>
            </a:r>
          </a:p>
        </p:txBody>
      </p:sp>
      <p:sp>
        <p:nvSpPr>
          <p:cNvPr id="609288" name="Rectangle 8"/>
          <p:cNvSpPr>
            <a:spLocks noChangeArrowheads="1"/>
          </p:cNvSpPr>
          <p:nvPr/>
        </p:nvSpPr>
        <p:spPr bwMode="auto">
          <a:xfrm>
            <a:off x="152654" y="952500"/>
            <a:ext cx="3803650" cy="125730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3600" b="1" dirty="0">
                <a:solidFill>
                  <a:srgbClr val="FF0000"/>
                </a:solidFill>
                <a:effectLst>
                  <a:outerShdw blurRad="38100" dist="38100" dir="2700000" algn="tl">
                    <a:srgbClr val="000000"/>
                  </a:outerShdw>
                </a:effectLst>
                <a:latin typeface="Arial" pitchFamily="34" charset="0"/>
                <a:cs typeface="Arial" pitchFamily="34" charset="0"/>
              </a:rPr>
              <a:t>Stag</a:t>
            </a:r>
            <a:r>
              <a:rPr lang="en-US" sz="3600" b="1" dirty="0">
                <a:solidFill>
                  <a:srgbClr val="008000"/>
                </a:solidFill>
                <a:effectLst>
                  <a:outerShdw blurRad="38100" dist="38100" dir="2700000" algn="tl">
                    <a:srgbClr val="000000"/>
                  </a:outerShdw>
                </a:effectLst>
                <a:latin typeface="Arial" pitchFamily="34" charset="0"/>
                <a:cs typeface="Arial" pitchFamily="34" charset="0"/>
              </a:rPr>
              <a:t>flation</a:t>
            </a:r>
          </a:p>
          <a:p>
            <a:pPr>
              <a:defRPr/>
            </a:pPr>
            <a:r>
              <a:rPr lang="en-US" sz="3600" b="1" dirty="0" smtClean="0">
                <a:solidFill>
                  <a:srgbClr val="FF0000"/>
                </a:solidFill>
                <a:effectLst>
                  <a:outerShdw blurRad="38100" dist="38100" dir="2700000" algn="tl">
                    <a:srgbClr val="000000"/>
                  </a:outerShdw>
                </a:effectLst>
                <a:latin typeface="Arial" pitchFamily="34" charset="0"/>
                <a:cs typeface="Arial" pitchFamily="34" charset="0"/>
              </a:rPr>
              <a:t>*Shifts </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[left] </a:t>
            </a:r>
            <a:r>
              <a:rPr lang="en-US" sz="3200" b="1" dirty="0">
                <a:solidFill>
                  <a:srgbClr val="FF0000"/>
                </a:solidFill>
                <a:effectLst>
                  <a:outerShdw blurRad="38100" dist="38100" dir="2700000" algn="tl">
                    <a:srgbClr val="000000"/>
                  </a:outerShdw>
                </a:effectLst>
                <a:latin typeface="Arial" pitchFamily="34" charset="0"/>
                <a:cs typeface="Arial" pitchFamily="34" charset="0"/>
              </a:rPr>
              <a:t>in</a:t>
            </a:r>
            <a:r>
              <a:rPr lang="en-US" sz="3600" b="1" dirty="0">
                <a:solidFill>
                  <a:srgbClr val="FF0000"/>
                </a:solidFill>
                <a:effectLst>
                  <a:outerShdw blurRad="38100" dist="38100" dir="2700000" algn="tl">
                    <a:srgbClr val="000000"/>
                  </a:outerShdw>
                </a:effectLst>
                <a:latin typeface="Arial" pitchFamily="34" charset="0"/>
                <a:cs typeface="Arial" pitchFamily="34" charset="0"/>
              </a:rPr>
              <a:t> AS</a:t>
            </a:r>
          </a:p>
        </p:txBody>
      </p:sp>
      <p:sp>
        <p:nvSpPr>
          <p:cNvPr id="609289" name="Rectangle 9"/>
          <p:cNvSpPr>
            <a:spLocks noChangeArrowheads="1"/>
          </p:cNvSpPr>
          <p:nvPr/>
        </p:nvSpPr>
        <p:spPr bwMode="auto">
          <a:xfrm>
            <a:off x="63500" y="2609850"/>
            <a:ext cx="495300" cy="514350"/>
          </a:xfrm>
          <a:prstGeom prst="rect">
            <a:avLst/>
          </a:prstGeom>
          <a:noFill/>
          <a:ln w="76200" algn="ctr">
            <a:noFill/>
            <a:miter lim="800000"/>
            <a:headEnd/>
            <a:tailEnd/>
          </a:ln>
          <a:effectLst/>
        </p:spPr>
        <p:txBody>
          <a:bodyPr wrap="none" anchor="ctr"/>
          <a:lstStyle/>
          <a:p>
            <a:pPr>
              <a:defRPr/>
            </a:pPr>
            <a:r>
              <a:rPr lang="en-US" b="1" dirty="0">
                <a:effectLst>
                  <a:outerShdw blurRad="38100" dist="38100" dir="2700000" algn="tl">
                    <a:srgbClr val="FFFFFF"/>
                  </a:outerShdw>
                </a:effectLst>
                <a:latin typeface="Arial" charset="0"/>
              </a:rPr>
              <a:t>PL</a:t>
            </a:r>
          </a:p>
        </p:txBody>
      </p:sp>
      <p:sp>
        <p:nvSpPr>
          <p:cNvPr id="609290" name="Rectangle 10"/>
          <p:cNvSpPr>
            <a:spLocks noChangeArrowheads="1"/>
          </p:cNvSpPr>
          <p:nvPr/>
        </p:nvSpPr>
        <p:spPr bwMode="auto">
          <a:xfrm>
            <a:off x="4169664" y="1600200"/>
            <a:ext cx="4974336" cy="5905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a:t>
            </a:r>
            <a:r>
              <a:rPr lang="en-US" sz="3000" b="1" dirty="0" smtClean="0">
                <a:solidFill>
                  <a:srgbClr val="FF0000"/>
                </a:solidFill>
                <a:effectLst>
                  <a:outerShdw blurRad="38100" dist="38100" dir="2700000" algn="tl">
                    <a:srgbClr val="000000"/>
                  </a:outerShdw>
                </a:effectLst>
                <a:latin typeface="Arial" pitchFamily="34" charset="0"/>
                <a:cs typeface="Arial" pitchFamily="34" charset="0"/>
              </a:rPr>
              <a:t>C</a:t>
            </a:r>
            <a:r>
              <a:rPr lang="en-US" sz="2800" b="1" dirty="0" smtClean="0">
                <a:solidFill>
                  <a:srgbClr val="FF0000"/>
                </a:solidFill>
                <a:effectLst>
                  <a:outerShdw blurRad="38100" dist="38100" dir="2700000" algn="tl">
                    <a:srgbClr val="000000"/>
                  </a:outerShdw>
                </a:effectLst>
                <a:latin typeface="Arial" pitchFamily="34" charset="0"/>
                <a:cs typeface="Arial" pitchFamily="34" charset="0"/>
              </a:rPr>
              <a:t>ause </a:t>
            </a:r>
            <a:r>
              <a:rPr lang="en-US" sz="2800" b="1" dirty="0">
                <a:solidFill>
                  <a:srgbClr val="FF0000"/>
                </a:solidFill>
                <a:effectLst>
                  <a:outerShdw blurRad="38100" dist="38100" dir="2700000" algn="tl">
                    <a:srgbClr val="000000"/>
                  </a:outerShdw>
                </a:effectLst>
                <a:latin typeface="Arial" pitchFamily="34" charset="0"/>
                <a:cs typeface="Arial" pitchFamily="34" charset="0"/>
              </a:rPr>
              <a:t>shifts </a:t>
            </a:r>
            <a:r>
              <a:rPr lang="en-US" b="1" dirty="0" smtClean="0">
                <a:solidFill>
                  <a:srgbClr val="FF0000"/>
                </a:solidFill>
                <a:effectLst>
                  <a:outerShdw blurRad="38100" dist="38100" dir="2700000" algn="tl">
                    <a:srgbClr val="000000"/>
                  </a:outerShdw>
                </a:effectLst>
                <a:latin typeface="Arial" pitchFamily="34" charset="0"/>
                <a:cs typeface="Arial" pitchFamily="34" charset="0"/>
              </a:rPr>
              <a:t>[right] </a:t>
            </a:r>
            <a:r>
              <a:rPr lang="en-US" sz="2600" b="1" dirty="0" smtClean="0">
                <a:solidFill>
                  <a:srgbClr val="FF0000"/>
                </a:solidFill>
                <a:effectLst>
                  <a:outerShdw blurRad="38100" dist="38100" dir="2700000" algn="tl">
                    <a:srgbClr val="000000"/>
                  </a:outerShdw>
                </a:effectLst>
                <a:latin typeface="Arial" pitchFamily="34" charset="0"/>
                <a:cs typeface="Arial" pitchFamily="34" charset="0"/>
              </a:rPr>
              <a:t>in </a:t>
            </a:r>
            <a:r>
              <a:rPr lang="en-US" sz="2600" b="1" dirty="0">
                <a:solidFill>
                  <a:srgbClr val="FF0000"/>
                </a:solidFill>
                <a:effectLst>
                  <a:outerShdw blurRad="38100" dist="38100" dir="2700000" algn="tl">
                    <a:srgbClr val="000000"/>
                  </a:outerShdw>
                </a:effectLst>
                <a:latin typeface="Arial" pitchFamily="34" charset="0"/>
                <a:cs typeface="Arial" pitchFamily="34" charset="0"/>
              </a:rPr>
              <a:t>the </a:t>
            </a:r>
            <a:r>
              <a:rPr lang="en-US" sz="3200" b="1" dirty="0">
                <a:solidFill>
                  <a:srgbClr val="FF0000"/>
                </a:solidFill>
                <a:effectLst>
                  <a:outerShdw blurRad="38100" dist="38100" dir="2700000" algn="tl">
                    <a:srgbClr val="000000"/>
                  </a:outerShdw>
                </a:effectLst>
                <a:latin typeface="Arial" pitchFamily="34" charset="0"/>
                <a:cs typeface="Arial" pitchFamily="34" charset="0"/>
              </a:rPr>
              <a:t>PC</a:t>
            </a:r>
          </a:p>
        </p:txBody>
      </p:sp>
      <p:sp>
        <p:nvSpPr>
          <p:cNvPr id="31755" name="Freeform 11"/>
          <p:cNvSpPr>
            <a:spLocks/>
          </p:cNvSpPr>
          <p:nvPr/>
        </p:nvSpPr>
        <p:spPr bwMode="auto">
          <a:xfrm>
            <a:off x="1000125" y="3170238"/>
            <a:ext cx="2428875" cy="1793875"/>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a:solidFill>
              <a:schemeClr val="tx1"/>
            </a:solidFill>
            <a:round/>
            <a:headEnd/>
            <a:tailEnd/>
          </a:ln>
        </p:spPr>
        <p:txBody>
          <a:bodyPr/>
          <a:lstStyle/>
          <a:p>
            <a:endParaRPr lang="en-US"/>
          </a:p>
        </p:txBody>
      </p:sp>
      <p:sp>
        <p:nvSpPr>
          <p:cNvPr id="609292" name="Rectangle 12"/>
          <p:cNvSpPr>
            <a:spLocks noChangeArrowheads="1"/>
          </p:cNvSpPr>
          <p:nvPr/>
        </p:nvSpPr>
        <p:spPr bwMode="auto">
          <a:xfrm>
            <a:off x="685800" y="2743200"/>
            <a:ext cx="571500" cy="361950"/>
          </a:xfrm>
          <a:prstGeom prst="rect">
            <a:avLst/>
          </a:prstGeom>
          <a:noFill/>
          <a:ln w="76200" algn="ctr">
            <a:noFill/>
            <a:miter lim="800000"/>
            <a:headEnd/>
            <a:tailEnd/>
          </a:ln>
          <a:effectLst/>
        </p:spPr>
        <p:txBody>
          <a:bodyPr wrap="none" anchor="ctr"/>
          <a:lstStyle/>
          <a:p>
            <a:pPr>
              <a:defRPr/>
            </a:pPr>
            <a:r>
              <a:rPr lang="en-US" sz="3200" b="1">
                <a:effectLst>
                  <a:outerShdw blurRad="38100" dist="38100" dir="2700000" algn="tl">
                    <a:srgbClr val="FFFFFF"/>
                  </a:outerShdw>
                </a:effectLst>
                <a:latin typeface="Arial" charset="0"/>
              </a:rPr>
              <a:t>AD</a:t>
            </a:r>
          </a:p>
        </p:txBody>
      </p:sp>
      <p:sp>
        <p:nvSpPr>
          <p:cNvPr id="609293" name="Rectangle 13"/>
          <p:cNvSpPr>
            <a:spLocks noChangeArrowheads="1"/>
          </p:cNvSpPr>
          <p:nvPr/>
        </p:nvSpPr>
        <p:spPr bwMode="auto">
          <a:xfrm rot="16200000">
            <a:off x="3409950" y="3981450"/>
            <a:ext cx="2324100" cy="266700"/>
          </a:xfrm>
          <a:prstGeom prst="rect">
            <a:avLst/>
          </a:prstGeom>
          <a:noFill/>
          <a:ln w="76200" algn="ctr">
            <a:noFill/>
            <a:miter lim="800000"/>
            <a:headEnd/>
            <a:tailEnd/>
          </a:ln>
          <a:effectLst/>
        </p:spPr>
        <p:txBody>
          <a:bodyPr wrap="none" anchor="ctr"/>
          <a:lstStyle/>
          <a:p>
            <a:pPr>
              <a:defRPr/>
            </a:pPr>
            <a:r>
              <a:rPr lang="en-US" sz="2800" b="1">
                <a:effectLst>
                  <a:outerShdw blurRad="38100" dist="38100" dir="2700000" algn="tl">
                    <a:srgbClr val="FFFFFF"/>
                  </a:outerShdw>
                </a:effectLst>
                <a:latin typeface="Arial" charset="0"/>
              </a:rPr>
              <a:t>Inflation</a:t>
            </a:r>
          </a:p>
        </p:txBody>
      </p:sp>
      <p:sp>
        <p:nvSpPr>
          <p:cNvPr id="609294" name="Freeform 14"/>
          <p:cNvSpPr>
            <a:spLocks/>
          </p:cNvSpPr>
          <p:nvPr/>
        </p:nvSpPr>
        <p:spPr bwMode="auto">
          <a:xfrm rot="-510064">
            <a:off x="1870075" y="4343400"/>
            <a:ext cx="1222375" cy="801688"/>
          </a:xfrm>
          <a:custGeom>
            <a:avLst/>
            <a:gdLst>
              <a:gd name="T0" fmla="*/ 2147483647 w 1089"/>
              <a:gd name="T1" fmla="*/ 2147483647 h 1158"/>
              <a:gd name="T2" fmla="*/ 2147483647 w 1089"/>
              <a:gd name="T3" fmla="*/ 2147483647 h 1158"/>
              <a:gd name="T4" fmla="*/ 2147483647 w 1089"/>
              <a:gd name="T5" fmla="*/ 2147483647 h 1158"/>
              <a:gd name="T6" fmla="*/ 2147483647 w 1089"/>
              <a:gd name="T7" fmla="*/ 2147483647 h 1158"/>
              <a:gd name="T8" fmla="*/ 2147483647 w 1089"/>
              <a:gd name="T9" fmla="*/ 2147483647 h 1158"/>
              <a:gd name="T10" fmla="*/ 2147483647 w 1089"/>
              <a:gd name="T11" fmla="*/ 2147483647 h 1158"/>
              <a:gd name="T12" fmla="*/ 2147483647 w 1089"/>
              <a:gd name="T13" fmla="*/ 2147483647 h 1158"/>
              <a:gd name="T14" fmla="*/ 2147483647 w 1089"/>
              <a:gd name="T15" fmla="*/ 2147483647 h 1158"/>
              <a:gd name="T16" fmla="*/ 2147483647 w 1089"/>
              <a:gd name="T17" fmla="*/ 2147483647 h 1158"/>
              <a:gd name="T18" fmla="*/ 2147483647 w 1089"/>
              <a:gd name="T19" fmla="*/ 2147483647 h 1158"/>
              <a:gd name="T20" fmla="*/ 2147483647 w 1089"/>
              <a:gd name="T21" fmla="*/ 2147483647 h 1158"/>
              <a:gd name="T22" fmla="*/ 2147483647 w 1089"/>
              <a:gd name="T23" fmla="*/ 2147483647 h 1158"/>
              <a:gd name="T24" fmla="*/ 2147483647 w 1089"/>
              <a:gd name="T25" fmla="*/ 2147483647 h 1158"/>
              <a:gd name="T26" fmla="*/ 2147483647 w 1089"/>
              <a:gd name="T27" fmla="*/ 2147483647 h 1158"/>
              <a:gd name="T28" fmla="*/ 2147483647 w 1089"/>
              <a:gd name="T29" fmla="*/ 2147483647 h 1158"/>
              <a:gd name="T30" fmla="*/ 2147483647 w 1089"/>
              <a:gd name="T31" fmla="*/ 2147483647 h 1158"/>
              <a:gd name="T32" fmla="*/ 2147483647 w 1089"/>
              <a:gd name="T33" fmla="*/ 2147483647 h 1158"/>
              <a:gd name="T34" fmla="*/ 2147483647 w 1089"/>
              <a:gd name="T35" fmla="*/ 2147483647 h 1158"/>
              <a:gd name="T36" fmla="*/ 2147483647 w 1089"/>
              <a:gd name="T37" fmla="*/ 2147483647 h 1158"/>
              <a:gd name="T38" fmla="*/ 2147483647 w 1089"/>
              <a:gd name="T39" fmla="*/ 2147483647 h 1158"/>
              <a:gd name="T40" fmla="*/ 2147483647 w 1089"/>
              <a:gd name="T41" fmla="*/ 2147483647 h 1158"/>
              <a:gd name="T42" fmla="*/ 2147483647 w 1089"/>
              <a:gd name="T43" fmla="*/ 2147483647 h 1158"/>
              <a:gd name="T44" fmla="*/ 2147483647 w 1089"/>
              <a:gd name="T45" fmla="*/ 2147483647 h 1158"/>
              <a:gd name="T46" fmla="*/ 2147483647 w 1089"/>
              <a:gd name="T47" fmla="*/ 2147483647 h 1158"/>
              <a:gd name="T48" fmla="*/ 2147483647 w 1089"/>
              <a:gd name="T49" fmla="*/ 2147483647 h 1158"/>
              <a:gd name="T50" fmla="*/ 2147483647 w 1089"/>
              <a:gd name="T51" fmla="*/ 2147483647 h 1158"/>
              <a:gd name="T52" fmla="*/ 2147483647 w 1089"/>
              <a:gd name="T53" fmla="*/ 2147483647 h 1158"/>
              <a:gd name="T54" fmla="*/ 2147483647 w 1089"/>
              <a:gd name="T55" fmla="*/ 2147483647 h 1158"/>
              <a:gd name="T56" fmla="*/ 2147483647 w 1089"/>
              <a:gd name="T57" fmla="*/ 2147483647 h 1158"/>
              <a:gd name="T58" fmla="*/ 2147483647 w 1089"/>
              <a:gd name="T59" fmla="*/ 2147483647 h 1158"/>
              <a:gd name="T60" fmla="*/ 2147483647 w 1089"/>
              <a:gd name="T61" fmla="*/ 2147483647 h 1158"/>
              <a:gd name="T62" fmla="*/ 2147483647 w 1089"/>
              <a:gd name="T63" fmla="*/ 2147483647 h 1158"/>
              <a:gd name="T64" fmla="*/ 2147483647 w 1089"/>
              <a:gd name="T65" fmla="*/ 2147483647 h 1158"/>
              <a:gd name="T66" fmla="*/ 2147483647 w 1089"/>
              <a:gd name="T67" fmla="*/ 2147483647 h 1158"/>
              <a:gd name="T68" fmla="*/ 2147483647 w 1089"/>
              <a:gd name="T69" fmla="*/ 2147483647 h 1158"/>
              <a:gd name="T70" fmla="*/ 2147483647 w 1089"/>
              <a:gd name="T71" fmla="*/ 2147483647 h 1158"/>
              <a:gd name="T72" fmla="*/ 2147483647 w 1089"/>
              <a:gd name="T73" fmla="*/ 2147483647 h 1158"/>
              <a:gd name="T74" fmla="*/ 2147483647 w 1089"/>
              <a:gd name="T75" fmla="*/ 2147483647 h 1158"/>
              <a:gd name="T76" fmla="*/ 2147483647 w 1089"/>
              <a:gd name="T77" fmla="*/ 2147483647 h 1158"/>
              <a:gd name="T78" fmla="*/ 2147483647 w 1089"/>
              <a:gd name="T79" fmla="*/ 2147483647 h 1158"/>
              <a:gd name="T80" fmla="*/ 2147483647 w 1089"/>
              <a:gd name="T81" fmla="*/ 2147483647 h 1158"/>
              <a:gd name="T82" fmla="*/ 2147483647 w 1089"/>
              <a:gd name="T83" fmla="*/ 2147483647 h 1158"/>
              <a:gd name="T84" fmla="*/ 2147483647 w 1089"/>
              <a:gd name="T85" fmla="*/ 2147483647 h 1158"/>
              <a:gd name="T86" fmla="*/ 2147483647 w 1089"/>
              <a:gd name="T87" fmla="*/ 2147483647 h 1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9"/>
              <a:gd name="T133" fmla="*/ 0 h 1158"/>
              <a:gd name="T134" fmla="*/ 1089 w 1089"/>
              <a:gd name="T135" fmla="*/ 1158 h 11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9" h="1158">
                <a:moveTo>
                  <a:pt x="1088" y="0"/>
                </a:moveTo>
                <a:lnTo>
                  <a:pt x="1088" y="12"/>
                </a:lnTo>
                <a:lnTo>
                  <a:pt x="1088" y="37"/>
                </a:lnTo>
                <a:lnTo>
                  <a:pt x="1088" y="49"/>
                </a:lnTo>
                <a:lnTo>
                  <a:pt x="1077" y="74"/>
                </a:lnTo>
                <a:lnTo>
                  <a:pt x="1077" y="86"/>
                </a:lnTo>
                <a:lnTo>
                  <a:pt x="1077" y="111"/>
                </a:lnTo>
                <a:lnTo>
                  <a:pt x="1066" y="123"/>
                </a:lnTo>
                <a:lnTo>
                  <a:pt x="1066" y="148"/>
                </a:lnTo>
                <a:lnTo>
                  <a:pt x="1066" y="172"/>
                </a:lnTo>
                <a:lnTo>
                  <a:pt x="1055" y="185"/>
                </a:lnTo>
                <a:lnTo>
                  <a:pt x="1055" y="209"/>
                </a:lnTo>
                <a:lnTo>
                  <a:pt x="1044" y="222"/>
                </a:lnTo>
                <a:lnTo>
                  <a:pt x="1044" y="246"/>
                </a:lnTo>
                <a:lnTo>
                  <a:pt x="1033" y="259"/>
                </a:lnTo>
                <a:lnTo>
                  <a:pt x="1033" y="283"/>
                </a:lnTo>
                <a:lnTo>
                  <a:pt x="1023" y="295"/>
                </a:lnTo>
                <a:lnTo>
                  <a:pt x="1023" y="320"/>
                </a:lnTo>
                <a:lnTo>
                  <a:pt x="1012" y="332"/>
                </a:lnTo>
                <a:lnTo>
                  <a:pt x="1001" y="357"/>
                </a:lnTo>
                <a:lnTo>
                  <a:pt x="1001" y="369"/>
                </a:lnTo>
                <a:lnTo>
                  <a:pt x="990" y="394"/>
                </a:lnTo>
                <a:lnTo>
                  <a:pt x="979" y="406"/>
                </a:lnTo>
                <a:lnTo>
                  <a:pt x="968" y="431"/>
                </a:lnTo>
                <a:lnTo>
                  <a:pt x="968" y="443"/>
                </a:lnTo>
                <a:lnTo>
                  <a:pt x="957" y="468"/>
                </a:lnTo>
                <a:lnTo>
                  <a:pt x="946" y="480"/>
                </a:lnTo>
                <a:lnTo>
                  <a:pt x="936" y="492"/>
                </a:lnTo>
                <a:lnTo>
                  <a:pt x="925" y="517"/>
                </a:lnTo>
                <a:lnTo>
                  <a:pt x="925" y="529"/>
                </a:lnTo>
                <a:lnTo>
                  <a:pt x="914" y="554"/>
                </a:lnTo>
                <a:lnTo>
                  <a:pt x="903" y="566"/>
                </a:lnTo>
                <a:lnTo>
                  <a:pt x="892" y="578"/>
                </a:lnTo>
                <a:lnTo>
                  <a:pt x="881" y="603"/>
                </a:lnTo>
                <a:lnTo>
                  <a:pt x="870" y="615"/>
                </a:lnTo>
                <a:lnTo>
                  <a:pt x="859" y="628"/>
                </a:lnTo>
                <a:lnTo>
                  <a:pt x="849" y="652"/>
                </a:lnTo>
                <a:lnTo>
                  <a:pt x="838" y="665"/>
                </a:lnTo>
                <a:lnTo>
                  <a:pt x="827" y="677"/>
                </a:lnTo>
                <a:lnTo>
                  <a:pt x="816" y="701"/>
                </a:lnTo>
                <a:lnTo>
                  <a:pt x="794" y="714"/>
                </a:lnTo>
                <a:lnTo>
                  <a:pt x="783" y="726"/>
                </a:lnTo>
                <a:lnTo>
                  <a:pt x="772" y="738"/>
                </a:lnTo>
                <a:lnTo>
                  <a:pt x="762" y="751"/>
                </a:lnTo>
                <a:lnTo>
                  <a:pt x="751" y="775"/>
                </a:lnTo>
                <a:lnTo>
                  <a:pt x="740" y="788"/>
                </a:lnTo>
                <a:lnTo>
                  <a:pt x="718" y="800"/>
                </a:lnTo>
                <a:lnTo>
                  <a:pt x="707" y="812"/>
                </a:lnTo>
                <a:lnTo>
                  <a:pt x="696" y="825"/>
                </a:lnTo>
                <a:lnTo>
                  <a:pt x="685" y="837"/>
                </a:lnTo>
                <a:lnTo>
                  <a:pt x="664" y="849"/>
                </a:lnTo>
                <a:lnTo>
                  <a:pt x="653" y="874"/>
                </a:lnTo>
                <a:lnTo>
                  <a:pt x="642" y="886"/>
                </a:lnTo>
                <a:lnTo>
                  <a:pt x="620" y="898"/>
                </a:lnTo>
                <a:lnTo>
                  <a:pt x="609" y="911"/>
                </a:lnTo>
                <a:lnTo>
                  <a:pt x="598" y="923"/>
                </a:lnTo>
                <a:lnTo>
                  <a:pt x="577" y="935"/>
                </a:lnTo>
                <a:lnTo>
                  <a:pt x="566" y="948"/>
                </a:lnTo>
                <a:lnTo>
                  <a:pt x="544" y="948"/>
                </a:lnTo>
                <a:lnTo>
                  <a:pt x="533" y="960"/>
                </a:lnTo>
                <a:lnTo>
                  <a:pt x="512" y="972"/>
                </a:lnTo>
                <a:lnTo>
                  <a:pt x="501" y="984"/>
                </a:lnTo>
                <a:lnTo>
                  <a:pt x="479" y="997"/>
                </a:lnTo>
                <a:lnTo>
                  <a:pt x="468" y="1009"/>
                </a:lnTo>
                <a:lnTo>
                  <a:pt x="446" y="1021"/>
                </a:lnTo>
                <a:lnTo>
                  <a:pt x="435" y="1021"/>
                </a:lnTo>
                <a:lnTo>
                  <a:pt x="414" y="1034"/>
                </a:lnTo>
                <a:lnTo>
                  <a:pt x="403" y="1046"/>
                </a:lnTo>
                <a:lnTo>
                  <a:pt x="381" y="1058"/>
                </a:lnTo>
                <a:lnTo>
                  <a:pt x="359" y="1058"/>
                </a:lnTo>
                <a:lnTo>
                  <a:pt x="348" y="1071"/>
                </a:lnTo>
                <a:lnTo>
                  <a:pt x="327" y="1071"/>
                </a:lnTo>
                <a:lnTo>
                  <a:pt x="305" y="1083"/>
                </a:lnTo>
                <a:lnTo>
                  <a:pt x="294" y="1095"/>
                </a:lnTo>
                <a:lnTo>
                  <a:pt x="272" y="1095"/>
                </a:lnTo>
                <a:lnTo>
                  <a:pt x="251" y="1108"/>
                </a:lnTo>
                <a:lnTo>
                  <a:pt x="240" y="1108"/>
                </a:lnTo>
                <a:lnTo>
                  <a:pt x="218" y="1120"/>
                </a:lnTo>
                <a:lnTo>
                  <a:pt x="196" y="1120"/>
                </a:lnTo>
                <a:lnTo>
                  <a:pt x="174" y="1120"/>
                </a:lnTo>
                <a:lnTo>
                  <a:pt x="164" y="1132"/>
                </a:lnTo>
                <a:lnTo>
                  <a:pt x="142" y="1132"/>
                </a:lnTo>
                <a:lnTo>
                  <a:pt x="120" y="1132"/>
                </a:lnTo>
                <a:lnTo>
                  <a:pt x="98" y="1144"/>
                </a:lnTo>
                <a:lnTo>
                  <a:pt x="77" y="1144"/>
                </a:lnTo>
                <a:lnTo>
                  <a:pt x="66" y="1144"/>
                </a:lnTo>
                <a:lnTo>
                  <a:pt x="44" y="1144"/>
                </a:lnTo>
                <a:lnTo>
                  <a:pt x="22" y="1157"/>
                </a:lnTo>
                <a:lnTo>
                  <a:pt x="0" y="1157"/>
                </a:lnTo>
              </a:path>
            </a:pathLst>
          </a:custGeom>
          <a:noFill/>
          <a:ln w="57150" cap="rnd">
            <a:solidFill>
              <a:schemeClr val="tx2"/>
            </a:solidFill>
            <a:round/>
            <a:headEnd/>
            <a:tailEnd/>
          </a:ln>
        </p:spPr>
        <p:txBody>
          <a:bodyPr/>
          <a:lstStyle/>
          <a:p>
            <a:endParaRPr lang="en-US"/>
          </a:p>
        </p:txBody>
      </p:sp>
      <p:sp>
        <p:nvSpPr>
          <p:cNvPr id="609295" name="Rectangle 15"/>
          <p:cNvSpPr>
            <a:spLocks noChangeArrowheads="1"/>
          </p:cNvSpPr>
          <p:nvPr/>
        </p:nvSpPr>
        <p:spPr bwMode="auto">
          <a:xfrm>
            <a:off x="2933700" y="4019550"/>
            <a:ext cx="304800" cy="228600"/>
          </a:xfrm>
          <a:prstGeom prst="rect">
            <a:avLst/>
          </a:prstGeom>
          <a:noFill/>
          <a:ln w="76200" algn="ctr">
            <a:noFill/>
            <a:miter lim="800000"/>
            <a:headEnd/>
            <a:tailEnd/>
          </a:ln>
          <a:effectLst/>
        </p:spPr>
        <p:txBody>
          <a:bodyPr wrap="none" anchor="ctr"/>
          <a:lstStyle/>
          <a:p>
            <a:pPr>
              <a:defRPr/>
            </a:pPr>
            <a:r>
              <a:rPr lang="en-US" sz="1600" b="1">
                <a:effectLst>
                  <a:outerShdw blurRad="38100" dist="38100" dir="2700000" algn="tl">
                    <a:srgbClr val="FFFFFF"/>
                  </a:outerShdw>
                </a:effectLst>
                <a:latin typeface="Arial" charset="0"/>
              </a:rPr>
              <a:t>AS</a:t>
            </a:r>
            <a:r>
              <a:rPr lang="en-US" sz="1400" b="1">
                <a:effectLst>
                  <a:outerShdw blurRad="38100" dist="38100" dir="2700000" algn="tl">
                    <a:srgbClr val="FFFFFF"/>
                  </a:outerShdw>
                </a:effectLst>
                <a:latin typeface="Arial" charset="0"/>
              </a:rPr>
              <a:t>1</a:t>
            </a:r>
          </a:p>
        </p:txBody>
      </p:sp>
      <p:sp>
        <p:nvSpPr>
          <p:cNvPr id="609296" name="Rectangle 16"/>
          <p:cNvSpPr>
            <a:spLocks noChangeArrowheads="1"/>
          </p:cNvSpPr>
          <p:nvPr/>
        </p:nvSpPr>
        <p:spPr bwMode="auto">
          <a:xfrm>
            <a:off x="2476500" y="3752850"/>
            <a:ext cx="304800" cy="228600"/>
          </a:xfrm>
          <a:prstGeom prst="rect">
            <a:avLst/>
          </a:prstGeom>
          <a:noFill/>
          <a:ln w="76200" algn="ctr">
            <a:noFill/>
            <a:miter lim="800000"/>
            <a:headEnd/>
            <a:tailEnd/>
          </a:ln>
          <a:effectLst/>
        </p:spPr>
        <p:txBody>
          <a:bodyPr wrap="none" anchor="ctr"/>
          <a:lstStyle/>
          <a:p>
            <a:pPr>
              <a:defRPr/>
            </a:pPr>
            <a:r>
              <a:rPr lang="en-US" sz="1600" b="1">
                <a:effectLst>
                  <a:outerShdw blurRad="38100" dist="38100" dir="2700000" algn="tl">
                    <a:srgbClr val="FFFFFF"/>
                  </a:outerShdw>
                </a:effectLst>
                <a:latin typeface="Arial" charset="0"/>
              </a:rPr>
              <a:t>AS</a:t>
            </a:r>
            <a:r>
              <a:rPr lang="en-US" sz="1400" b="1">
                <a:effectLst>
                  <a:outerShdw blurRad="38100" dist="38100" dir="2700000" algn="tl">
                    <a:srgbClr val="FFFFFF"/>
                  </a:outerShdw>
                </a:effectLst>
                <a:latin typeface="Arial" charset="0"/>
              </a:rPr>
              <a:t>2</a:t>
            </a:r>
          </a:p>
        </p:txBody>
      </p:sp>
      <p:sp>
        <p:nvSpPr>
          <p:cNvPr id="609297" name="Rectangle 17"/>
          <p:cNvSpPr>
            <a:spLocks noChangeArrowheads="1"/>
          </p:cNvSpPr>
          <p:nvPr/>
        </p:nvSpPr>
        <p:spPr bwMode="auto">
          <a:xfrm>
            <a:off x="2114550" y="3448050"/>
            <a:ext cx="266700" cy="209550"/>
          </a:xfrm>
          <a:prstGeom prst="rect">
            <a:avLst/>
          </a:prstGeom>
          <a:noFill/>
          <a:ln w="76200" algn="ctr">
            <a:noFill/>
            <a:miter lim="800000"/>
            <a:headEnd/>
            <a:tailEnd/>
          </a:ln>
          <a:effectLst/>
        </p:spPr>
        <p:txBody>
          <a:bodyPr wrap="none" anchor="ctr"/>
          <a:lstStyle/>
          <a:p>
            <a:pPr>
              <a:defRPr/>
            </a:pPr>
            <a:r>
              <a:rPr lang="en-US" sz="1600" b="1">
                <a:effectLst>
                  <a:outerShdw blurRad="38100" dist="38100" dir="2700000" algn="tl">
                    <a:srgbClr val="FFFFFF"/>
                  </a:outerShdw>
                </a:effectLst>
                <a:latin typeface="Arial" charset="0"/>
              </a:rPr>
              <a:t>AS</a:t>
            </a:r>
            <a:r>
              <a:rPr lang="en-US" sz="1400" b="1">
                <a:effectLst>
                  <a:outerShdw blurRad="38100" dist="38100" dir="2700000" algn="tl">
                    <a:srgbClr val="FFFFFF"/>
                  </a:outerShdw>
                </a:effectLst>
                <a:latin typeface="Arial" charset="0"/>
              </a:rPr>
              <a:t>3</a:t>
            </a:r>
            <a:endParaRPr lang="en-US" sz="1600" b="1">
              <a:effectLst>
                <a:outerShdw blurRad="38100" dist="38100" dir="2700000" algn="tl">
                  <a:srgbClr val="FFFFFF"/>
                </a:outerShdw>
              </a:effectLst>
              <a:latin typeface="Arial" charset="0"/>
            </a:endParaRPr>
          </a:p>
        </p:txBody>
      </p:sp>
      <p:sp>
        <p:nvSpPr>
          <p:cNvPr id="609298" name="Rectangle 18"/>
          <p:cNvSpPr>
            <a:spLocks noChangeArrowheads="1"/>
          </p:cNvSpPr>
          <p:nvPr/>
        </p:nvSpPr>
        <p:spPr bwMode="auto">
          <a:xfrm>
            <a:off x="1800225" y="3190875"/>
            <a:ext cx="361950" cy="247650"/>
          </a:xfrm>
          <a:prstGeom prst="rect">
            <a:avLst/>
          </a:prstGeom>
          <a:noFill/>
          <a:ln w="76200" algn="ctr">
            <a:noFill/>
            <a:miter lim="800000"/>
            <a:headEnd/>
            <a:tailEnd/>
          </a:ln>
          <a:effectLst/>
        </p:spPr>
        <p:txBody>
          <a:bodyPr wrap="none" anchor="ctr"/>
          <a:lstStyle/>
          <a:p>
            <a:pPr>
              <a:defRPr/>
            </a:pPr>
            <a:r>
              <a:rPr lang="en-US" sz="1600" b="1">
                <a:effectLst>
                  <a:outerShdw blurRad="38100" dist="38100" dir="2700000" algn="tl">
                    <a:srgbClr val="FFFFFF"/>
                  </a:outerShdw>
                </a:effectLst>
                <a:latin typeface="Arial" charset="0"/>
              </a:rPr>
              <a:t>AS</a:t>
            </a:r>
            <a:r>
              <a:rPr lang="en-US" sz="1400" b="1">
                <a:effectLst>
                  <a:outerShdw blurRad="38100" dist="38100" dir="2700000" algn="tl">
                    <a:srgbClr val="FFFFFF"/>
                  </a:outerShdw>
                </a:effectLst>
                <a:latin typeface="Arial" charset="0"/>
              </a:rPr>
              <a:t>4</a:t>
            </a:r>
            <a:endParaRPr lang="en-US" sz="1600" b="1">
              <a:effectLst>
                <a:outerShdw blurRad="38100" dist="38100" dir="2700000" algn="tl">
                  <a:srgbClr val="FFFFFF"/>
                </a:outerShdw>
              </a:effectLst>
              <a:latin typeface="Arial" charset="0"/>
            </a:endParaRPr>
          </a:p>
        </p:txBody>
      </p:sp>
      <p:sp>
        <p:nvSpPr>
          <p:cNvPr id="609299" name="Rectangle 19"/>
          <p:cNvSpPr>
            <a:spLocks noChangeArrowheads="1"/>
          </p:cNvSpPr>
          <p:nvPr/>
        </p:nvSpPr>
        <p:spPr bwMode="auto">
          <a:xfrm>
            <a:off x="1524000" y="2857500"/>
            <a:ext cx="285750" cy="209550"/>
          </a:xfrm>
          <a:prstGeom prst="rect">
            <a:avLst/>
          </a:prstGeom>
          <a:noFill/>
          <a:ln w="76200" algn="ctr">
            <a:noFill/>
            <a:miter lim="800000"/>
            <a:headEnd/>
            <a:tailEnd/>
          </a:ln>
          <a:effectLst/>
        </p:spPr>
        <p:txBody>
          <a:bodyPr wrap="none" anchor="ctr"/>
          <a:lstStyle/>
          <a:p>
            <a:pPr>
              <a:defRPr/>
            </a:pPr>
            <a:r>
              <a:rPr lang="en-US" sz="1600" b="1">
                <a:effectLst>
                  <a:outerShdw blurRad="38100" dist="38100" dir="2700000" algn="tl">
                    <a:srgbClr val="FFFFFF"/>
                  </a:outerShdw>
                </a:effectLst>
                <a:latin typeface="Arial" charset="0"/>
              </a:rPr>
              <a:t>AS</a:t>
            </a:r>
            <a:r>
              <a:rPr lang="en-US" sz="1400" b="1">
                <a:effectLst>
                  <a:outerShdw blurRad="38100" dist="38100" dir="2700000" algn="tl">
                    <a:srgbClr val="FFFFFF"/>
                  </a:outerShdw>
                </a:effectLst>
                <a:latin typeface="Arial" charset="0"/>
              </a:rPr>
              <a:t>5</a:t>
            </a:r>
            <a:endParaRPr lang="en-US" sz="1600" b="1">
              <a:effectLst>
                <a:outerShdw blurRad="38100" dist="38100" dir="2700000" algn="tl">
                  <a:srgbClr val="FFFFFF"/>
                </a:outerShdw>
              </a:effectLst>
              <a:latin typeface="Arial" charset="0"/>
            </a:endParaRPr>
          </a:p>
        </p:txBody>
      </p:sp>
      <p:sp>
        <p:nvSpPr>
          <p:cNvPr id="609300" name="Rectangle 20"/>
          <p:cNvSpPr>
            <a:spLocks noChangeArrowheads="1"/>
          </p:cNvSpPr>
          <p:nvPr/>
        </p:nvSpPr>
        <p:spPr bwMode="auto">
          <a:xfrm>
            <a:off x="5143500" y="3409950"/>
            <a:ext cx="342900" cy="266700"/>
          </a:xfrm>
          <a:prstGeom prst="rect">
            <a:avLst/>
          </a:prstGeom>
          <a:noFill/>
          <a:ln w="76200" algn="ctr">
            <a:noFill/>
            <a:miter lim="800000"/>
            <a:headEnd/>
            <a:tailEnd/>
          </a:ln>
          <a:effectLst/>
        </p:spPr>
        <p:txBody>
          <a:bodyPr wrap="none" anchor="ctr"/>
          <a:lstStyle/>
          <a:p>
            <a:pPr>
              <a:defRPr/>
            </a:pPr>
            <a:r>
              <a:rPr lang="en-US" sz="2000" b="1">
                <a:effectLst>
                  <a:outerShdw blurRad="38100" dist="38100" dir="2700000" algn="tl">
                    <a:srgbClr val="FFFFFF"/>
                  </a:outerShdw>
                </a:effectLst>
                <a:latin typeface="Arial" charset="0"/>
              </a:rPr>
              <a:t>PC</a:t>
            </a:r>
            <a:r>
              <a:rPr lang="en-US" sz="1600" b="1">
                <a:effectLst>
                  <a:outerShdw blurRad="38100" dist="38100" dir="2700000" algn="tl">
                    <a:srgbClr val="FFFFFF"/>
                  </a:outerShdw>
                </a:effectLst>
                <a:latin typeface="Arial" charset="0"/>
              </a:rPr>
              <a:t>1</a:t>
            </a:r>
            <a:endParaRPr lang="en-US" sz="2000" b="1">
              <a:effectLst>
                <a:outerShdw blurRad="38100" dist="38100" dir="2700000" algn="tl">
                  <a:srgbClr val="FFFFFF"/>
                </a:outerShdw>
              </a:effectLst>
              <a:latin typeface="Arial" charset="0"/>
            </a:endParaRPr>
          </a:p>
        </p:txBody>
      </p:sp>
      <p:sp>
        <p:nvSpPr>
          <p:cNvPr id="609301" name="Rectangle 21"/>
          <p:cNvSpPr>
            <a:spLocks noChangeArrowheads="1"/>
          </p:cNvSpPr>
          <p:nvPr/>
        </p:nvSpPr>
        <p:spPr bwMode="auto">
          <a:xfrm>
            <a:off x="5505450" y="3181350"/>
            <a:ext cx="400050" cy="266700"/>
          </a:xfrm>
          <a:prstGeom prst="rect">
            <a:avLst/>
          </a:prstGeom>
          <a:noFill/>
          <a:ln w="76200" algn="ctr">
            <a:noFill/>
            <a:miter lim="800000"/>
            <a:headEnd/>
            <a:tailEnd/>
          </a:ln>
          <a:effectLst/>
        </p:spPr>
        <p:txBody>
          <a:bodyPr wrap="none" anchor="ctr"/>
          <a:lstStyle/>
          <a:p>
            <a:pPr>
              <a:defRPr/>
            </a:pPr>
            <a:r>
              <a:rPr lang="en-US" sz="2000" b="1">
                <a:effectLst>
                  <a:outerShdw blurRad="38100" dist="38100" dir="2700000" algn="tl">
                    <a:srgbClr val="FFFFFF"/>
                  </a:outerShdw>
                </a:effectLst>
                <a:latin typeface="Arial" charset="0"/>
              </a:rPr>
              <a:t>PC</a:t>
            </a:r>
            <a:r>
              <a:rPr lang="en-US" sz="1600" b="1">
                <a:effectLst>
                  <a:outerShdw blurRad="38100" dist="38100" dir="2700000" algn="tl">
                    <a:srgbClr val="FFFFFF"/>
                  </a:outerShdw>
                </a:effectLst>
                <a:latin typeface="Arial" charset="0"/>
              </a:rPr>
              <a:t>2</a:t>
            </a:r>
            <a:endParaRPr lang="en-US" sz="2000" b="1">
              <a:effectLst>
                <a:outerShdw blurRad="38100" dist="38100" dir="2700000" algn="tl">
                  <a:srgbClr val="FFFFFF"/>
                </a:outerShdw>
              </a:effectLst>
              <a:latin typeface="Arial" charset="0"/>
            </a:endParaRPr>
          </a:p>
        </p:txBody>
      </p:sp>
      <p:sp>
        <p:nvSpPr>
          <p:cNvPr id="609302" name="Rectangle 22"/>
          <p:cNvSpPr>
            <a:spLocks noChangeArrowheads="1"/>
          </p:cNvSpPr>
          <p:nvPr/>
        </p:nvSpPr>
        <p:spPr bwMode="auto">
          <a:xfrm>
            <a:off x="5867400" y="2895600"/>
            <a:ext cx="361950" cy="247650"/>
          </a:xfrm>
          <a:prstGeom prst="rect">
            <a:avLst/>
          </a:prstGeom>
          <a:noFill/>
          <a:ln w="76200" algn="ctr">
            <a:noFill/>
            <a:miter lim="800000"/>
            <a:headEnd/>
            <a:tailEnd/>
          </a:ln>
          <a:effectLst/>
        </p:spPr>
        <p:txBody>
          <a:bodyPr wrap="none" anchor="ctr"/>
          <a:lstStyle/>
          <a:p>
            <a:pPr>
              <a:defRPr/>
            </a:pPr>
            <a:r>
              <a:rPr lang="en-US" sz="2000" b="1">
                <a:effectLst>
                  <a:outerShdw blurRad="38100" dist="38100" dir="2700000" algn="tl">
                    <a:srgbClr val="FFFFFF"/>
                  </a:outerShdw>
                </a:effectLst>
                <a:latin typeface="Arial" charset="0"/>
              </a:rPr>
              <a:t>PC</a:t>
            </a:r>
            <a:r>
              <a:rPr lang="en-US" sz="1600" b="1">
                <a:effectLst>
                  <a:outerShdw blurRad="38100" dist="38100" dir="2700000" algn="tl">
                    <a:srgbClr val="FFFFFF"/>
                  </a:outerShdw>
                </a:effectLst>
                <a:latin typeface="Arial" charset="0"/>
              </a:rPr>
              <a:t>3</a:t>
            </a:r>
            <a:endParaRPr lang="en-US" sz="2000" b="1">
              <a:effectLst>
                <a:outerShdw blurRad="38100" dist="38100" dir="2700000" algn="tl">
                  <a:srgbClr val="FFFFFF"/>
                </a:outerShdw>
              </a:effectLst>
              <a:latin typeface="Arial" charset="0"/>
            </a:endParaRPr>
          </a:p>
        </p:txBody>
      </p:sp>
      <p:sp>
        <p:nvSpPr>
          <p:cNvPr id="609303" name="Rectangle 23"/>
          <p:cNvSpPr>
            <a:spLocks noChangeArrowheads="1"/>
          </p:cNvSpPr>
          <p:nvPr/>
        </p:nvSpPr>
        <p:spPr bwMode="auto">
          <a:xfrm>
            <a:off x="6191250" y="2647950"/>
            <a:ext cx="419100" cy="285750"/>
          </a:xfrm>
          <a:prstGeom prst="rect">
            <a:avLst/>
          </a:prstGeom>
          <a:noFill/>
          <a:ln w="76200" algn="ctr">
            <a:noFill/>
            <a:miter lim="800000"/>
            <a:headEnd/>
            <a:tailEnd/>
          </a:ln>
          <a:effectLst/>
        </p:spPr>
        <p:txBody>
          <a:bodyPr wrap="none" anchor="ctr"/>
          <a:lstStyle/>
          <a:p>
            <a:pPr>
              <a:defRPr/>
            </a:pPr>
            <a:r>
              <a:rPr lang="en-US" sz="2000" b="1">
                <a:effectLst>
                  <a:outerShdw blurRad="38100" dist="38100" dir="2700000" algn="tl">
                    <a:srgbClr val="FFFFFF"/>
                  </a:outerShdw>
                </a:effectLst>
                <a:latin typeface="Arial" charset="0"/>
              </a:rPr>
              <a:t>PC</a:t>
            </a:r>
            <a:r>
              <a:rPr lang="en-US" sz="1600" b="1">
                <a:effectLst>
                  <a:outerShdw blurRad="38100" dist="38100" dir="2700000" algn="tl">
                    <a:srgbClr val="FFFFFF"/>
                  </a:outerShdw>
                </a:effectLst>
                <a:latin typeface="Arial" charset="0"/>
              </a:rPr>
              <a:t>4</a:t>
            </a:r>
            <a:endParaRPr lang="en-US" sz="2000" b="1">
              <a:effectLst>
                <a:outerShdw blurRad="38100" dist="38100" dir="2700000" algn="tl">
                  <a:srgbClr val="FFFFFF"/>
                </a:outerShdw>
              </a:effectLst>
              <a:latin typeface="Arial" charset="0"/>
            </a:endParaRPr>
          </a:p>
        </p:txBody>
      </p:sp>
      <p:sp>
        <p:nvSpPr>
          <p:cNvPr id="609304" name="Rectangle 24"/>
          <p:cNvSpPr>
            <a:spLocks noChangeArrowheads="1"/>
          </p:cNvSpPr>
          <p:nvPr/>
        </p:nvSpPr>
        <p:spPr bwMode="auto">
          <a:xfrm>
            <a:off x="6591300" y="2352675"/>
            <a:ext cx="438150" cy="323850"/>
          </a:xfrm>
          <a:prstGeom prst="rect">
            <a:avLst/>
          </a:prstGeom>
          <a:noFill/>
          <a:ln w="76200" algn="ctr">
            <a:noFill/>
            <a:miter lim="800000"/>
            <a:headEnd/>
            <a:tailEnd/>
          </a:ln>
          <a:effectLst/>
        </p:spPr>
        <p:txBody>
          <a:bodyPr wrap="none" anchor="ctr"/>
          <a:lstStyle/>
          <a:p>
            <a:pPr>
              <a:defRPr/>
            </a:pPr>
            <a:r>
              <a:rPr lang="en-US" sz="2000" b="1">
                <a:effectLst>
                  <a:outerShdw blurRad="38100" dist="38100" dir="2700000" algn="tl">
                    <a:srgbClr val="FFFFFF"/>
                  </a:outerShdw>
                </a:effectLst>
                <a:latin typeface="Arial" charset="0"/>
              </a:rPr>
              <a:t>PC</a:t>
            </a:r>
            <a:r>
              <a:rPr lang="en-US" sz="1600" b="1">
                <a:effectLst>
                  <a:outerShdw blurRad="38100" dist="38100" dir="2700000" algn="tl">
                    <a:srgbClr val="FFFFFF"/>
                  </a:outerShdw>
                </a:effectLst>
                <a:latin typeface="Arial" charset="0"/>
              </a:rPr>
              <a:t>5</a:t>
            </a:r>
            <a:endParaRPr lang="en-US" sz="2000" b="1">
              <a:effectLst>
                <a:outerShdw blurRad="38100" dist="38100" dir="2700000" algn="tl">
                  <a:srgbClr val="FFFFFF"/>
                </a:outerShdw>
              </a:effectLst>
              <a:latin typeface="Arial" charset="0"/>
            </a:endParaRPr>
          </a:p>
        </p:txBody>
      </p:sp>
      <p:sp>
        <p:nvSpPr>
          <p:cNvPr id="609305" name="Rectangle 25"/>
          <p:cNvSpPr>
            <a:spLocks noChangeArrowheads="1"/>
          </p:cNvSpPr>
          <p:nvPr/>
        </p:nvSpPr>
        <p:spPr bwMode="auto">
          <a:xfrm>
            <a:off x="203200" y="5905500"/>
            <a:ext cx="8699500" cy="838200"/>
          </a:xfrm>
          <a:prstGeom prst="rect">
            <a:avLst/>
          </a:prstGeom>
          <a:blipFill>
            <a:blip r:embed="rId4"/>
            <a:tile tx="0" ty="0" sx="100000" sy="100000" flip="none" algn="tl"/>
          </a:blipFill>
          <a:ln w="57150" cmpd="thickThin" algn="ctr">
            <a:noFill/>
            <a:miter lim="800000"/>
            <a:headEnd/>
            <a:tailEnd/>
          </a:ln>
          <a:effectLst/>
          <a:scene3d>
            <a:camera prst="orthographicFront"/>
            <a:lightRig rig="threePt" dir="t"/>
          </a:scene3d>
          <a:sp3d>
            <a:bevelT/>
          </a:sp3d>
        </p:spPr>
        <p:txBody>
          <a:bodyPr wrap="none" anchor="ctr">
            <a:sp3d extrusionH="57150">
              <a:bevelT w="38100" h="38100" prst="angle"/>
            </a:sp3d>
          </a:bodyPr>
          <a:lstStyle/>
          <a:p>
            <a:pPr algn="l">
              <a:defRPr/>
            </a:pPr>
            <a:r>
              <a:rPr lang="en-US" b="1" dirty="0">
                <a:latin typeface="Arial" charset="0"/>
              </a:rPr>
              <a:t>T</a:t>
            </a:r>
            <a:r>
              <a:rPr lang="en-US" sz="2000" b="1" dirty="0">
                <a:latin typeface="Arial" charset="0"/>
              </a:rPr>
              <a:t>he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unemployment</a:t>
            </a:r>
            <a:r>
              <a:rPr lang="en-US" sz="2000" b="1" dirty="0" smtClean="0">
                <a:latin typeface="Arial" pitchFamily="34" charset="0"/>
                <a:cs typeface="Arial" pitchFamily="34" charset="0"/>
              </a:rPr>
              <a:t>-</a:t>
            </a:r>
            <a:r>
              <a:rPr lang="en-US"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inflation</a:t>
            </a:r>
            <a:r>
              <a:rPr lang="en-US" b="1" dirty="0" smtClean="0">
                <a:latin typeface="Arial" charset="0"/>
              </a:rPr>
              <a:t> </a:t>
            </a:r>
            <a:r>
              <a:rPr lang="en-US" b="1" dirty="0">
                <a:latin typeface="Arial" charset="0"/>
              </a:rPr>
              <a:t>experience </a:t>
            </a:r>
            <a:r>
              <a:rPr lang="en-US" sz="2000" b="1" dirty="0">
                <a:latin typeface="Arial" charset="0"/>
              </a:rPr>
              <a:t>of the</a:t>
            </a:r>
            <a:r>
              <a:rPr lang="en-US" b="1" dirty="0">
                <a:latin typeface="Arial" charset="0"/>
              </a:rPr>
              <a:t> 1970s</a:t>
            </a:r>
            <a:r>
              <a:rPr lang="en-US" sz="1800" b="1" dirty="0">
                <a:latin typeface="Arial" charset="0"/>
              </a:rPr>
              <a:t> &amp; </a:t>
            </a:r>
            <a:r>
              <a:rPr lang="en-US" b="1" dirty="0">
                <a:latin typeface="Arial" charset="0"/>
              </a:rPr>
              <a:t>1980s </a:t>
            </a:r>
          </a:p>
          <a:p>
            <a:pPr algn="l">
              <a:defRPr/>
            </a:pPr>
            <a:r>
              <a:rPr lang="en-US" b="1" dirty="0">
                <a:latin typeface="Arial" charset="0"/>
              </a:rPr>
              <a:t>demolished </a:t>
            </a:r>
            <a:r>
              <a:rPr lang="en-US" b="1" dirty="0" smtClean="0">
                <a:latin typeface="Arial" charset="0"/>
              </a:rPr>
              <a:t>the </a:t>
            </a:r>
            <a:r>
              <a:rPr lang="en-US" b="1" dirty="0">
                <a:latin typeface="Arial" charset="0"/>
              </a:rPr>
              <a:t>idea </a:t>
            </a:r>
            <a:r>
              <a:rPr lang="en-US" b="1" dirty="0" smtClean="0">
                <a:latin typeface="Arial" charset="0"/>
              </a:rPr>
              <a:t>of an always stable  </a:t>
            </a:r>
            <a:r>
              <a:rPr lang="en-US" b="1" dirty="0">
                <a:latin typeface="Arial" charset="0"/>
              </a:rPr>
              <a:t>Phillips Curve.</a:t>
            </a:r>
          </a:p>
        </p:txBody>
      </p:sp>
      <p:sp>
        <p:nvSpPr>
          <p:cNvPr id="31770" name="WordArt 28"/>
          <p:cNvSpPr>
            <a:spLocks noChangeArrowheads="1" noChangeShapeType="1" noTextEdit="1"/>
          </p:cNvSpPr>
          <p:nvPr/>
        </p:nvSpPr>
        <p:spPr bwMode="auto">
          <a:xfrm>
            <a:off x="1139825" y="279400"/>
            <a:ext cx="6800850" cy="62865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b="1" kern="10" dirty="0">
                <a:ln w="28575">
                  <a:solidFill>
                    <a:schemeClr val="tx1"/>
                  </a:solidFill>
                  <a:round/>
                  <a:headEnd/>
                  <a:tailEnd/>
                </a:ln>
                <a:solidFill>
                  <a:srgbClr val="FF0000"/>
                </a:solidFill>
                <a:latin typeface="Arial Black" pitchFamily="34" charset="0"/>
              </a:rPr>
              <a:t>Shifting Phillips Curve</a:t>
            </a:r>
          </a:p>
        </p:txBody>
      </p:sp>
      <p:cxnSp>
        <p:nvCxnSpPr>
          <p:cNvPr id="31771" name="Straight Connector 27"/>
          <p:cNvCxnSpPr>
            <a:cxnSpLocks noChangeShapeType="1"/>
          </p:cNvCxnSpPr>
          <p:nvPr/>
        </p:nvCxnSpPr>
        <p:spPr bwMode="auto">
          <a:xfrm rot="5400000" flipH="1" flipV="1">
            <a:off x="4006850" y="3716338"/>
            <a:ext cx="1749425" cy="0"/>
          </a:xfrm>
          <a:prstGeom prst="line">
            <a:avLst/>
          </a:prstGeom>
          <a:noFill/>
          <a:ln w="76200" algn="ctr">
            <a:solidFill>
              <a:schemeClr val="tx1"/>
            </a:solidFill>
            <a:round/>
            <a:headEnd/>
            <a:tailEnd/>
          </a:ln>
        </p:spPr>
      </p:cxnSp>
      <p:sp>
        <p:nvSpPr>
          <p:cNvPr id="28" name="Rectangle 11"/>
          <p:cNvSpPr>
            <a:spLocks noChangeArrowheads="1"/>
          </p:cNvSpPr>
          <p:nvPr/>
        </p:nvSpPr>
        <p:spPr bwMode="auto">
          <a:xfrm>
            <a:off x="3900488" y="906816"/>
            <a:ext cx="5243512" cy="616195"/>
          </a:xfrm>
          <a:prstGeom prst="rect">
            <a:avLst/>
          </a:prstGeom>
          <a:noFill/>
          <a:ln w="12700">
            <a:noFill/>
            <a:miter lim="800000"/>
            <a:headEnd/>
            <a:tailEnd/>
          </a:ln>
          <a:effectLst/>
        </p:spPr>
        <p:txBody>
          <a:bodyPr wrap="square" lIns="46038" tIns="46038" rIns="46038" bIns="46038" anchor="ctr">
            <a:spAutoFit/>
          </a:bodyPr>
          <a:lstStyle/>
          <a:p>
            <a:pPr algn="l" eaLnBrk="0" hangingPunct="0">
              <a:lnSpc>
                <a:spcPct val="85000"/>
              </a:lnSpc>
              <a:defRPr/>
            </a:pPr>
            <a:r>
              <a:rPr lang="en-US" sz="2000" b="1" dirty="0" smtClean="0">
                <a:effectLst>
                  <a:outerShdw blurRad="38100" dist="38100" dir="2700000" algn="tl">
                    <a:srgbClr val="FFFFFF"/>
                  </a:outerShdw>
                </a:effectLst>
                <a:latin typeface="Arial" pitchFamily="34" charset="0"/>
                <a:cs typeface="Arial" pitchFamily="34" charset="0"/>
              </a:rPr>
              <a:t>And if there is a beneficial supply shock [AS shifts right], then the SRPC shifts left.</a:t>
            </a:r>
            <a:endParaRPr lang="en-US" sz="2000" b="1" dirty="0">
              <a:solidFill>
                <a:srgbClr val="003300"/>
              </a:solidFill>
              <a:effectLst>
                <a:outerShdw blurRad="38100" dist="38100" dir="2700000" algn="tl">
                  <a:srgbClr val="000000"/>
                </a:outerShdw>
              </a:effectLst>
              <a:latin typeface="Arial" pitchFamily="34" charset="0"/>
              <a:cs typeface="Arial" pitchFamily="34" charset="0"/>
            </a:endParaRPr>
          </a:p>
        </p:txBody>
      </p:sp>
      <p:cxnSp>
        <p:nvCxnSpPr>
          <p:cNvPr id="29" name="Straight Connector 27"/>
          <p:cNvCxnSpPr>
            <a:cxnSpLocks noChangeShapeType="1"/>
          </p:cNvCxnSpPr>
          <p:nvPr/>
        </p:nvCxnSpPr>
        <p:spPr bwMode="auto">
          <a:xfrm rot="5400000" flipH="1" flipV="1">
            <a:off x="-266701" y="4410074"/>
            <a:ext cx="1749425" cy="0"/>
          </a:xfrm>
          <a:prstGeom prst="line">
            <a:avLst/>
          </a:prstGeom>
          <a:noFill/>
          <a:ln w="76200" algn="ctr">
            <a:solidFill>
              <a:schemeClr val="tx1"/>
            </a:solidFill>
            <a:round/>
            <a:headEnd/>
            <a:tailEnd/>
          </a:ln>
        </p:spPr>
      </p:cxnSp>
      <p:sp>
        <p:nvSpPr>
          <p:cNvPr id="30" name="Line 4"/>
          <p:cNvSpPr>
            <a:spLocks noChangeShapeType="1"/>
          </p:cNvSpPr>
          <p:nvPr/>
        </p:nvSpPr>
        <p:spPr bwMode="auto">
          <a:xfrm flipV="1">
            <a:off x="574675" y="5267325"/>
            <a:ext cx="3371850" cy="19050"/>
          </a:xfrm>
          <a:prstGeom prst="line">
            <a:avLst/>
          </a:prstGeom>
          <a:noFill/>
          <a:ln w="76200">
            <a:solidFill>
              <a:schemeClr val="tx1"/>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09288"/>
                                        </p:tgtEl>
                                        <p:attrNameLst>
                                          <p:attrName>style.visibility</p:attrName>
                                        </p:attrNameLst>
                                      </p:cBhvr>
                                      <p:to>
                                        <p:strVal val="visible"/>
                                      </p:to>
                                    </p:set>
                                    <p:anim calcmode="lin" valueType="num">
                                      <p:cBhvr>
                                        <p:cTn id="7" dur="500" fill="hold"/>
                                        <p:tgtEl>
                                          <p:spTgt spid="609288"/>
                                        </p:tgtEl>
                                        <p:attrNameLst>
                                          <p:attrName>ppt_w</p:attrName>
                                        </p:attrNameLst>
                                      </p:cBhvr>
                                      <p:tavLst>
                                        <p:tav tm="0">
                                          <p:val>
                                            <p:fltVal val="0"/>
                                          </p:val>
                                        </p:tav>
                                        <p:tav tm="100000">
                                          <p:val>
                                            <p:strVal val="#ppt_w"/>
                                          </p:val>
                                        </p:tav>
                                      </p:tavLst>
                                    </p:anim>
                                    <p:anim calcmode="lin" valueType="num">
                                      <p:cBhvr>
                                        <p:cTn id="8" dur="500" fill="hold"/>
                                        <p:tgtEl>
                                          <p:spTgt spid="60928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609290"/>
                                        </p:tgtEl>
                                        <p:attrNameLst>
                                          <p:attrName>style.visibility</p:attrName>
                                        </p:attrNameLst>
                                      </p:cBhvr>
                                      <p:to>
                                        <p:strVal val="visible"/>
                                      </p:to>
                                    </p:set>
                                    <p:anim calcmode="lin" valueType="num">
                                      <p:cBhvr>
                                        <p:cTn id="12" dur="500" fill="hold"/>
                                        <p:tgtEl>
                                          <p:spTgt spid="609290"/>
                                        </p:tgtEl>
                                        <p:attrNameLst>
                                          <p:attrName>ppt_w</p:attrName>
                                        </p:attrNameLst>
                                      </p:cBhvr>
                                      <p:tavLst>
                                        <p:tav tm="0">
                                          <p:val>
                                            <p:fltVal val="0"/>
                                          </p:val>
                                        </p:tav>
                                        <p:tav tm="100000">
                                          <p:val>
                                            <p:strVal val="#ppt_w"/>
                                          </p:val>
                                        </p:tav>
                                      </p:tavLst>
                                    </p:anim>
                                    <p:anim calcmode="lin" valueType="num">
                                      <p:cBhvr>
                                        <p:cTn id="13" dur="500" fill="hold"/>
                                        <p:tgtEl>
                                          <p:spTgt spid="60929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609305"/>
                                        </p:tgtEl>
                                        <p:attrNameLst>
                                          <p:attrName>style.visibility</p:attrName>
                                        </p:attrNameLst>
                                      </p:cBhvr>
                                      <p:to>
                                        <p:strVal val="visible"/>
                                      </p:to>
                                    </p:set>
                                    <p:anim calcmode="lin" valueType="num">
                                      <p:cBhvr>
                                        <p:cTn id="18" dur="1000" fill="hold"/>
                                        <p:tgtEl>
                                          <p:spTgt spid="609305"/>
                                        </p:tgtEl>
                                        <p:attrNameLst>
                                          <p:attrName>ppt_w</p:attrName>
                                        </p:attrNameLst>
                                      </p:cBhvr>
                                      <p:tavLst>
                                        <p:tav tm="0">
                                          <p:val>
                                            <p:fltVal val="0"/>
                                          </p:val>
                                        </p:tav>
                                        <p:tav tm="100000">
                                          <p:val>
                                            <p:strVal val="#ppt_w"/>
                                          </p:val>
                                        </p:tav>
                                      </p:tavLst>
                                    </p:anim>
                                    <p:anim calcmode="lin" valueType="num">
                                      <p:cBhvr>
                                        <p:cTn id="19" dur="1000" fill="hold"/>
                                        <p:tgtEl>
                                          <p:spTgt spid="60930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4167 -0.04305 L 8.33333E-7 -1.48148E-6 " pathEditMode="relative" rAng="0" ptsTypes="AA">
                                      <p:cBhvr>
                                        <p:cTn id="23" dur="2000" spd="-100000" fill="hold"/>
                                        <p:tgtEl>
                                          <p:spTgt spid="609294"/>
                                        </p:tgtEl>
                                        <p:attrNameLst>
                                          <p:attrName>ppt_x</p:attrName>
                                          <p:attrName>ppt_y</p:attrName>
                                        </p:attrNameLst>
                                      </p:cBhvr>
                                      <p:rCtr x="2100" y="2200"/>
                                    </p:animMotion>
                                  </p:childTnLst>
                                </p:cTn>
                              </p:par>
                              <p:par>
                                <p:cTn id="24" presetID="1" presetClass="exit" presetSubtype="0" fill="hold" grpId="0" nodeType="withEffect">
                                  <p:stCondLst>
                                    <p:cond delay="0"/>
                                  </p:stCondLst>
                                  <p:childTnLst>
                                    <p:set>
                                      <p:cBhvr>
                                        <p:cTn id="25" dur="1" fill="hold">
                                          <p:stCondLst>
                                            <p:cond delay="0"/>
                                          </p:stCondLst>
                                        </p:cTn>
                                        <p:tgtEl>
                                          <p:spTgt spid="609295"/>
                                        </p:tgtEl>
                                        <p:attrNameLst>
                                          <p:attrName>style.visibility</p:attrName>
                                        </p:attrNameLst>
                                      </p:cBhvr>
                                      <p:to>
                                        <p:strVal val="hidden"/>
                                      </p:to>
                                    </p:se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609296"/>
                                        </p:tgtEl>
                                        <p:attrNameLst>
                                          <p:attrName>style.visibility</p:attrName>
                                        </p:attrNameLst>
                                      </p:cBhvr>
                                      <p:to>
                                        <p:strVal val="visible"/>
                                      </p:to>
                                    </p:set>
                                    <p:animEffect transition="in" filter="dissolve">
                                      <p:cBhvr>
                                        <p:cTn id="29" dur="500"/>
                                        <p:tgtEl>
                                          <p:spTgt spid="6092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6" presetClass="path" presetSubtype="0" accel="50000" decel="50000" fill="hold" grpId="0" nodeType="clickEffect">
                                  <p:stCondLst>
                                    <p:cond delay="0"/>
                                  </p:stCondLst>
                                  <p:childTnLst>
                                    <p:animMotion origin="layout" path="M 4.16667E-6 -3.7037E-6 L 0.04375 -0.0375 " pathEditMode="relative" rAng="0" ptsTypes="AA">
                                      <p:cBhvr>
                                        <p:cTn id="33" dur="2000" fill="hold"/>
                                        <p:tgtEl>
                                          <p:spTgt spid="609285"/>
                                        </p:tgtEl>
                                        <p:attrNameLst>
                                          <p:attrName>ppt_x</p:attrName>
                                          <p:attrName>ppt_y</p:attrName>
                                        </p:attrNameLst>
                                      </p:cBhvr>
                                      <p:rCtr x="2200" y="-1900"/>
                                    </p:animMotion>
                                  </p:childTnLst>
                                </p:cTn>
                              </p:par>
                              <p:par>
                                <p:cTn id="34" presetID="1" presetClass="exit" presetSubtype="0" fill="hold" grpId="0" nodeType="withEffect">
                                  <p:stCondLst>
                                    <p:cond delay="0"/>
                                  </p:stCondLst>
                                  <p:childTnLst>
                                    <p:set>
                                      <p:cBhvr>
                                        <p:cTn id="35" dur="1" fill="hold">
                                          <p:stCondLst>
                                            <p:cond delay="0"/>
                                          </p:stCondLst>
                                        </p:cTn>
                                        <p:tgtEl>
                                          <p:spTgt spid="609300"/>
                                        </p:tgtEl>
                                        <p:attrNameLst>
                                          <p:attrName>style.visibility</p:attrName>
                                        </p:attrNameLst>
                                      </p:cBhvr>
                                      <p:to>
                                        <p:strVal val="hidden"/>
                                      </p:to>
                                    </p:set>
                                  </p:childTnLst>
                                </p:cTn>
                              </p:par>
                            </p:childTnLst>
                          </p:cTn>
                        </p:par>
                        <p:par>
                          <p:cTn id="36" fill="hold" nodeType="afterGroup">
                            <p:stCondLst>
                              <p:cond delay="2000"/>
                            </p:stCondLst>
                            <p:childTnLst>
                              <p:par>
                                <p:cTn id="37" presetID="9" presetClass="entr" presetSubtype="0" fill="hold" grpId="0" nodeType="afterEffect">
                                  <p:stCondLst>
                                    <p:cond delay="0"/>
                                  </p:stCondLst>
                                  <p:childTnLst>
                                    <p:set>
                                      <p:cBhvr>
                                        <p:cTn id="38" dur="1" fill="hold">
                                          <p:stCondLst>
                                            <p:cond delay="0"/>
                                          </p:stCondLst>
                                        </p:cTn>
                                        <p:tgtEl>
                                          <p:spTgt spid="609301"/>
                                        </p:tgtEl>
                                        <p:attrNameLst>
                                          <p:attrName>style.visibility</p:attrName>
                                        </p:attrNameLst>
                                      </p:cBhvr>
                                      <p:to>
                                        <p:strVal val="visible"/>
                                      </p:to>
                                    </p:set>
                                    <p:animEffect transition="in" filter="dissolve">
                                      <p:cBhvr>
                                        <p:cTn id="39" dur="500"/>
                                        <p:tgtEl>
                                          <p:spTgt spid="60930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path" presetSubtype="0" accel="50000" decel="50000" fill="hold" grpId="1" nodeType="clickEffect">
                                  <p:stCondLst>
                                    <p:cond delay="0"/>
                                  </p:stCondLst>
                                  <p:childTnLst>
                                    <p:animMotion origin="layout" path="M -0.0875 -0.0875 L -0.04167 -0.04305 " pathEditMode="relative" rAng="0" ptsTypes="AA">
                                      <p:cBhvr>
                                        <p:cTn id="43" dur="2000" spd="-100000" fill="hold"/>
                                        <p:tgtEl>
                                          <p:spTgt spid="609294"/>
                                        </p:tgtEl>
                                        <p:attrNameLst>
                                          <p:attrName>ppt_x</p:attrName>
                                          <p:attrName>ppt_y</p:attrName>
                                        </p:attrNameLst>
                                      </p:cBhvr>
                                      <p:rCtr x="2300" y="2200"/>
                                    </p:animMotion>
                                  </p:childTnLst>
                                </p:cTn>
                              </p:par>
                              <p:par>
                                <p:cTn id="44" presetID="1" presetClass="exit" presetSubtype="0" fill="hold" grpId="1" nodeType="withEffect">
                                  <p:stCondLst>
                                    <p:cond delay="0"/>
                                  </p:stCondLst>
                                  <p:childTnLst>
                                    <p:set>
                                      <p:cBhvr>
                                        <p:cTn id="45" dur="1" fill="hold">
                                          <p:stCondLst>
                                            <p:cond delay="0"/>
                                          </p:stCondLst>
                                        </p:cTn>
                                        <p:tgtEl>
                                          <p:spTgt spid="609296"/>
                                        </p:tgtEl>
                                        <p:attrNameLst>
                                          <p:attrName>style.visibility</p:attrName>
                                        </p:attrNameLst>
                                      </p:cBhvr>
                                      <p:to>
                                        <p:strVal val="hidden"/>
                                      </p:to>
                                    </p:set>
                                  </p:childTnLst>
                                </p:cTn>
                              </p:par>
                            </p:childTnLst>
                          </p:cTn>
                        </p:par>
                        <p:par>
                          <p:cTn id="46" fill="hold" nodeType="afterGroup">
                            <p:stCondLst>
                              <p:cond delay="2000"/>
                            </p:stCondLst>
                            <p:childTnLst>
                              <p:par>
                                <p:cTn id="47" presetID="9" presetClass="entr" presetSubtype="0" fill="hold" nodeType="afterEffect">
                                  <p:stCondLst>
                                    <p:cond delay="0"/>
                                  </p:stCondLst>
                                  <p:childTnLst>
                                    <p:set>
                                      <p:cBhvr>
                                        <p:cTn id="48" dur="1" fill="hold">
                                          <p:stCondLst>
                                            <p:cond delay="0"/>
                                          </p:stCondLst>
                                        </p:cTn>
                                        <p:tgtEl>
                                          <p:spTgt spid="609297"/>
                                        </p:tgtEl>
                                        <p:attrNameLst>
                                          <p:attrName>style.visibility</p:attrName>
                                        </p:attrNameLst>
                                      </p:cBhvr>
                                      <p:to>
                                        <p:strVal val="visible"/>
                                      </p:to>
                                    </p:set>
                                    <p:animEffect transition="in" filter="dissolve">
                                      <p:cBhvr>
                                        <p:cTn id="49" dur="500"/>
                                        <p:tgtEl>
                                          <p:spTgt spid="60929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6" presetClass="path" presetSubtype="0" accel="50000" decel="50000" fill="hold" grpId="1" nodeType="clickEffect">
                                  <p:stCondLst>
                                    <p:cond delay="0"/>
                                  </p:stCondLst>
                                  <p:childTnLst>
                                    <p:animMotion origin="layout" path="M 0.04375 -0.0375 L 0.0802 -0.07638 " pathEditMode="relative" rAng="0" ptsTypes="AA">
                                      <p:cBhvr>
                                        <p:cTn id="53" dur="2000" fill="hold"/>
                                        <p:tgtEl>
                                          <p:spTgt spid="609285"/>
                                        </p:tgtEl>
                                        <p:attrNameLst>
                                          <p:attrName>ppt_x</p:attrName>
                                          <p:attrName>ppt_y</p:attrName>
                                        </p:attrNameLst>
                                      </p:cBhvr>
                                      <p:rCtr x="1800" y="-1900"/>
                                    </p:animMotion>
                                  </p:childTnLst>
                                </p:cTn>
                              </p:par>
                              <p:par>
                                <p:cTn id="54" presetID="1" presetClass="exit" presetSubtype="0" fill="hold" grpId="1" nodeType="withEffect">
                                  <p:stCondLst>
                                    <p:cond delay="0"/>
                                  </p:stCondLst>
                                  <p:childTnLst>
                                    <p:set>
                                      <p:cBhvr>
                                        <p:cTn id="55" dur="1" fill="hold">
                                          <p:stCondLst>
                                            <p:cond delay="0"/>
                                          </p:stCondLst>
                                        </p:cTn>
                                        <p:tgtEl>
                                          <p:spTgt spid="609301"/>
                                        </p:tgtEl>
                                        <p:attrNameLst>
                                          <p:attrName>style.visibility</p:attrName>
                                        </p:attrNameLst>
                                      </p:cBhvr>
                                      <p:to>
                                        <p:strVal val="hidden"/>
                                      </p:to>
                                    </p:set>
                                  </p:childTnLst>
                                </p:cTn>
                              </p:par>
                            </p:childTnLst>
                          </p:cTn>
                        </p:par>
                        <p:par>
                          <p:cTn id="56" fill="hold" nodeType="afterGroup">
                            <p:stCondLst>
                              <p:cond delay="2000"/>
                            </p:stCondLst>
                            <p:childTnLst>
                              <p:par>
                                <p:cTn id="57" presetID="9" presetClass="entr" presetSubtype="0" fill="hold" nodeType="afterEffect">
                                  <p:stCondLst>
                                    <p:cond delay="0"/>
                                  </p:stCondLst>
                                  <p:childTnLst>
                                    <p:set>
                                      <p:cBhvr>
                                        <p:cTn id="58" dur="1" fill="hold">
                                          <p:stCondLst>
                                            <p:cond delay="0"/>
                                          </p:stCondLst>
                                        </p:cTn>
                                        <p:tgtEl>
                                          <p:spTgt spid="609302"/>
                                        </p:tgtEl>
                                        <p:attrNameLst>
                                          <p:attrName>style.visibility</p:attrName>
                                        </p:attrNameLst>
                                      </p:cBhvr>
                                      <p:to>
                                        <p:strVal val="visible"/>
                                      </p:to>
                                    </p:set>
                                    <p:animEffect transition="in" filter="dissolve">
                                      <p:cBhvr>
                                        <p:cTn id="59" dur="500"/>
                                        <p:tgtEl>
                                          <p:spTgt spid="60930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9" presetClass="path" presetSubtype="0" accel="50000" decel="50000" fill="hold" grpId="2" nodeType="clickEffect">
                                  <p:stCondLst>
                                    <p:cond delay="0"/>
                                  </p:stCondLst>
                                  <p:childTnLst>
                                    <p:animMotion origin="layout" path="M -0.11563 -0.12222 L -0.0875 -0.0875 " pathEditMode="relative" rAng="0" ptsTypes="AA">
                                      <p:cBhvr>
                                        <p:cTn id="63" dur="2000" spd="-100000" fill="hold"/>
                                        <p:tgtEl>
                                          <p:spTgt spid="609294"/>
                                        </p:tgtEl>
                                        <p:attrNameLst>
                                          <p:attrName>ppt_x</p:attrName>
                                          <p:attrName>ppt_y</p:attrName>
                                        </p:attrNameLst>
                                      </p:cBhvr>
                                      <p:rCtr x="1400" y="1700"/>
                                    </p:animMotion>
                                  </p:childTnLst>
                                </p:cTn>
                              </p:par>
                              <p:par>
                                <p:cTn id="64" presetID="1" presetClass="exit" presetSubtype="0" fill="hold" grpId="0" nodeType="withEffect">
                                  <p:stCondLst>
                                    <p:cond delay="0"/>
                                  </p:stCondLst>
                                  <p:childTnLst>
                                    <p:set>
                                      <p:cBhvr>
                                        <p:cTn id="65" dur="1" fill="hold">
                                          <p:stCondLst>
                                            <p:cond delay="0"/>
                                          </p:stCondLst>
                                        </p:cTn>
                                        <p:tgtEl>
                                          <p:spTgt spid="609297"/>
                                        </p:tgtEl>
                                        <p:attrNameLst>
                                          <p:attrName>style.visibility</p:attrName>
                                        </p:attrNameLst>
                                      </p:cBhvr>
                                      <p:to>
                                        <p:strVal val="hidden"/>
                                      </p:to>
                                    </p:set>
                                  </p:childTnLst>
                                </p:cTn>
                              </p:par>
                            </p:childTnLst>
                          </p:cTn>
                        </p:par>
                        <p:par>
                          <p:cTn id="66" fill="hold" nodeType="afterGroup">
                            <p:stCondLst>
                              <p:cond delay="2000"/>
                            </p:stCondLst>
                            <p:childTnLst>
                              <p:par>
                                <p:cTn id="67" presetID="9" presetClass="entr" presetSubtype="0" fill="hold" nodeType="afterEffect">
                                  <p:stCondLst>
                                    <p:cond delay="0"/>
                                  </p:stCondLst>
                                  <p:childTnLst>
                                    <p:set>
                                      <p:cBhvr>
                                        <p:cTn id="68" dur="1" fill="hold">
                                          <p:stCondLst>
                                            <p:cond delay="0"/>
                                          </p:stCondLst>
                                        </p:cTn>
                                        <p:tgtEl>
                                          <p:spTgt spid="609298"/>
                                        </p:tgtEl>
                                        <p:attrNameLst>
                                          <p:attrName>style.visibility</p:attrName>
                                        </p:attrNameLst>
                                      </p:cBhvr>
                                      <p:to>
                                        <p:strVal val="visible"/>
                                      </p:to>
                                    </p:set>
                                    <p:animEffect transition="in" filter="dissolve">
                                      <p:cBhvr>
                                        <p:cTn id="69" dur="500"/>
                                        <p:tgtEl>
                                          <p:spTgt spid="60929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6" presetClass="path" presetSubtype="0" accel="50000" decel="50000" fill="hold" grpId="2" nodeType="clickEffect">
                                  <p:stCondLst>
                                    <p:cond delay="0"/>
                                  </p:stCondLst>
                                  <p:childTnLst>
                                    <p:animMotion origin="layout" path="M 0.0802 -0.07639 L 0.11666 -0.11389 " pathEditMode="relative" rAng="0" ptsTypes="AA">
                                      <p:cBhvr>
                                        <p:cTn id="73" dur="2000" fill="hold"/>
                                        <p:tgtEl>
                                          <p:spTgt spid="609285"/>
                                        </p:tgtEl>
                                        <p:attrNameLst>
                                          <p:attrName>ppt_x</p:attrName>
                                          <p:attrName>ppt_y</p:attrName>
                                        </p:attrNameLst>
                                      </p:cBhvr>
                                      <p:rCtr x="1800" y="-1900"/>
                                    </p:animMotion>
                                  </p:childTnLst>
                                </p:cTn>
                              </p:par>
                              <p:par>
                                <p:cTn id="74" presetID="1" presetClass="exit" presetSubtype="0" fill="hold" grpId="0" nodeType="withEffect">
                                  <p:stCondLst>
                                    <p:cond delay="0"/>
                                  </p:stCondLst>
                                  <p:childTnLst>
                                    <p:set>
                                      <p:cBhvr>
                                        <p:cTn id="75" dur="1" fill="hold">
                                          <p:stCondLst>
                                            <p:cond delay="0"/>
                                          </p:stCondLst>
                                        </p:cTn>
                                        <p:tgtEl>
                                          <p:spTgt spid="609302"/>
                                        </p:tgtEl>
                                        <p:attrNameLst>
                                          <p:attrName>style.visibility</p:attrName>
                                        </p:attrNameLst>
                                      </p:cBhvr>
                                      <p:to>
                                        <p:strVal val="hidden"/>
                                      </p:to>
                                    </p:set>
                                  </p:childTnLst>
                                </p:cTn>
                              </p:par>
                            </p:childTnLst>
                          </p:cTn>
                        </p:par>
                        <p:par>
                          <p:cTn id="76" fill="hold" nodeType="afterGroup">
                            <p:stCondLst>
                              <p:cond delay="2000"/>
                            </p:stCondLst>
                            <p:childTnLst>
                              <p:par>
                                <p:cTn id="77" presetID="9" presetClass="entr" presetSubtype="0" fill="hold" nodeType="afterEffect">
                                  <p:stCondLst>
                                    <p:cond delay="0"/>
                                  </p:stCondLst>
                                  <p:childTnLst>
                                    <p:set>
                                      <p:cBhvr>
                                        <p:cTn id="78" dur="1" fill="hold">
                                          <p:stCondLst>
                                            <p:cond delay="0"/>
                                          </p:stCondLst>
                                        </p:cTn>
                                        <p:tgtEl>
                                          <p:spTgt spid="609303"/>
                                        </p:tgtEl>
                                        <p:attrNameLst>
                                          <p:attrName>style.visibility</p:attrName>
                                        </p:attrNameLst>
                                      </p:cBhvr>
                                      <p:to>
                                        <p:strVal val="visible"/>
                                      </p:to>
                                    </p:set>
                                    <p:animEffect transition="in" filter="dissolve">
                                      <p:cBhvr>
                                        <p:cTn id="79" dur="500"/>
                                        <p:tgtEl>
                                          <p:spTgt spid="609303"/>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path" presetSubtype="0" accel="50000" decel="50000" fill="hold" grpId="3" nodeType="clickEffect">
                                  <p:stCondLst>
                                    <p:cond delay="0"/>
                                  </p:stCondLst>
                                  <p:childTnLst>
                                    <p:animMotion origin="layout" path="M -0.15104 -0.17083 L -0.11771 -0.12361 " pathEditMode="relative" rAng="0" ptsTypes="AA">
                                      <p:cBhvr>
                                        <p:cTn id="83" dur="2000" spd="-100000" fill="hold"/>
                                        <p:tgtEl>
                                          <p:spTgt spid="609294"/>
                                        </p:tgtEl>
                                        <p:attrNameLst>
                                          <p:attrName>ppt_x</p:attrName>
                                          <p:attrName>ppt_y</p:attrName>
                                        </p:attrNameLst>
                                      </p:cBhvr>
                                      <p:rCtr x="1700" y="2400"/>
                                    </p:animMotion>
                                  </p:childTnLst>
                                </p:cTn>
                              </p:par>
                              <p:par>
                                <p:cTn id="84" presetID="1" presetClass="exit" presetSubtype="0" fill="hold" grpId="0" nodeType="withEffect">
                                  <p:stCondLst>
                                    <p:cond delay="0"/>
                                  </p:stCondLst>
                                  <p:childTnLst>
                                    <p:set>
                                      <p:cBhvr>
                                        <p:cTn id="85" dur="1" fill="hold">
                                          <p:stCondLst>
                                            <p:cond delay="0"/>
                                          </p:stCondLst>
                                        </p:cTn>
                                        <p:tgtEl>
                                          <p:spTgt spid="609298"/>
                                        </p:tgtEl>
                                        <p:attrNameLst>
                                          <p:attrName>style.visibility</p:attrName>
                                        </p:attrNameLst>
                                      </p:cBhvr>
                                      <p:to>
                                        <p:strVal val="hidden"/>
                                      </p:to>
                                    </p:set>
                                  </p:childTnLst>
                                </p:cTn>
                              </p:par>
                            </p:childTnLst>
                          </p:cTn>
                        </p:par>
                        <p:par>
                          <p:cTn id="86" fill="hold" nodeType="afterGroup">
                            <p:stCondLst>
                              <p:cond delay="2000"/>
                            </p:stCondLst>
                            <p:childTnLst>
                              <p:par>
                                <p:cTn id="87" presetID="9" presetClass="entr" presetSubtype="0" fill="hold" nodeType="afterEffect">
                                  <p:stCondLst>
                                    <p:cond delay="0"/>
                                  </p:stCondLst>
                                  <p:childTnLst>
                                    <p:set>
                                      <p:cBhvr>
                                        <p:cTn id="88" dur="1" fill="hold">
                                          <p:stCondLst>
                                            <p:cond delay="0"/>
                                          </p:stCondLst>
                                        </p:cTn>
                                        <p:tgtEl>
                                          <p:spTgt spid="609299"/>
                                        </p:tgtEl>
                                        <p:attrNameLst>
                                          <p:attrName>style.visibility</p:attrName>
                                        </p:attrNameLst>
                                      </p:cBhvr>
                                      <p:to>
                                        <p:strVal val="visible"/>
                                      </p:to>
                                    </p:set>
                                    <p:animEffect transition="in" filter="dissolve">
                                      <p:cBhvr>
                                        <p:cTn id="89" dur="500"/>
                                        <p:tgtEl>
                                          <p:spTgt spid="60929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6" presetClass="path" presetSubtype="0" accel="50000" decel="50000" fill="hold" grpId="3" nodeType="clickEffect">
                                  <p:stCondLst>
                                    <p:cond delay="0"/>
                                  </p:stCondLst>
                                  <p:childTnLst>
                                    <p:animMotion origin="layout" path="M 0.11666 -0.11389 L 0.16041 -0.15416 " pathEditMode="relative" rAng="0" ptsTypes="AA">
                                      <p:cBhvr>
                                        <p:cTn id="93" dur="2000" fill="hold"/>
                                        <p:tgtEl>
                                          <p:spTgt spid="609285"/>
                                        </p:tgtEl>
                                        <p:attrNameLst>
                                          <p:attrName>ppt_x</p:attrName>
                                          <p:attrName>ppt_y</p:attrName>
                                        </p:attrNameLst>
                                      </p:cBhvr>
                                      <p:rCtr x="2200" y="-2000"/>
                                    </p:animMotion>
                                  </p:childTnLst>
                                </p:cTn>
                              </p:par>
                              <p:par>
                                <p:cTn id="94" presetID="1" presetClass="exit" presetSubtype="0" fill="hold" grpId="0" nodeType="withEffect">
                                  <p:stCondLst>
                                    <p:cond delay="0"/>
                                  </p:stCondLst>
                                  <p:childTnLst>
                                    <p:set>
                                      <p:cBhvr>
                                        <p:cTn id="95" dur="1" fill="hold">
                                          <p:stCondLst>
                                            <p:cond delay="0"/>
                                          </p:stCondLst>
                                        </p:cTn>
                                        <p:tgtEl>
                                          <p:spTgt spid="609303"/>
                                        </p:tgtEl>
                                        <p:attrNameLst>
                                          <p:attrName>style.visibility</p:attrName>
                                        </p:attrNameLst>
                                      </p:cBhvr>
                                      <p:to>
                                        <p:strVal val="hidden"/>
                                      </p:to>
                                    </p:set>
                                  </p:childTnLst>
                                </p:cTn>
                              </p:par>
                            </p:childTnLst>
                          </p:cTn>
                        </p:par>
                        <p:par>
                          <p:cTn id="96" fill="hold" nodeType="afterGroup">
                            <p:stCondLst>
                              <p:cond delay="2000"/>
                            </p:stCondLst>
                            <p:childTnLst>
                              <p:par>
                                <p:cTn id="97" presetID="9" presetClass="entr" presetSubtype="0" fill="hold" nodeType="afterEffect">
                                  <p:stCondLst>
                                    <p:cond delay="0"/>
                                  </p:stCondLst>
                                  <p:childTnLst>
                                    <p:set>
                                      <p:cBhvr>
                                        <p:cTn id="98" dur="1" fill="hold">
                                          <p:stCondLst>
                                            <p:cond delay="0"/>
                                          </p:stCondLst>
                                        </p:cTn>
                                        <p:tgtEl>
                                          <p:spTgt spid="609304"/>
                                        </p:tgtEl>
                                        <p:attrNameLst>
                                          <p:attrName>style.visibility</p:attrName>
                                        </p:attrNameLst>
                                      </p:cBhvr>
                                      <p:to>
                                        <p:strVal val="visible"/>
                                      </p:to>
                                    </p:set>
                                    <p:animEffect transition="in" filter="dissolve">
                                      <p:cBhvr>
                                        <p:cTn id="99" dur="500"/>
                                        <p:tgtEl>
                                          <p:spTgt spid="609304"/>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8">
                                            <p:txEl>
                                              <p:pRg st="0" end="0"/>
                                            </p:txEl>
                                          </p:spTgt>
                                        </p:tgtEl>
                                        <p:attrNameLst>
                                          <p:attrName>style.visibility</p:attrName>
                                        </p:attrNameLst>
                                      </p:cBhvr>
                                      <p:to>
                                        <p:strVal val="visible"/>
                                      </p:to>
                                    </p:set>
                                    <p:animEffect transition="in" filter="wipe(left)">
                                      <p:cBhvr>
                                        <p:cTn id="103"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5" grpId="0" animBg="1"/>
      <p:bldP spid="609285" grpId="1" animBg="1"/>
      <p:bldP spid="609285" grpId="2" animBg="1"/>
      <p:bldP spid="609285" grpId="3" animBg="1"/>
      <p:bldP spid="609294" grpId="0" animBg="1"/>
      <p:bldP spid="609294" grpId="1" animBg="1"/>
      <p:bldP spid="609294" grpId="2" animBg="1"/>
      <p:bldP spid="609294" grpId="3" animBg="1"/>
      <p:bldP spid="609295" grpId="0"/>
      <p:bldP spid="609296" grpId="0"/>
      <p:bldP spid="609296" grpId="1"/>
      <p:bldP spid="609297" grpId="0"/>
      <p:bldP spid="609298" grpId="0"/>
      <p:bldP spid="609300" grpId="0"/>
      <p:bldP spid="609301" grpId="0"/>
      <p:bldP spid="609301" grpId="1"/>
      <p:bldP spid="609302" grpId="0"/>
      <p:bldP spid="609303" grpId="0"/>
      <p:bldP spid="28"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2770" name="Picture 1122" descr="Blocks no hammer boy"/>
          <p:cNvPicPr>
            <a:picLocks noChangeAspect="1" noChangeArrowheads="1"/>
          </p:cNvPicPr>
          <p:nvPr/>
        </p:nvPicPr>
        <p:blipFill>
          <a:blip r:embed="rId5"/>
          <a:srcRect/>
          <a:stretch>
            <a:fillRect/>
          </a:stretch>
        </p:blipFill>
        <p:spPr bwMode="auto">
          <a:xfrm>
            <a:off x="4364038" y="57150"/>
            <a:ext cx="4710112" cy="3449638"/>
          </a:xfrm>
          <a:prstGeom prst="rect">
            <a:avLst/>
          </a:prstGeom>
          <a:noFill/>
          <a:ln w="57150" cmpd="thickThin">
            <a:noFill/>
            <a:miter lim="800000"/>
            <a:headEnd/>
            <a:tailEnd/>
          </a:ln>
          <a:scene3d>
            <a:camera prst="orthographicFront"/>
            <a:lightRig rig="threePt" dir="t"/>
          </a:scene3d>
          <a:sp3d>
            <a:bevelT/>
          </a:sp3d>
        </p:spPr>
      </p:pic>
      <p:pic>
        <p:nvPicPr>
          <p:cNvPr id="307293" name="Picture 1117" descr="divider inflation line_of_fire"/>
          <p:cNvPicPr>
            <a:picLocks noChangeAspect="1" noChangeArrowheads="1" noCrop="1"/>
          </p:cNvPicPr>
          <p:nvPr/>
        </p:nvPicPr>
        <p:blipFill>
          <a:blip r:embed="rId6"/>
          <a:srcRect/>
          <a:stretch>
            <a:fillRect/>
          </a:stretch>
        </p:blipFill>
        <p:spPr bwMode="auto">
          <a:xfrm>
            <a:off x="2286000" y="4875213"/>
            <a:ext cx="971550" cy="296862"/>
          </a:xfrm>
          <a:prstGeom prst="rect">
            <a:avLst/>
          </a:prstGeom>
          <a:noFill/>
          <a:ln w="9525">
            <a:noFill/>
            <a:miter lim="800000"/>
            <a:headEnd/>
            <a:tailEnd/>
          </a:ln>
        </p:spPr>
      </p:pic>
      <p:pic>
        <p:nvPicPr>
          <p:cNvPr id="307292" name="Picture 1116" descr="divider fancy"/>
          <p:cNvPicPr>
            <a:picLocks noChangeAspect="1" noChangeArrowheads="1" noCrop="1"/>
          </p:cNvPicPr>
          <p:nvPr/>
        </p:nvPicPr>
        <p:blipFill>
          <a:blip r:embed="rId7"/>
          <a:srcRect/>
          <a:stretch>
            <a:fillRect/>
          </a:stretch>
        </p:blipFill>
        <p:spPr bwMode="auto">
          <a:xfrm>
            <a:off x="3238500" y="5026025"/>
            <a:ext cx="1504950" cy="127000"/>
          </a:xfrm>
          <a:prstGeom prst="rect">
            <a:avLst/>
          </a:prstGeom>
          <a:noFill/>
          <a:ln w="9525">
            <a:noFill/>
            <a:miter lim="800000"/>
            <a:headEnd/>
            <a:tailEnd/>
          </a:ln>
        </p:spPr>
      </p:pic>
      <p:sp>
        <p:nvSpPr>
          <p:cNvPr id="150544" name="Rectangle 16"/>
          <p:cNvSpPr>
            <a:spLocks noChangeArrowheads="1"/>
          </p:cNvSpPr>
          <p:nvPr/>
        </p:nvSpPr>
        <p:spPr bwMode="auto">
          <a:xfrm>
            <a:off x="171450" y="5810250"/>
            <a:ext cx="3048000" cy="1009650"/>
          </a:xfrm>
          <a:prstGeom prst="rect">
            <a:avLst/>
          </a:prstGeom>
          <a:blipFill>
            <a:blip r:embed="rId8"/>
            <a:tile tx="0" ty="0" sx="100000" sy="100000" flip="none" algn="tl"/>
          </a:blipFill>
          <a:ln w="57150" cmpd="thickThin" algn="ctr">
            <a:noFill/>
            <a:miter lim="800000"/>
            <a:headEnd/>
            <a:tailEnd/>
          </a:ln>
          <a:effectLst/>
          <a:scene3d>
            <a:camera prst="orthographicFront"/>
            <a:lightRig rig="threePt" dir="t"/>
          </a:scene3d>
          <a:sp3d>
            <a:bevelT/>
          </a:sp3d>
        </p:spPr>
        <p:txBody>
          <a:bodyPr wrap="none" anchor="ctr">
            <a:sp3d extrusionH="57150">
              <a:bevelT w="38100" h="38100" prst="angle"/>
            </a:sp3d>
          </a:bodyPr>
          <a:lstStyle/>
          <a:p>
            <a:pPr algn="l">
              <a:defRPr/>
            </a:pPr>
            <a:r>
              <a:rPr lang="en-US" sz="1600" b="1" dirty="0">
                <a:solidFill>
                  <a:srgbClr val="009900"/>
                </a:solidFill>
                <a:effectLst>
                  <a:outerShdw blurRad="38100" dist="38100" dir="2700000" algn="tl">
                    <a:srgbClr val="000000">
                      <a:alpha val="43137"/>
                    </a:srgbClr>
                  </a:outerShdw>
                </a:effectLst>
                <a:latin typeface="Verdana" pitchFamily="34" charset="0"/>
              </a:rPr>
              <a:t>Scarce Resources[labor]</a:t>
            </a:r>
          </a:p>
          <a:p>
            <a:pPr algn="l">
              <a:defRPr/>
            </a:pPr>
            <a:r>
              <a:rPr lang="en-US" sz="1600" b="1" dirty="0">
                <a:latin typeface="Verdana" pitchFamily="34" charset="0"/>
              </a:rPr>
              <a:t>More pressure on costs</a:t>
            </a:r>
          </a:p>
          <a:p>
            <a:pPr algn="l">
              <a:defRPr/>
            </a:pPr>
            <a:r>
              <a:rPr lang="en-US" sz="1600" b="1" dirty="0">
                <a:latin typeface="Verdana" pitchFamily="34" charset="0"/>
              </a:rPr>
              <a:t>Higher production costs</a:t>
            </a:r>
          </a:p>
          <a:p>
            <a:pPr algn="l">
              <a:defRPr/>
            </a:pPr>
            <a:r>
              <a:rPr lang="en-US" sz="1600" b="1" dirty="0">
                <a:latin typeface="Verdana" pitchFamily="34" charset="0"/>
              </a:rPr>
              <a:t>More inflation</a:t>
            </a:r>
          </a:p>
        </p:txBody>
      </p:sp>
      <p:sp>
        <p:nvSpPr>
          <p:cNvPr id="150545" name="Rectangle 17"/>
          <p:cNvSpPr>
            <a:spLocks noChangeArrowheads="1"/>
          </p:cNvSpPr>
          <p:nvPr/>
        </p:nvSpPr>
        <p:spPr bwMode="auto">
          <a:xfrm>
            <a:off x="3352800" y="5800725"/>
            <a:ext cx="3124200" cy="1019175"/>
          </a:xfrm>
          <a:prstGeom prst="rect">
            <a:avLst/>
          </a:prstGeom>
          <a:blipFill>
            <a:blip r:embed="rId8"/>
            <a:tile tx="0" ty="0" sx="100000" sy="100000" flip="none" algn="tl"/>
          </a:blipFill>
          <a:ln w="57150" cmpd="thinThick" algn="ctr">
            <a:noFill/>
            <a:miter lim="800000"/>
            <a:headEnd/>
            <a:tailEnd/>
          </a:ln>
          <a:effectLst/>
          <a:scene3d>
            <a:camera prst="orthographicFront"/>
            <a:lightRig rig="threePt" dir="t"/>
          </a:scene3d>
          <a:sp3d>
            <a:bevelT/>
          </a:sp3d>
        </p:spPr>
        <p:txBody>
          <a:bodyPr wrap="none" anchor="ctr">
            <a:sp3d extrusionH="57150">
              <a:bevelT w="38100" h="38100" prst="angle"/>
            </a:sp3d>
          </a:bodyPr>
          <a:lstStyle/>
          <a:p>
            <a:pPr algn="l">
              <a:defRPr/>
            </a:pPr>
            <a:r>
              <a:rPr lang="en-US" sz="1600" b="1" dirty="0">
                <a:solidFill>
                  <a:srgbClr val="FF0000"/>
                </a:solidFill>
                <a:effectLst>
                  <a:outerShdw blurRad="38100" dist="38100" dir="2700000" algn="tl">
                    <a:srgbClr val="000000">
                      <a:alpha val="43137"/>
                    </a:srgbClr>
                  </a:outerShdw>
                </a:effectLst>
                <a:latin typeface="Verdana" pitchFamily="34" charset="0"/>
              </a:rPr>
              <a:t>Unused Resources[labor]</a:t>
            </a:r>
          </a:p>
          <a:p>
            <a:pPr algn="l">
              <a:defRPr/>
            </a:pPr>
            <a:r>
              <a:rPr lang="en-US" sz="1600" b="1" dirty="0">
                <a:latin typeface="Verdana" pitchFamily="34" charset="0"/>
              </a:rPr>
              <a:t>Less pressure on costs</a:t>
            </a:r>
          </a:p>
          <a:p>
            <a:pPr algn="l">
              <a:defRPr/>
            </a:pPr>
            <a:r>
              <a:rPr lang="en-US" sz="1600" b="1" dirty="0">
                <a:latin typeface="Verdana" pitchFamily="34" charset="0"/>
              </a:rPr>
              <a:t>Lower production costs</a:t>
            </a:r>
          </a:p>
          <a:p>
            <a:pPr algn="l">
              <a:defRPr/>
            </a:pPr>
            <a:r>
              <a:rPr lang="en-US" sz="1600" b="1" dirty="0">
                <a:latin typeface="Verdana" pitchFamily="34" charset="0"/>
              </a:rPr>
              <a:t>Lower inflation</a:t>
            </a:r>
          </a:p>
        </p:txBody>
      </p:sp>
      <p:sp>
        <p:nvSpPr>
          <p:cNvPr id="32775" name="Rectangle 1079"/>
          <p:cNvSpPr>
            <a:spLocks noChangeArrowheads="1"/>
          </p:cNvSpPr>
          <p:nvPr/>
        </p:nvSpPr>
        <p:spPr bwMode="auto">
          <a:xfrm>
            <a:off x="473202" y="4381500"/>
            <a:ext cx="438150" cy="285750"/>
          </a:xfrm>
          <a:prstGeom prst="rect">
            <a:avLst/>
          </a:prstGeom>
          <a:noFill/>
          <a:ln w="76200" algn="ctr">
            <a:noFill/>
            <a:miter lim="800000"/>
            <a:headEnd/>
            <a:tailEnd/>
          </a:ln>
        </p:spPr>
        <p:txBody>
          <a:bodyPr wrap="none" anchor="ctr"/>
          <a:lstStyle/>
          <a:p>
            <a:r>
              <a:rPr lang="en-US" sz="1600" b="1" dirty="0">
                <a:solidFill>
                  <a:srgbClr val="FF0000"/>
                </a:solidFill>
                <a:effectLst>
                  <a:outerShdw blurRad="38100" dist="38100" dir="2700000" algn="tl">
                    <a:srgbClr val="000000">
                      <a:alpha val="43137"/>
                    </a:srgbClr>
                  </a:outerShdw>
                </a:effectLst>
                <a:latin typeface="Arial" charset="0"/>
              </a:rPr>
              <a:t>0</a:t>
            </a:r>
            <a:r>
              <a:rPr lang="en-US" sz="1600" b="1" dirty="0" smtClean="0">
                <a:solidFill>
                  <a:srgbClr val="FF0000"/>
                </a:solidFill>
                <a:effectLst>
                  <a:outerShdw blurRad="38100" dist="38100" dir="2700000" algn="tl">
                    <a:srgbClr val="000000">
                      <a:alpha val="43137"/>
                    </a:srgbClr>
                  </a:outerShdw>
                </a:effectLst>
                <a:latin typeface="Arial" charset="0"/>
              </a:rPr>
              <a:t>%</a:t>
            </a:r>
            <a:r>
              <a:rPr lang="en-US" sz="1400" b="1" dirty="0" smtClean="0">
                <a:solidFill>
                  <a:srgbClr val="FF0000"/>
                </a:solidFill>
                <a:latin typeface="Arial" charset="0"/>
              </a:rPr>
              <a:t> </a:t>
            </a:r>
            <a:endParaRPr lang="en-US" sz="1400" b="1" dirty="0">
              <a:solidFill>
                <a:srgbClr val="FF0000"/>
              </a:solidFill>
              <a:latin typeface="Arial" charset="0"/>
            </a:endParaRPr>
          </a:p>
        </p:txBody>
      </p:sp>
      <p:sp>
        <p:nvSpPr>
          <p:cNvPr id="150547" name="Rectangle 19"/>
          <p:cNvSpPr>
            <a:spLocks noChangeArrowheads="1"/>
          </p:cNvSpPr>
          <p:nvPr/>
        </p:nvSpPr>
        <p:spPr bwMode="auto">
          <a:xfrm>
            <a:off x="2343150" y="228600"/>
            <a:ext cx="1885950" cy="1295400"/>
          </a:xfrm>
          <a:prstGeom prst="rect">
            <a:avLst/>
          </a:prstGeom>
          <a:solidFill>
            <a:schemeClr val="tx1"/>
          </a:solidFill>
          <a:ln w="76200" cmpd="tri" algn="ctr">
            <a:solidFill>
              <a:schemeClr val="bg1"/>
            </a:solidFill>
            <a:miter lim="800000"/>
            <a:headEnd/>
            <a:tailEnd/>
          </a:ln>
          <a:effectLst/>
          <a:scene3d>
            <a:camera prst="orthographicFront"/>
            <a:lightRig rig="threePt" dir="t"/>
          </a:scene3d>
          <a:sp3d>
            <a:bevelT/>
          </a:sp3d>
        </p:spPr>
        <p:txBody>
          <a:bodyPr wrap="none" anchor="ctr"/>
          <a:lstStyle/>
          <a:p>
            <a:pPr>
              <a:defRPr/>
            </a:pPr>
            <a:r>
              <a:rPr lang="en-US" b="1" dirty="0">
                <a:solidFill>
                  <a:schemeClr val="bg1"/>
                </a:solidFill>
                <a:effectLst>
                  <a:outerShdw blurRad="38100" dist="38100" dir="2700000" algn="tl">
                    <a:srgbClr val="808080"/>
                  </a:outerShdw>
                </a:effectLst>
                <a:latin typeface="Arial" charset="0"/>
              </a:rPr>
              <a:t>GDP Speed</a:t>
            </a:r>
          </a:p>
          <a:p>
            <a:pPr>
              <a:defRPr/>
            </a:pPr>
            <a:r>
              <a:rPr lang="en-US" sz="2800" b="1" dirty="0">
                <a:solidFill>
                  <a:schemeClr val="bg1"/>
                </a:solidFill>
                <a:effectLst>
                  <a:outerShdw blurRad="38100" dist="38100" dir="2700000" algn="tl">
                    <a:srgbClr val="808080"/>
                  </a:outerShdw>
                </a:effectLst>
                <a:latin typeface="Arial" charset="0"/>
              </a:rPr>
              <a:t>L</a:t>
            </a:r>
            <a:r>
              <a:rPr lang="en-US" b="1" dirty="0">
                <a:solidFill>
                  <a:schemeClr val="bg1"/>
                </a:solidFill>
                <a:effectLst>
                  <a:outerShdw blurRad="38100" dist="38100" dir="2700000" algn="tl">
                    <a:srgbClr val="808080"/>
                  </a:outerShdw>
                </a:effectLst>
                <a:latin typeface="Arial" charset="0"/>
              </a:rPr>
              <a:t>imit </a:t>
            </a:r>
            <a:r>
              <a:rPr lang="en-US" b="1" dirty="0" smtClean="0">
                <a:solidFill>
                  <a:schemeClr val="bg1"/>
                </a:solidFill>
                <a:effectLst>
                  <a:outerShdw blurRad="38100" dist="38100" dir="2700000" algn="tl">
                    <a:srgbClr val="808080"/>
                  </a:outerShdw>
                </a:effectLst>
                <a:latin typeface="Arial" charset="0"/>
              </a:rPr>
              <a:t>[5</a:t>
            </a:r>
            <a:r>
              <a:rPr lang="en-US" sz="1600" b="1" dirty="0" smtClean="0">
                <a:solidFill>
                  <a:schemeClr val="bg1"/>
                </a:solidFill>
                <a:effectLst>
                  <a:outerShdw blurRad="38100" dist="38100" dir="2700000" algn="tl">
                    <a:srgbClr val="808080"/>
                  </a:outerShdw>
                </a:effectLst>
                <a:latin typeface="Arial" charset="0"/>
              </a:rPr>
              <a:t>%</a:t>
            </a:r>
            <a:r>
              <a:rPr lang="en-US" b="1" dirty="0" smtClean="0">
                <a:solidFill>
                  <a:schemeClr val="bg1"/>
                </a:solidFill>
                <a:effectLst>
                  <a:outerShdw blurRad="38100" dist="38100" dir="2700000" algn="tl">
                    <a:srgbClr val="808080"/>
                  </a:outerShdw>
                </a:effectLst>
                <a:latin typeface="Arial" charset="0"/>
              </a:rPr>
              <a:t>]</a:t>
            </a:r>
            <a:endParaRPr lang="en-US" b="1" dirty="0">
              <a:solidFill>
                <a:schemeClr val="bg1"/>
              </a:solidFill>
              <a:effectLst>
                <a:outerShdw blurRad="38100" dist="38100" dir="2700000" algn="tl">
                  <a:srgbClr val="808080"/>
                </a:outerShdw>
              </a:effectLst>
              <a:latin typeface="Arial" charset="0"/>
            </a:endParaRPr>
          </a:p>
          <a:p>
            <a:pPr>
              <a:defRPr/>
            </a:pPr>
            <a:r>
              <a:rPr lang="en-US" sz="2800" b="1" dirty="0">
                <a:solidFill>
                  <a:schemeClr val="bg1"/>
                </a:solidFill>
                <a:effectLst>
                  <a:outerShdw blurRad="38100" dist="38100" dir="2700000" algn="tl">
                    <a:srgbClr val="808080"/>
                  </a:outerShdw>
                </a:effectLst>
                <a:latin typeface="Arial" charset="0"/>
              </a:rPr>
              <a:t>Y</a:t>
            </a:r>
            <a:r>
              <a:rPr lang="en-US" b="1" dirty="0">
                <a:solidFill>
                  <a:schemeClr val="bg1"/>
                </a:solidFill>
                <a:effectLst>
                  <a:outerShdw blurRad="38100" dist="38100" dir="2700000" algn="tl">
                    <a:srgbClr val="808080"/>
                  </a:outerShdw>
                </a:effectLst>
                <a:latin typeface="Arial" charset="0"/>
              </a:rPr>
              <a:t>F</a:t>
            </a:r>
          </a:p>
        </p:txBody>
      </p:sp>
      <p:sp>
        <p:nvSpPr>
          <p:cNvPr id="32777" name="Line 1083"/>
          <p:cNvSpPr>
            <a:spLocks noChangeShapeType="1"/>
          </p:cNvSpPr>
          <p:nvPr/>
        </p:nvSpPr>
        <p:spPr bwMode="auto">
          <a:xfrm flipH="1">
            <a:off x="3257550" y="1562100"/>
            <a:ext cx="19050" cy="3657600"/>
          </a:xfrm>
          <a:prstGeom prst="line">
            <a:avLst/>
          </a:prstGeom>
          <a:noFill/>
          <a:ln w="76200">
            <a:solidFill>
              <a:schemeClr val="tx1"/>
            </a:solidFill>
            <a:round/>
            <a:headEnd/>
            <a:tailEnd/>
          </a:ln>
        </p:spPr>
        <p:txBody>
          <a:bodyPr/>
          <a:lstStyle/>
          <a:p>
            <a:endParaRPr lang="en-US"/>
          </a:p>
        </p:txBody>
      </p:sp>
      <p:sp>
        <p:nvSpPr>
          <p:cNvPr id="32778" name="Freeform 1084"/>
          <p:cNvSpPr>
            <a:spLocks/>
          </p:cNvSpPr>
          <p:nvPr/>
        </p:nvSpPr>
        <p:spPr bwMode="auto">
          <a:xfrm rot="-624667">
            <a:off x="2411413" y="2058988"/>
            <a:ext cx="2806700" cy="2714625"/>
          </a:xfrm>
          <a:custGeom>
            <a:avLst/>
            <a:gdLst>
              <a:gd name="T0" fmla="*/ 0 w 1447"/>
              <a:gd name="T1" fmla="*/ 2147483647 h 1293"/>
              <a:gd name="T2" fmla="*/ 2147483647 w 1447"/>
              <a:gd name="T3" fmla="*/ 2147483647 h 1293"/>
              <a:gd name="T4" fmla="*/ 2147483647 w 1447"/>
              <a:gd name="T5" fmla="*/ 2147483647 h 1293"/>
              <a:gd name="T6" fmla="*/ 2147483647 w 1447"/>
              <a:gd name="T7" fmla="*/ 2147483647 h 1293"/>
              <a:gd name="T8" fmla="*/ 2147483647 w 1447"/>
              <a:gd name="T9" fmla="*/ 2147483647 h 1293"/>
              <a:gd name="T10" fmla="*/ 2147483647 w 1447"/>
              <a:gd name="T11" fmla="*/ 2147483647 h 1293"/>
              <a:gd name="T12" fmla="*/ 2147483647 w 1447"/>
              <a:gd name="T13" fmla="*/ 2147483647 h 1293"/>
              <a:gd name="T14" fmla="*/ 2147483647 w 1447"/>
              <a:gd name="T15" fmla="*/ 2147483647 h 1293"/>
              <a:gd name="T16" fmla="*/ 2147483647 w 1447"/>
              <a:gd name="T17" fmla="*/ 2147483647 h 1293"/>
              <a:gd name="T18" fmla="*/ 2147483647 w 1447"/>
              <a:gd name="T19" fmla="*/ 2147483647 h 1293"/>
              <a:gd name="T20" fmla="*/ 2147483647 w 1447"/>
              <a:gd name="T21" fmla="*/ 2147483647 h 1293"/>
              <a:gd name="T22" fmla="*/ 2147483647 w 1447"/>
              <a:gd name="T23" fmla="*/ 2147483647 h 1293"/>
              <a:gd name="T24" fmla="*/ 2147483647 w 1447"/>
              <a:gd name="T25" fmla="*/ 2147483647 h 1293"/>
              <a:gd name="T26" fmla="*/ 2147483647 w 1447"/>
              <a:gd name="T27" fmla="*/ 2147483647 h 1293"/>
              <a:gd name="T28" fmla="*/ 2147483647 w 1447"/>
              <a:gd name="T29" fmla="*/ 2147483647 h 1293"/>
              <a:gd name="T30" fmla="*/ 2147483647 w 1447"/>
              <a:gd name="T31" fmla="*/ 2147483647 h 1293"/>
              <a:gd name="T32" fmla="*/ 2147483647 w 1447"/>
              <a:gd name="T33" fmla="*/ 2147483647 h 1293"/>
              <a:gd name="T34" fmla="*/ 2147483647 w 1447"/>
              <a:gd name="T35" fmla="*/ 2147483647 h 1293"/>
              <a:gd name="T36" fmla="*/ 2147483647 w 1447"/>
              <a:gd name="T37" fmla="*/ 2147483647 h 1293"/>
              <a:gd name="T38" fmla="*/ 2147483647 w 1447"/>
              <a:gd name="T39" fmla="*/ 2147483647 h 1293"/>
              <a:gd name="T40" fmla="*/ 2147483647 w 1447"/>
              <a:gd name="T41" fmla="*/ 2147483647 h 1293"/>
              <a:gd name="T42" fmla="*/ 2147483647 w 1447"/>
              <a:gd name="T43" fmla="*/ 2147483647 h 1293"/>
              <a:gd name="T44" fmla="*/ 2147483647 w 1447"/>
              <a:gd name="T45" fmla="*/ 2147483647 h 1293"/>
              <a:gd name="T46" fmla="*/ 2147483647 w 1447"/>
              <a:gd name="T47" fmla="*/ 2147483647 h 1293"/>
              <a:gd name="T48" fmla="*/ 2147483647 w 1447"/>
              <a:gd name="T49" fmla="*/ 2147483647 h 1293"/>
              <a:gd name="T50" fmla="*/ 2147483647 w 1447"/>
              <a:gd name="T51" fmla="*/ 2147483647 h 1293"/>
              <a:gd name="T52" fmla="*/ 2147483647 w 1447"/>
              <a:gd name="T53" fmla="*/ 2147483647 h 1293"/>
              <a:gd name="T54" fmla="*/ 2147483647 w 1447"/>
              <a:gd name="T55" fmla="*/ 2147483647 h 1293"/>
              <a:gd name="T56" fmla="*/ 2147483647 w 1447"/>
              <a:gd name="T57" fmla="*/ 2147483647 h 1293"/>
              <a:gd name="T58" fmla="*/ 2147483647 w 1447"/>
              <a:gd name="T59" fmla="*/ 2147483647 h 1293"/>
              <a:gd name="T60" fmla="*/ 2147483647 w 1447"/>
              <a:gd name="T61" fmla="*/ 2147483647 h 1293"/>
              <a:gd name="T62" fmla="*/ 2147483647 w 1447"/>
              <a:gd name="T63" fmla="*/ 2147483647 h 1293"/>
              <a:gd name="T64" fmla="*/ 2147483647 w 1447"/>
              <a:gd name="T65" fmla="*/ 2147483647 h 1293"/>
              <a:gd name="T66" fmla="*/ 2147483647 w 1447"/>
              <a:gd name="T67" fmla="*/ 2147483647 h 1293"/>
              <a:gd name="T68" fmla="*/ 2147483647 w 1447"/>
              <a:gd name="T69" fmla="*/ 2147483647 h 1293"/>
              <a:gd name="T70" fmla="*/ 2147483647 w 1447"/>
              <a:gd name="T71" fmla="*/ 2147483647 h 1293"/>
              <a:gd name="T72" fmla="*/ 2147483647 w 1447"/>
              <a:gd name="T73" fmla="*/ 2147483647 h 1293"/>
              <a:gd name="T74" fmla="*/ 2147483647 w 1447"/>
              <a:gd name="T75" fmla="*/ 2147483647 h 1293"/>
              <a:gd name="T76" fmla="*/ 2147483647 w 1447"/>
              <a:gd name="T77" fmla="*/ 2147483647 h 1293"/>
              <a:gd name="T78" fmla="*/ 2147483647 w 1447"/>
              <a:gd name="T79" fmla="*/ 2147483647 h 1293"/>
              <a:gd name="T80" fmla="*/ 2147483647 w 1447"/>
              <a:gd name="T81" fmla="*/ 2147483647 h 1293"/>
              <a:gd name="T82" fmla="*/ 2147483647 w 1447"/>
              <a:gd name="T83" fmla="*/ 2147483647 h 1293"/>
              <a:gd name="T84" fmla="*/ 2147483647 w 1447"/>
              <a:gd name="T85" fmla="*/ 2147483647 h 1293"/>
              <a:gd name="T86" fmla="*/ 2147483647 w 1447"/>
              <a:gd name="T87" fmla="*/ 2147483647 h 1293"/>
              <a:gd name="T88" fmla="*/ 2147483647 w 1447"/>
              <a:gd name="T89" fmla="*/ 2147483647 h 1293"/>
              <a:gd name="T90" fmla="*/ 2147483647 w 1447"/>
              <a:gd name="T91" fmla="*/ 2147483647 h 1293"/>
              <a:gd name="T92" fmla="*/ 2147483647 w 1447"/>
              <a:gd name="T93" fmla="*/ 2147483647 h 1293"/>
              <a:gd name="T94" fmla="*/ 2147483647 w 1447"/>
              <a:gd name="T95" fmla="*/ 2147483647 h 1293"/>
              <a:gd name="T96" fmla="*/ 2147483647 w 1447"/>
              <a:gd name="T97" fmla="*/ 2147483647 h 1293"/>
              <a:gd name="T98" fmla="*/ 2147483647 w 1447"/>
              <a:gd name="T99" fmla="*/ 2147483647 h 1293"/>
              <a:gd name="T100" fmla="*/ 2147483647 w 1447"/>
              <a:gd name="T101" fmla="*/ 2147483647 h 1293"/>
              <a:gd name="T102" fmla="*/ 2147483647 w 1447"/>
              <a:gd name="T103" fmla="*/ 2147483647 h 1293"/>
              <a:gd name="T104" fmla="*/ 2147483647 w 1447"/>
              <a:gd name="T105" fmla="*/ 2147483647 h 1293"/>
              <a:gd name="T106" fmla="*/ 2147483647 w 1447"/>
              <a:gd name="T107" fmla="*/ 2147483647 h 1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7"/>
              <a:gd name="T163" fmla="*/ 0 h 1293"/>
              <a:gd name="T164" fmla="*/ 1447 w 1447"/>
              <a:gd name="T165" fmla="*/ 1293 h 12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7" h="1293">
                <a:moveTo>
                  <a:pt x="0" y="0"/>
                </a:moveTo>
                <a:lnTo>
                  <a:pt x="0" y="24"/>
                </a:lnTo>
                <a:lnTo>
                  <a:pt x="11" y="49"/>
                </a:lnTo>
                <a:lnTo>
                  <a:pt x="11" y="73"/>
                </a:lnTo>
                <a:lnTo>
                  <a:pt x="22" y="98"/>
                </a:lnTo>
                <a:lnTo>
                  <a:pt x="33" y="123"/>
                </a:lnTo>
                <a:lnTo>
                  <a:pt x="33" y="147"/>
                </a:lnTo>
                <a:lnTo>
                  <a:pt x="44" y="172"/>
                </a:lnTo>
                <a:lnTo>
                  <a:pt x="44" y="184"/>
                </a:lnTo>
                <a:lnTo>
                  <a:pt x="55" y="209"/>
                </a:lnTo>
                <a:lnTo>
                  <a:pt x="65" y="233"/>
                </a:lnTo>
                <a:lnTo>
                  <a:pt x="65" y="258"/>
                </a:lnTo>
                <a:lnTo>
                  <a:pt x="76" y="270"/>
                </a:lnTo>
                <a:lnTo>
                  <a:pt x="87" y="295"/>
                </a:lnTo>
                <a:lnTo>
                  <a:pt x="87" y="320"/>
                </a:lnTo>
                <a:lnTo>
                  <a:pt x="98" y="332"/>
                </a:lnTo>
                <a:lnTo>
                  <a:pt x="109" y="356"/>
                </a:lnTo>
                <a:lnTo>
                  <a:pt x="120" y="381"/>
                </a:lnTo>
                <a:lnTo>
                  <a:pt x="120" y="393"/>
                </a:lnTo>
                <a:lnTo>
                  <a:pt x="131" y="418"/>
                </a:lnTo>
                <a:lnTo>
                  <a:pt x="142" y="430"/>
                </a:lnTo>
                <a:lnTo>
                  <a:pt x="152" y="455"/>
                </a:lnTo>
                <a:lnTo>
                  <a:pt x="152" y="467"/>
                </a:lnTo>
                <a:lnTo>
                  <a:pt x="163" y="492"/>
                </a:lnTo>
                <a:lnTo>
                  <a:pt x="174" y="504"/>
                </a:lnTo>
                <a:lnTo>
                  <a:pt x="185" y="529"/>
                </a:lnTo>
                <a:lnTo>
                  <a:pt x="196" y="541"/>
                </a:lnTo>
                <a:lnTo>
                  <a:pt x="196" y="566"/>
                </a:lnTo>
                <a:lnTo>
                  <a:pt x="207" y="578"/>
                </a:lnTo>
                <a:lnTo>
                  <a:pt x="218" y="590"/>
                </a:lnTo>
                <a:lnTo>
                  <a:pt x="228" y="615"/>
                </a:lnTo>
                <a:lnTo>
                  <a:pt x="239" y="627"/>
                </a:lnTo>
                <a:lnTo>
                  <a:pt x="250" y="639"/>
                </a:lnTo>
                <a:lnTo>
                  <a:pt x="261" y="664"/>
                </a:lnTo>
                <a:lnTo>
                  <a:pt x="261" y="676"/>
                </a:lnTo>
                <a:lnTo>
                  <a:pt x="272" y="689"/>
                </a:lnTo>
                <a:lnTo>
                  <a:pt x="283" y="701"/>
                </a:lnTo>
                <a:lnTo>
                  <a:pt x="294" y="713"/>
                </a:lnTo>
                <a:lnTo>
                  <a:pt x="305" y="738"/>
                </a:lnTo>
                <a:lnTo>
                  <a:pt x="315" y="750"/>
                </a:lnTo>
                <a:lnTo>
                  <a:pt x="326" y="762"/>
                </a:lnTo>
                <a:lnTo>
                  <a:pt x="337" y="775"/>
                </a:lnTo>
                <a:lnTo>
                  <a:pt x="348" y="787"/>
                </a:lnTo>
                <a:lnTo>
                  <a:pt x="359" y="799"/>
                </a:lnTo>
                <a:lnTo>
                  <a:pt x="370" y="812"/>
                </a:lnTo>
                <a:lnTo>
                  <a:pt x="381" y="824"/>
                </a:lnTo>
                <a:lnTo>
                  <a:pt x="392" y="836"/>
                </a:lnTo>
                <a:lnTo>
                  <a:pt x="402" y="849"/>
                </a:lnTo>
                <a:lnTo>
                  <a:pt x="424" y="861"/>
                </a:lnTo>
                <a:lnTo>
                  <a:pt x="435" y="873"/>
                </a:lnTo>
                <a:lnTo>
                  <a:pt x="446" y="886"/>
                </a:lnTo>
                <a:lnTo>
                  <a:pt x="457" y="898"/>
                </a:lnTo>
                <a:lnTo>
                  <a:pt x="468" y="910"/>
                </a:lnTo>
                <a:lnTo>
                  <a:pt x="479" y="922"/>
                </a:lnTo>
                <a:lnTo>
                  <a:pt x="489" y="935"/>
                </a:lnTo>
                <a:lnTo>
                  <a:pt x="511" y="947"/>
                </a:lnTo>
                <a:lnTo>
                  <a:pt x="522" y="959"/>
                </a:lnTo>
                <a:lnTo>
                  <a:pt x="533" y="972"/>
                </a:lnTo>
                <a:lnTo>
                  <a:pt x="544" y="984"/>
                </a:lnTo>
                <a:lnTo>
                  <a:pt x="566" y="984"/>
                </a:lnTo>
                <a:lnTo>
                  <a:pt x="576" y="996"/>
                </a:lnTo>
                <a:lnTo>
                  <a:pt x="587" y="1009"/>
                </a:lnTo>
                <a:lnTo>
                  <a:pt x="598" y="1021"/>
                </a:lnTo>
                <a:lnTo>
                  <a:pt x="620" y="1021"/>
                </a:lnTo>
                <a:lnTo>
                  <a:pt x="631" y="1033"/>
                </a:lnTo>
                <a:lnTo>
                  <a:pt x="642" y="1045"/>
                </a:lnTo>
                <a:lnTo>
                  <a:pt x="663" y="1058"/>
                </a:lnTo>
                <a:lnTo>
                  <a:pt x="674" y="1058"/>
                </a:lnTo>
                <a:lnTo>
                  <a:pt x="696" y="1070"/>
                </a:lnTo>
                <a:lnTo>
                  <a:pt x="707" y="1082"/>
                </a:lnTo>
                <a:lnTo>
                  <a:pt x="718" y="1082"/>
                </a:lnTo>
                <a:lnTo>
                  <a:pt x="740" y="1095"/>
                </a:lnTo>
                <a:lnTo>
                  <a:pt x="750" y="1107"/>
                </a:lnTo>
                <a:lnTo>
                  <a:pt x="772" y="1107"/>
                </a:lnTo>
                <a:lnTo>
                  <a:pt x="783" y="1119"/>
                </a:lnTo>
                <a:lnTo>
                  <a:pt x="805" y="1132"/>
                </a:lnTo>
                <a:lnTo>
                  <a:pt x="816" y="1132"/>
                </a:lnTo>
                <a:lnTo>
                  <a:pt x="837" y="1144"/>
                </a:lnTo>
                <a:lnTo>
                  <a:pt x="859" y="1144"/>
                </a:lnTo>
                <a:lnTo>
                  <a:pt x="870" y="1156"/>
                </a:lnTo>
                <a:lnTo>
                  <a:pt x="892" y="1156"/>
                </a:lnTo>
                <a:lnTo>
                  <a:pt x="903" y="1169"/>
                </a:lnTo>
                <a:lnTo>
                  <a:pt x="924" y="1169"/>
                </a:lnTo>
                <a:lnTo>
                  <a:pt x="946" y="1181"/>
                </a:lnTo>
                <a:lnTo>
                  <a:pt x="957" y="1181"/>
                </a:lnTo>
                <a:lnTo>
                  <a:pt x="979" y="1193"/>
                </a:lnTo>
                <a:lnTo>
                  <a:pt x="1000" y="1193"/>
                </a:lnTo>
                <a:lnTo>
                  <a:pt x="1022" y="1205"/>
                </a:lnTo>
                <a:lnTo>
                  <a:pt x="1033" y="1205"/>
                </a:lnTo>
                <a:lnTo>
                  <a:pt x="1055" y="1218"/>
                </a:lnTo>
                <a:lnTo>
                  <a:pt x="1077" y="1218"/>
                </a:lnTo>
                <a:lnTo>
                  <a:pt x="1098" y="1230"/>
                </a:lnTo>
                <a:lnTo>
                  <a:pt x="1120" y="1230"/>
                </a:lnTo>
                <a:lnTo>
                  <a:pt x="1142" y="1230"/>
                </a:lnTo>
                <a:lnTo>
                  <a:pt x="1153" y="1242"/>
                </a:lnTo>
                <a:lnTo>
                  <a:pt x="1174" y="1242"/>
                </a:lnTo>
                <a:lnTo>
                  <a:pt x="1196" y="1255"/>
                </a:lnTo>
                <a:lnTo>
                  <a:pt x="1218" y="1255"/>
                </a:lnTo>
                <a:lnTo>
                  <a:pt x="1240" y="1255"/>
                </a:lnTo>
                <a:lnTo>
                  <a:pt x="1261" y="1267"/>
                </a:lnTo>
                <a:lnTo>
                  <a:pt x="1283" y="1267"/>
                </a:lnTo>
                <a:lnTo>
                  <a:pt x="1305" y="1267"/>
                </a:lnTo>
                <a:lnTo>
                  <a:pt x="1327" y="1279"/>
                </a:lnTo>
                <a:lnTo>
                  <a:pt x="1348" y="1279"/>
                </a:lnTo>
                <a:lnTo>
                  <a:pt x="1381" y="1279"/>
                </a:lnTo>
                <a:lnTo>
                  <a:pt x="1403" y="1292"/>
                </a:lnTo>
                <a:lnTo>
                  <a:pt x="1424" y="1292"/>
                </a:lnTo>
                <a:lnTo>
                  <a:pt x="1446" y="1292"/>
                </a:lnTo>
              </a:path>
            </a:pathLst>
          </a:custGeom>
          <a:noFill/>
          <a:ln w="76200" cap="rnd">
            <a:solidFill>
              <a:schemeClr val="tx1"/>
            </a:solidFill>
            <a:round/>
            <a:headEnd/>
            <a:tailEnd/>
          </a:ln>
        </p:spPr>
        <p:txBody>
          <a:bodyPr/>
          <a:lstStyle/>
          <a:p>
            <a:endParaRPr lang="en-US"/>
          </a:p>
        </p:txBody>
      </p:sp>
      <p:sp>
        <p:nvSpPr>
          <p:cNvPr id="32779" name="Line 1085"/>
          <p:cNvSpPr>
            <a:spLocks noChangeShapeType="1"/>
          </p:cNvSpPr>
          <p:nvPr/>
        </p:nvSpPr>
        <p:spPr bwMode="auto">
          <a:xfrm>
            <a:off x="819150" y="1754196"/>
            <a:ext cx="57150" cy="3427404"/>
          </a:xfrm>
          <a:prstGeom prst="line">
            <a:avLst/>
          </a:prstGeom>
          <a:noFill/>
          <a:ln w="76200">
            <a:solidFill>
              <a:schemeClr val="tx1"/>
            </a:solidFill>
            <a:round/>
            <a:headEnd/>
            <a:tailEnd/>
          </a:ln>
        </p:spPr>
        <p:txBody>
          <a:bodyPr/>
          <a:lstStyle/>
          <a:p>
            <a:endParaRPr lang="en-US"/>
          </a:p>
        </p:txBody>
      </p:sp>
      <p:sp>
        <p:nvSpPr>
          <p:cNvPr id="32780" name="Line 1086"/>
          <p:cNvSpPr>
            <a:spLocks noChangeShapeType="1"/>
          </p:cNvSpPr>
          <p:nvPr/>
        </p:nvSpPr>
        <p:spPr bwMode="auto">
          <a:xfrm>
            <a:off x="857250" y="5181600"/>
            <a:ext cx="5086350" cy="0"/>
          </a:xfrm>
          <a:prstGeom prst="line">
            <a:avLst/>
          </a:prstGeom>
          <a:noFill/>
          <a:ln w="76200">
            <a:solidFill>
              <a:schemeClr val="tx1"/>
            </a:solidFill>
            <a:round/>
            <a:headEnd/>
            <a:tailEnd/>
          </a:ln>
        </p:spPr>
        <p:txBody>
          <a:bodyPr/>
          <a:lstStyle/>
          <a:p>
            <a:endParaRPr lang="en-US"/>
          </a:p>
        </p:txBody>
      </p:sp>
      <p:sp>
        <p:nvSpPr>
          <p:cNvPr id="307263" name="Rectangle 1087"/>
          <p:cNvSpPr>
            <a:spLocks noChangeArrowheads="1"/>
          </p:cNvSpPr>
          <p:nvPr/>
        </p:nvSpPr>
        <p:spPr bwMode="auto">
          <a:xfrm rot="16200000">
            <a:off x="-790781" y="2623391"/>
            <a:ext cx="2086768" cy="285750"/>
          </a:xfrm>
          <a:prstGeom prst="rect">
            <a:avLst/>
          </a:prstGeom>
          <a:noFill/>
          <a:ln w="76200" algn="ctr">
            <a:noFill/>
            <a:miter lim="800000"/>
            <a:headEnd/>
            <a:tailEnd/>
          </a:ln>
          <a:effectLst/>
        </p:spPr>
        <p:txBody>
          <a:bodyPr wrap="none" anchor="ctr"/>
          <a:lstStyle/>
          <a:p>
            <a:pPr>
              <a:defRPr/>
            </a:pPr>
            <a:r>
              <a:rPr lang="en-US" b="1" dirty="0">
                <a:effectLst>
                  <a:outerShdw blurRad="38100" dist="38100" dir="2700000" algn="tl">
                    <a:srgbClr val="FFFFFF"/>
                  </a:outerShdw>
                </a:effectLst>
                <a:latin typeface="Arial" pitchFamily="34" charset="0"/>
                <a:cs typeface="Arial" pitchFamily="34" charset="0"/>
              </a:rPr>
              <a:t>Inflation Rate</a:t>
            </a:r>
          </a:p>
        </p:txBody>
      </p:sp>
      <p:sp>
        <p:nvSpPr>
          <p:cNvPr id="307265" name="Rectangle 1089"/>
          <p:cNvSpPr>
            <a:spLocks noChangeArrowheads="1"/>
          </p:cNvSpPr>
          <p:nvPr/>
        </p:nvSpPr>
        <p:spPr bwMode="auto">
          <a:xfrm>
            <a:off x="381000" y="1828800"/>
            <a:ext cx="419100" cy="457200"/>
          </a:xfrm>
          <a:prstGeom prst="rect">
            <a:avLst/>
          </a:prstGeom>
          <a:noFill/>
          <a:ln w="76200" algn="ctr">
            <a:noFill/>
            <a:miter lim="800000"/>
            <a:headEnd/>
            <a:tailEnd/>
          </a:ln>
          <a:effectLst/>
        </p:spPr>
        <p:txBody>
          <a:bodyPr wrap="none" anchor="ctr"/>
          <a:lstStyle/>
          <a:p>
            <a:pPr>
              <a:defRPr/>
            </a:pPr>
            <a:r>
              <a:rPr lang="en-US" sz="1600" b="1" dirty="0">
                <a:effectLst>
                  <a:outerShdw blurRad="38100" dist="38100" dir="2700000" algn="tl">
                    <a:srgbClr val="FFFFFF"/>
                  </a:outerShdw>
                </a:effectLst>
                <a:latin typeface="Arial" charset="0"/>
              </a:rPr>
              <a:t>10</a:t>
            </a:r>
            <a:r>
              <a:rPr lang="en-US" sz="1400" b="1" dirty="0">
                <a:effectLst>
                  <a:outerShdw blurRad="38100" dist="38100" dir="2700000" algn="tl">
                    <a:srgbClr val="FFFFFF"/>
                  </a:outerShdw>
                </a:effectLst>
                <a:latin typeface="Arial" charset="0"/>
              </a:rPr>
              <a:t>%</a:t>
            </a:r>
          </a:p>
        </p:txBody>
      </p:sp>
      <p:sp>
        <p:nvSpPr>
          <p:cNvPr id="307266" name="Rectangle 1090"/>
          <p:cNvSpPr>
            <a:spLocks noChangeArrowheads="1"/>
          </p:cNvSpPr>
          <p:nvPr/>
        </p:nvSpPr>
        <p:spPr bwMode="auto">
          <a:xfrm>
            <a:off x="419100" y="2276475"/>
            <a:ext cx="419100" cy="247650"/>
          </a:xfrm>
          <a:prstGeom prst="rect">
            <a:avLst/>
          </a:prstGeom>
          <a:noFill/>
          <a:ln w="76200" algn="ctr">
            <a:noFill/>
            <a:miter lim="800000"/>
            <a:headEnd/>
            <a:tailEnd/>
          </a:ln>
          <a:effectLst/>
        </p:spPr>
        <p:txBody>
          <a:bodyPr wrap="none" anchor="ctr"/>
          <a:lstStyle/>
          <a:p>
            <a:pPr>
              <a:defRPr/>
            </a:pPr>
            <a:r>
              <a:rPr lang="en-US" sz="1600" b="1" dirty="0">
                <a:effectLst>
                  <a:outerShdw blurRad="38100" dist="38100" dir="2700000" algn="tl">
                    <a:srgbClr val="FFFFFF"/>
                  </a:outerShdw>
                </a:effectLst>
                <a:latin typeface="Arial" charset="0"/>
              </a:rPr>
              <a:t>8%</a:t>
            </a:r>
          </a:p>
        </p:txBody>
      </p:sp>
      <p:sp>
        <p:nvSpPr>
          <p:cNvPr id="307267" name="Rectangle 1091"/>
          <p:cNvSpPr>
            <a:spLocks noChangeArrowheads="1"/>
          </p:cNvSpPr>
          <p:nvPr/>
        </p:nvSpPr>
        <p:spPr bwMode="auto">
          <a:xfrm>
            <a:off x="457200" y="2600325"/>
            <a:ext cx="381000" cy="2476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1800" b="1" dirty="0">
                <a:solidFill>
                  <a:srgbClr val="009900"/>
                </a:solidFill>
                <a:effectLst>
                  <a:outerShdw blurRad="38100" dist="38100" dir="2700000" algn="tl">
                    <a:srgbClr val="FFFFFF"/>
                  </a:outerShdw>
                </a:effectLst>
                <a:latin typeface="Arial" charset="0"/>
              </a:rPr>
              <a:t>6%</a:t>
            </a:r>
          </a:p>
        </p:txBody>
      </p:sp>
      <p:sp>
        <p:nvSpPr>
          <p:cNvPr id="32785" name="Rectangle 1092"/>
          <p:cNvSpPr>
            <a:spLocks noChangeArrowheads="1"/>
          </p:cNvSpPr>
          <p:nvPr/>
        </p:nvSpPr>
        <p:spPr bwMode="auto">
          <a:xfrm>
            <a:off x="419100" y="2924175"/>
            <a:ext cx="438150" cy="304800"/>
          </a:xfrm>
          <a:prstGeom prst="rect">
            <a:avLst/>
          </a:prstGeom>
          <a:noFill/>
          <a:ln w="76200" algn="ctr">
            <a:noFill/>
            <a:miter lim="800000"/>
            <a:headEnd/>
            <a:tailEnd/>
          </a:ln>
        </p:spPr>
        <p:txBody>
          <a:bodyPr wrap="none" anchor="ctr"/>
          <a:lstStyle/>
          <a:p>
            <a:r>
              <a:rPr lang="en-US" sz="1600" b="1" dirty="0">
                <a:latin typeface="Arial" charset="0"/>
              </a:rPr>
              <a:t>5%</a:t>
            </a:r>
          </a:p>
        </p:txBody>
      </p:sp>
      <p:sp>
        <p:nvSpPr>
          <p:cNvPr id="307269" name="Rectangle 1093"/>
          <p:cNvSpPr>
            <a:spLocks noChangeArrowheads="1"/>
          </p:cNvSpPr>
          <p:nvPr/>
        </p:nvSpPr>
        <p:spPr bwMode="auto">
          <a:xfrm>
            <a:off x="438150" y="3225927"/>
            <a:ext cx="419100" cy="304800"/>
          </a:xfrm>
          <a:prstGeom prst="rect">
            <a:avLst/>
          </a:prstGeom>
          <a:noFill/>
          <a:ln w="76200" algn="ctr">
            <a:noFill/>
            <a:miter lim="800000"/>
            <a:headEnd/>
            <a:tailEnd/>
          </a:ln>
          <a:effectLst/>
        </p:spPr>
        <p:txBody>
          <a:bodyPr wrap="none" anchor="ctr"/>
          <a:lstStyle/>
          <a:p>
            <a:pPr>
              <a:defRPr/>
            </a:pPr>
            <a:r>
              <a:rPr lang="en-US" sz="1600" b="1" dirty="0">
                <a:effectLst>
                  <a:outerShdw blurRad="38100" dist="38100" dir="2700000" algn="tl">
                    <a:srgbClr val="FFFFFF"/>
                  </a:outerShdw>
                </a:effectLst>
                <a:latin typeface="Arial" charset="0"/>
              </a:rPr>
              <a:t>4%</a:t>
            </a:r>
          </a:p>
        </p:txBody>
      </p:sp>
      <p:sp>
        <p:nvSpPr>
          <p:cNvPr id="307270" name="Rectangle 1094"/>
          <p:cNvSpPr>
            <a:spLocks noChangeArrowheads="1"/>
          </p:cNvSpPr>
          <p:nvPr/>
        </p:nvSpPr>
        <p:spPr bwMode="auto">
          <a:xfrm>
            <a:off x="395478" y="3810000"/>
            <a:ext cx="533400" cy="285750"/>
          </a:xfrm>
          <a:prstGeom prst="rect">
            <a:avLst/>
          </a:prstGeom>
          <a:noFill/>
          <a:ln w="76200" algn="ctr">
            <a:noFill/>
            <a:miter lim="800000"/>
            <a:headEnd/>
            <a:tailEnd/>
          </a:ln>
          <a:effectLst/>
        </p:spPr>
        <p:txBody>
          <a:bodyPr wrap="none" anchor="ctr"/>
          <a:lstStyle/>
          <a:p>
            <a:pPr>
              <a:defRPr/>
            </a:pPr>
            <a:r>
              <a:rPr lang="en-US" sz="1600" b="1" dirty="0" smtClean="0">
                <a:effectLst>
                  <a:outerShdw blurRad="38100" dist="38100" dir="2700000" algn="tl">
                    <a:srgbClr val="FFFFFF"/>
                  </a:outerShdw>
                </a:effectLst>
                <a:latin typeface="Arial" charset="0"/>
              </a:rPr>
              <a:t>2%</a:t>
            </a:r>
            <a:endParaRPr lang="en-US" sz="1600" b="1" dirty="0">
              <a:effectLst>
                <a:outerShdw blurRad="38100" dist="38100" dir="2700000" algn="tl">
                  <a:srgbClr val="FFFFFF"/>
                </a:outerShdw>
              </a:effectLst>
              <a:latin typeface="Arial" charset="0"/>
            </a:endParaRPr>
          </a:p>
        </p:txBody>
      </p:sp>
      <p:sp>
        <p:nvSpPr>
          <p:cNvPr id="307271" name="Rectangle 1095"/>
          <p:cNvSpPr>
            <a:spLocks noChangeArrowheads="1"/>
          </p:cNvSpPr>
          <p:nvPr/>
        </p:nvSpPr>
        <p:spPr bwMode="auto">
          <a:xfrm>
            <a:off x="438150" y="4095750"/>
            <a:ext cx="381000" cy="247650"/>
          </a:xfrm>
          <a:prstGeom prst="rect">
            <a:avLst/>
          </a:prstGeom>
          <a:noFill/>
          <a:ln w="76200" algn="ctr">
            <a:noFill/>
            <a:miter lim="800000"/>
            <a:headEnd/>
            <a:tailEnd/>
          </a:ln>
          <a:effectLst/>
        </p:spPr>
        <p:txBody>
          <a:bodyPr wrap="none" anchor="ctr"/>
          <a:lstStyle/>
          <a:p>
            <a:pPr>
              <a:defRPr/>
            </a:pPr>
            <a:r>
              <a:rPr lang="en-US" sz="1600" b="1" dirty="0">
                <a:effectLst>
                  <a:outerShdw blurRad="38100" dist="38100" dir="2700000" algn="tl">
                    <a:srgbClr val="FFFFFF"/>
                  </a:outerShdw>
                </a:effectLst>
                <a:latin typeface="Arial" charset="0"/>
              </a:rPr>
              <a:t>1</a:t>
            </a:r>
            <a:r>
              <a:rPr lang="en-US" sz="1600" b="1" dirty="0" smtClean="0">
                <a:effectLst>
                  <a:outerShdw blurRad="38100" dist="38100" dir="2700000" algn="tl">
                    <a:srgbClr val="FFFFFF"/>
                  </a:outerShdw>
                </a:effectLst>
                <a:latin typeface="Arial" charset="0"/>
              </a:rPr>
              <a:t>%</a:t>
            </a:r>
            <a:endParaRPr lang="en-US" sz="1600" b="1" dirty="0">
              <a:effectLst>
                <a:outerShdw blurRad="38100" dist="38100" dir="2700000" algn="tl">
                  <a:srgbClr val="FFFFFF"/>
                </a:outerShdw>
              </a:effectLst>
              <a:latin typeface="Arial" charset="0"/>
            </a:endParaRPr>
          </a:p>
        </p:txBody>
      </p:sp>
      <p:sp>
        <p:nvSpPr>
          <p:cNvPr id="307273" name="Rectangle 1097"/>
          <p:cNvSpPr>
            <a:spLocks noChangeArrowheads="1"/>
          </p:cNvSpPr>
          <p:nvPr/>
        </p:nvSpPr>
        <p:spPr bwMode="auto">
          <a:xfrm>
            <a:off x="723900" y="5219700"/>
            <a:ext cx="5334000" cy="285750"/>
          </a:xfrm>
          <a:prstGeom prst="rect">
            <a:avLst/>
          </a:prstGeom>
          <a:noFill/>
          <a:ln w="76200" algn="ctr">
            <a:noFill/>
            <a:miter lim="800000"/>
            <a:headEnd/>
            <a:tailEnd/>
          </a:ln>
          <a:effectLst/>
        </p:spPr>
        <p:txBody>
          <a:bodyPr wrap="none" anchor="ctr"/>
          <a:lstStyle/>
          <a:p>
            <a:pPr algn="l">
              <a:defRPr/>
            </a:pPr>
            <a:r>
              <a:rPr lang="en-US" sz="1600" b="1">
                <a:effectLst>
                  <a:outerShdw blurRad="38100" dist="38100" dir="2700000" algn="tl">
                    <a:srgbClr val="FFFFFF"/>
                  </a:outerShdw>
                </a:effectLst>
                <a:latin typeface="Arial" charset="0"/>
              </a:rPr>
              <a:t>0     1%   2%            4%   5%    6%   7%            9%   10%</a:t>
            </a:r>
          </a:p>
        </p:txBody>
      </p:sp>
      <p:sp>
        <p:nvSpPr>
          <p:cNvPr id="32791" name="Line 1098"/>
          <p:cNvSpPr>
            <a:spLocks noChangeShapeType="1"/>
          </p:cNvSpPr>
          <p:nvPr/>
        </p:nvSpPr>
        <p:spPr bwMode="auto">
          <a:xfrm flipH="1" flipV="1">
            <a:off x="876300" y="3962400"/>
            <a:ext cx="2324100" cy="19050"/>
          </a:xfrm>
          <a:prstGeom prst="line">
            <a:avLst/>
          </a:prstGeom>
          <a:noFill/>
          <a:ln w="38100">
            <a:solidFill>
              <a:schemeClr val="tx1"/>
            </a:solidFill>
            <a:prstDash val="sysDot"/>
            <a:round/>
            <a:headEnd/>
            <a:tailEnd type="stealth" w="med" len="med"/>
          </a:ln>
        </p:spPr>
        <p:txBody>
          <a:bodyPr/>
          <a:lstStyle/>
          <a:p>
            <a:endParaRPr lang="en-US"/>
          </a:p>
        </p:txBody>
      </p:sp>
      <p:sp>
        <p:nvSpPr>
          <p:cNvPr id="32792" name="Line 1100"/>
          <p:cNvSpPr>
            <a:spLocks noChangeShapeType="1"/>
          </p:cNvSpPr>
          <p:nvPr/>
        </p:nvSpPr>
        <p:spPr bwMode="auto">
          <a:xfrm flipH="1" flipV="1">
            <a:off x="1952624" y="1860550"/>
            <a:ext cx="238124" cy="501650"/>
          </a:xfrm>
          <a:prstGeom prst="line">
            <a:avLst/>
          </a:prstGeom>
          <a:noFill/>
          <a:ln w="76200">
            <a:solidFill>
              <a:schemeClr val="tx1"/>
            </a:solidFill>
            <a:round/>
            <a:headEnd/>
            <a:tailEnd/>
          </a:ln>
        </p:spPr>
        <p:txBody>
          <a:bodyPr/>
          <a:lstStyle/>
          <a:p>
            <a:endParaRPr lang="en-US"/>
          </a:p>
        </p:txBody>
      </p:sp>
      <p:sp>
        <p:nvSpPr>
          <p:cNvPr id="307280" name="Line 1104"/>
          <p:cNvSpPr>
            <a:spLocks noChangeShapeType="1"/>
          </p:cNvSpPr>
          <p:nvPr/>
        </p:nvSpPr>
        <p:spPr bwMode="auto">
          <a:xfrm>
            <a:off x="857250" y="4505325"/>
            <a:ext cx="3886200" cy="0"/>
          </a:xfrm>
          <a:prstGeom prst="line">
            <a:avLst/>
          </a:prstGeom>
          <a:noFill/>
          <a:ln w="38100">
            <a:solidFill>
              <a:srgbClr val="FF5050"/>
            </a:solidFill>
            <a:prstDash val="sysDot"/>
            <a:round/>
            <a:headEnd type="stealth" w="med" len="med"/>
            <a:tailEnd/>
          </a:ln>
        </p:spPr>
        <p:txBody>
          <a:bodyPr/>
          <a:lstStyle/>
          <a:p>
            <a:endParaRPr lang="en-US"/>
          </a:p>
        </p:txBody>
      </p:sp>
      <p:sp>
        <p:nvSpPr>
          <p:cNvPr id="307282" name="Line 1106"/>
          <p:cNvSpPr>
            <a:spLocks noChangeShapeType="1"/>
          </p:cNvSpPr>
          <p:nvPr/>
        </p:nvSpPr>
        <p:spPr bwMode="auto">
          <a:xfrm flipH="1">
            <a:off x="2286000" y="2838450"/>
            <a:ext cx="38100" cy="2324100"/>
          </a:xfrm>
          <a:prstGeom prst="line">
            <a:avLst/>
          </a:prstGeom>
          <a:noFill/>
          <a:ln w="38100">
            <a:solidFill>
              <a:srgbClr val="008000"/>
            </a:solidFill>
            <a:prstDash val="sysDot"/>
            <a:round/>
            <a:headEnd/>
            <a:tailEnd type="stealth" w="med" len="med"/>
          </a:ln>
        </p:spPr>
        <p:txBody>
          <a:bodyPr/>
          <a:lstStyle/>
          <a:p>
            <a:endParaRPr lang="en-US"/>
          </a:p>
        </p:txBody>
      </p:sp>
      <p:sp>
        <p:nvSpPr>
          <p:cNvPr id="307283" name="Rectangle 1107"/>
          <p:cNvSpPr>
            <a:spLocks noChangeArrowheads="1"/>
          </p:cNvSpPr>
          <p:nvPr/>
        </p:nvSpPr>
        <p:spPr bwMode="auto">
          <a:xfrm>
            <a:off x="2305050" y="4610100"/>
            <a:ext cx="857250" cy="285750"/>
          </a:xfrm>
          <a:prstGeom prst="rect">
            <a:avLst/>
          </a:prstGeom>
          <a:noFill/>
          <a:ln w="76200" algn="ctr">
            <a:noFill/>
            <a:miter lim="800000"/>
            <a:headEnd/>
            <a:tailEnd/>
          </a:ln>
          <a:effectLst/>
        </p:spPr>
        <p:txBody>
          <a:bodyPr wrap="none" anchor="ctr"/>
          <a:lstStyle/>
          <a:p>
            <a:pPr>
              <a:defRPr/>
            </a:pPr>
            <a:r>
              <a:rPr lang="en-US" sz="1600" b="1" dirty="0">
                <a:solidFill>
                  <a:srgbClr val="008000"/>
                </a:solidFill>
                <a:effectLst>
                  <a:outerShdw blurRad="38100" dist="38100" dir="2700000" algn="tl">
                    <a:srgbClr val="000000"/>
                  </a:outerShdw>
                </a:effectLst>
                <a:latin typeface="Arial" charset="0"/>
              </a:rPr>
              <a:t>Inflation</a:t>
            </a:r>
          </a:p>
          <a:p>
            <a:pPr>
              <a:defRPr/>
            </a:pPr>
            <a:r>
              <a:rPr lang="en-US" sz="1600" b="1" dirty="0">
                <a:solidFill>
                  <a:srgbClr val="008000"/>
                </a:solidFill>
                <a:effectLst>
                  <a:outerShdw blurRad="38100" dist="38100" dir="2700000" algn="tl">
                    <a:srgbClr val="000000"/>
                  </a:outerShdw>
                </a:effectLst>
                <a:latin typeface="Arial" charset="0"/>
              </a:rPr>
              <a:t>Gap</a:t>
            </a:r>
          </a:p>
        </p:txBody>
      </p:sp>
      <p:sp>
        <p:nvSpPr>
          <p:cNvPr id="307284" name="Rectangle 1108"/>
          <p:cNvSpPr>
            <a:spLocks noChangeArrowheads="1"/>
          </p:cNvSpPr>
          <p:nvPr/>
        </p:nvSpPr>
        <p:spPr bwMode="auto">
          <a:xfrm>
            <a:off x="3323082" y="4591050"/>
            <a:ext cx="1371600" cy="38100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1600" b="1" dirty="0">
                <a:solidFill>
                  <a:srgbClr val="FF0000"/>
                </a:solidFill>
                <a:effectLst>
                  <a:outerShdw blurRad="38100" dist="38100" dir="2700000" algn="tl">
                    <a:srgbClr val="000000"/>
                  </a:outerShdw>
                </a:effectLst>
                <a:latin typeface="Arial" charset="0"/>
              </a:rPr>
              <a:t>Recessionary</a:t>
            </a:r>
          </a:p>
          <a:p>
            <a:pPr>
              <a:defRPr/>
            </a:pPr>
            <a:r>
              <a:rPr lang="en-US" sz="1600" b="1" dirty="0">
                <a:solidFill>
                  <a:srgbClr val="FF0000"/>
                </a:solidFill>
                <a:effectLst>
                  <a:outerShdw blurRad="38100" dist="38100" dir="2700000" algn="tl">
                    <a:srgbClr val="000000"/>
                  </a:outerShdw>
                </a:effectLst>
                <a:latin typeface="Arial" charset="0"/>
              </a:rPr>
              <a:t>Gap</a:t>
            </a:r>
          </a:p>
        </p:txBody>
      </p:sp>
      <p:sp>
        <p:nvSpPr>
          <p:cNvPr id="307285" name="Rectangle 1109"/>
          <p:cNvSpPr>
            <a:spLocks noChangeArrowheads="1"/>
          </p:cNvSpPr>
          <p:nvPr/>
        </p:nvSpPr>
        <p:spPr bwMode="auto">
          <a:xfrm rot="3086663">
            <a:off x="2038350" y="3390900"/>
            <a:ext cx="1219200" cy="190500"/>
          </a:xfrm>
          <a:prstGeom prst="rect">
            <a:avLst/>
          </a:prstGeom>
          <a:noFill/>
          <a:ln w="76200" algn="ctr">
            <a:noFill/>
            <a:miter lim="800000"/>
            <a:headEnd/>
            <a:tailEnd/>
          </a:ln>
          <a:effectLst/>
        </p:spPr>
        <p:txBody>
          <a:bodyPr wrap="none" anchor="ctr"/>
          <a:lstStyle/>
          <a:p>
            <a:pPr>
              <a:defRPr/>
            </a:pPr>
            <a:r>
              <a:rPr lang="en-US" sz="1600" b="1">
                <a:effectLst>
                  <a:outerShdw blurRad="38100" dist="38100" dir="2700000" algn="tl">
                    <a:srgbClr val="FFFFFF"/>
                  </a:outerShdw>
                </a:effectLst>
                <a:latin typeface="Arial" charset="0"/>
              </a:rPr>
              <a:t>Phillips Curve</a:t>
            </a:r>
          </a:p>
        </p:txBody>
      </p:sp>
      <p:sp>
        <p:nvSpPr>
          <p:cNvPr id="307286" name="Line 1110"/>
          <p:cNvSpPr>
            <a:spLocks noChangeShapeType="1"/>
          </p:cNvSpPr>
          <p:nvPr/>
        </p:nvSpPr>
        <p:spPr bwMode="auto">
          <a:xfrm>
            <a:off x="4743450" y="4572000"/>
            <a:ext cx="0" cy="581025"/>
          </a:xfrm>
          <a:prstGeom prst="line">
            <a:avLst/>
          </a:prstGeom>
          <a:noFill/>
          <a:ln w="38100">
            <a:solidFill>
              <a:srgbClr val="FF0000"/>
            </a:solidFill>
            <a:prstDash val="sysDot"/>
            <a:round/>
            <a:headEnd/>
            <a:tailEnd type="stealth" w="med" len="med"/>
          </a:ln>
        </p:spPr>
        <p:txBody>
          <a:bodyPr/>
          <a:lstStyle/>
          <a:p>
            <a:endParaRPr lang="en-US"/>
          </a:p>
        </p:txBody>
      </p:sp>
      <p:sp>
        <p:nvSpPr>
          <p:cNvPr id="307287" name="Line 1111"/>
          <p:cNvSpPr>
            <a:spLocks noChangeShapeType="1"/>
          </p:cNvSpPr>
          <p:nvPr/>
        </p:nvSpPr>
        <p:spPr bwMode="auto">
          <a:xfrm>
            <a:off x="857250" y="2724150"/>
            <a:ext cx="1447800" cy="0"/>
          </a:xfrm>
          <a:prstGeom prst="line">
            <a:avLst/>
          </a:prstGeom>
          <a:noFill/>
          <a:ln w="38100">
            <a:solidFill>
              <a:srgbClr val="008000"/>
            </a:solidFill>
            <a:prstDash val="sysDot"/>
            <a:round/>
            <a:headEnd type="stealth" w="med" len="med"/>
            <a:tailEnd/>
          </a:ln>
        </p:spPr>
        <p:txBody>
          <a:bodyPr/>
          <a:lstStyle/>
          <a:p>
            <a:endParaRPr lang="en-US"/>
          </a:p>
        </p:txBody>
      </p:sp>
      <p:sp>
        <p:nvSpPr>
          <p:cNvPr id="307288" name="Rectangle 1112"/>
          <p:cNvSpPr>
            <a:spLocks noChangeArrowheads="1"/>
          </p:cNvSpPr>
          <p:nvPr/>
        </p:nvSpPr>
        <p:spPr bwMode="auto">
          <a:xfrm rot="3412766">
            <a:off x="2605088" y="2505075"/>
            <a:ext cx="1885950" cy="1714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1600" b="1" dirty="0">
                <a:solidFill>
                  <a:srgbClr val="0000CC"/>
                </a:solidFill>
                <a:effectLst>
                  <a:outerShdw blurRad="38100" dist="38100" dir="2700000" algn="tl">
                    <a:srgbClr val="000000"/>
                  </a:outerShdw>
                </a:effectLst>
                <a:latin typeface="Arial" charset="0"/>
              </a:rPr>
              <a:t>New Phillips Curve</a:t>
            </a:r>
          </a:p>
        </p:txBody>
      </p:sp>
      <p:sp>
        <p:nvSpPr>
          <p:cNvPr id="307289" name="Rectangle 1113"/>
          <p:cNvSpPr>
            <a:spLocks noChangeArrowheads="1"/>
          </p:cNvSpPr>
          <p:nvPr/>
        </p:nvSpPr>
        <p:spPr bwMode="auto">
          <a:xfrm>
            <a:off x="1295400" y="5514975"/>
            <a:ext cx="4495800" cy="266700"/>
          </a:xfrm>
          <a:prstGeom prst="rect">
            <a:avLst/>
          </a:prstGeom>
          <a:noFill/>
          <a:ln w="76200" algn="ctr">
            <a:noFill/>
            <a:miter lim="800000"/>
            <a:headEnd/>
            <a:tailEnd/>
          </a:ln>
          <a:effectLst/>
        </p:spPr>
        <p:txBody>
          <a:bodyPr wrap="none" anchor="ctr"/>
          <a:lstStyle/>
          <a:p>
            <a:pPr>
              <a:defRPr/>
            </a:pPr>
            <a:r>
              <a:rPr lang="en-US" sz="2000" b="1" dirty="0">
                <a:effectLst>
                  <a:outerShdw blurRad="38100" dist="38100" dir="2700000" algn="tl">
                    <a:srgbClr val="FFFFFF"/>
                  </a:outerShdw>
                </a:effectLst>
                <a:latin typeface="Arial" pitchFamily="34" charset="0"/>
                <a:cs typeface="Arial" pitchFamily="34" charset="0"/>
              </a:rPr>
              <a:t>Unemployment Rate</a:t>
            </a:r>
          </a:p>
        </p:txBody>
      </p:sp>
      <p:pic>
        <p:nvPicPr>
          <p:cNvPr id="307291" name="Picture 1115" descr="arrow green rt"/>
          <p:cNvPicPr>
            <a:picLocks noChangeAspect="1" noChangeArrowheads="1" noCrop="1"/>
          </p:cNvPicPr>
          <p:nvPr/>
        </p:nvPicPr>
        <p:blipFill>
          <a:blip r:embed="rId9"/>
          <a:srcRect/>
          <a:stretch>
            <a:fillRect/>
          </a:stretch>
        </p:blipFill>
        <p:spPr bwMode="auto">
          <a:xfrm>
            <a:off x="2447925" y="2590800"/>
            <a:ext cx="762000" cy="304800"/>
          </a:xfrm>
          <a:prstGeom prst="rect">
            <a:avLst/>
          </a:prstGeom>
          <a:noFill/>
          <a:ln w="9525">
            <a:noFill/>
            <a:miter lim="800000"/>
            <a:headEnd/>
            <a:tailEnd/>
          </a:ln>
        </p:spPr>
      </p:pic>
      <p:sp>
        <p:nvSpPr>
          <p:cNvPr id="150537" name="Rectangle 9" descr="Papyrus"/>
          <p:cNvSpPr>
            <a:spLocks noChangeArrowheads="1"/>
          </p:cNvSpPr>
          <p:nvPr/>
        </p:nvSpPr>
        <p:spPr bwMode="auto">
          <a:xfrm>
            <a:off x="5216525" y="3598863"/>
            <a:ext cx="3852863" cy="1458912"/>
          </a:xfrm>
          <a:prstGeom prst="rect">
            <a:avLst/>
          </a:prstGeom>
          <a:noFill/>
          <a:ln w="12700">
            <a:noFill/>
            <a:miter lim="800000"/>
            <a:headEnd/>
            <a:tailEnd/>
          </a:ln>
          <a:effectLst/>
        </p:spPr>
        <p:txBody>
          <a:bodyPr wrap="none" anchor="ctr"/>
          <a:lstStyle/>
          <a:p>
            <a:pPr>
              <a:defRPr/>
            </a:pPr>
            <a:r>
              <a:rPr lang="en-US" b="1" dirty="0">
                <a:effectLst>
                  <a:outerShdw blurRad="38100" dist="38100" dir="2700000" algn="tl">
                    <a:srgbClr val="FFFFFF"/>
                  </a:outerShdw>
                </a:effectLst>
                <a:latin typeface="Arial" pitchFamily="34" charset="0"/>
                <a:cs typeface="Arial" pitchFamily="34" charset="0"/>
              </a:rPr>
              <a:t>Traditional Phillips Curve</a:t>
            </a:r>
          </a:p>
          <a:p>
            <a:pPr>
              <a:defRPr/>
            </a:pPr>
            <a:r>
              <a:rPr lang="en-US" b="1" dirty="0">
                <a:latin typeface="Arial" pitchFamily="34" charset="0"/>
                <a:cs typeface="Arial" pitchFamily="34" charset="0"/>
              </a:rPr>
              <a:t>[“</a:t>
            </a:r>
            <a:r>
              <a:rPr lang="en-US" b="1" dirty="0">
                <a:effectLst>
                  <a:outerShdw blurRad="38100" dist="38100" dir="2700000" algn="tl">
                    <a:srgbClr val="FFFFFF"/>
                  </a:outerShdw>
                </a:effectLst>
                <a:latin typeface="Arial" pitchFamily="34" charset="0"/>
                <a:cs typeface="Arial" pitchFamily="34" charset="0"/>
              </a:rPr>
              <a:t>Menu of Choices</a:t>
            </a:r>
            <a:r>
              <a:rPr lang="en-US" b="1" dirty="0">
                <a:latin typeface="Arial" pitchFamily="34" charset="0"/>
                <a:cs typeface="Arial" pitchFamily="34" charset="0"/>
              </a:rPr>
              <a:t>”]</a:t>
            </a:r>
          </a:p>
          <a:p>
            <a:pPr>
              <a:defRPr/>
            </a:pPr>
            <a:r>
              <a:rPr lang="en-US" b="1" dirty="0">
                <a:latin typeface="Arial" pitchFamily="34" charset="0"/>
                <a:cs typeface="Arial" pitchFamily="34" charset="0"/>
              </a:rPr>
              <a:t>[If the </a:t>
            </a:r>
            <a:r>
              <a:rPr lang="en-US" b="1" dirty="0">
                <a:effectLst>
                  <a:outerShdw blurRad="38100" dist="38100" dir="2700000" algn="tl">
                    <a:srgbClr val="FFFFFF"/>
                  </a:outerShdw>
                </a:effectLst>
                <a:latin typeface="Arial" pitchFamily="34" charset="0"/>
                <a:cs typeface="Arial" pitchFamily="34" charset="0"/>
              </a:rPr>
              <a:t>“Natural Rate of </a:t>
            </a:r>
          </a:p>
          <a:p>
            <a:pPr>
              <a:defRPr/>
            </a:pPr>
            <a:r>
              <a:rPr lang="en-US" b="1" dirty="0">
                <a:effectLst>
                  <a:outerShdw blurRad="38100" dist="38100" dir="2700000" algn="tl">
                    <a:srgbClr val="FFFFFF"/>
                  </a:outerShdw>
                </a:effectLst>
                <a:latin typeface="Arial" pitchFamily="34" charset="0"/>
                <a:cs typeface="Arial" pitchFamily="34" charset="0"/>
              </a:rPr>
              <a:t>Unemployment”</a:t>
            </a:r>
            <a:r>
              <a:rPr lang="en-US" b="1" dirty="0">
                <a:latin typeface="Arial" pitchFamily="34" charset="0"/>
                <a:cs typeface="Arial" pitchFamily="34" charset="0"/>
              </a:rPr>
              <a:t> is </a:t>
            </a:r>
            <a:r>
              <a:rPr lang="en-US" b="1" i="1" dirty="0">
                <a:effectLst>
                  <a:outerShdw blurRad="38100" dist="38100" dir="2700000" algn="tl">
                    <a:srgbClr val="FFFFFF"/>
                  </a:outerShdw>
                </a:effectLst>
                <a:latin typeface="Arial" pitchFamily="34" charset="0"/>
                <a:cs typeface="Arial" pitchFamily="34" charset="0"/>
              </a:rPr>
              <a:t>5%</a:t>
            </a:r>
            <a:r>
              <a:rPr lang="en-US" b="1" dirty="0">
                <a:latin typeface="Arial" pitchFamily="34" charset="0"/>
                <a:cs typeface="Arial" pitchFamily="34" charset="0"/>
              </a:rPr>
              <a:t>]</a:t>
            </a:r>
          </a:p>
        </p:txBody>
      </p:sp>
      <p:pic>
        <p:nvPicPr>
          <p:cNvPr id="32804" name="Picture 1121" descr="hammer with baby"/>
          <p:cNvPicPr>
            <a:picLocks noChangeAspect="1" noChangeArrowheads="1" noCrop="1"/>
          </p:cNvPicPr>
          <p:nvPr/>
        </p:nvPicPr>
        <p:blipFill>
          <a:blip r:embed="rId10"/>
          <a:srcRect/>
          <a:stretch>
            <a:fillRect/>
          </a:stretch>
        </p:blipFill>
        <p:spPr bwMode="auto">
          <a:xfrm>
            <a:off x="5159375" y="85725"/>
            <a:ext cx="1042988" cy="962025"/>
          </a:xfrm>
          <a:prstGeom prst="rect">
            <a:avLst/>
          </a:prstGeom>
          <a:noFill/>
          <a:ln w="9525">
            <a:noFill/>
            <a:miter lim="800000"/>
            <a:headEnd/>
            <a:tailEnd/>
          </a:ln>
        </p:spPr>
      </p:pic>
      <p:pic>
        <p:nvPicPr>
          <p:cNvPr id="32805" name="Picture 1123" descr="hammer with baby"/>
          <p:cNvPicPr>
            <a:picLocks noChangeAspect="1" noChangeArrowheads="1" noCrop="1"/>
          </p:cNvPicPr>
          <p:nvPr/>
        </p:nvPicPr>
        <p:blipFill>
          <a:blip r:embed="rId10"/>
          <a:srcRect/>
          <a:stretch>
            <a:fillRect/>
          </a:stretch>
        </p:blipFill>
        <p:spPr bwMode="auto">
          <a:xfrm>
            <a:off x="6862763" y="193675"/>
            <a:ext cx="1042987" cy="962025"/>
          </a:xfrm>
          <a:prstGeom prst="rect">
            <a:avLst/>
          </a:prstGeom>
          <a:noFill/>
          <a:ln w="9525">
            <a:noFill/>
            <a:miter lim="800000"/>
            <a:headEnd/>
            <a:tailEnd/>
          </a:ln>
        </p:spPr>
      </p:pic>
      <p:pic>
        <p:nvPicPr>
          <p:cNvPr id="32806" name="Picture 1124" descr="hammer with baby"/>
          <p:cNvPicPr>
            <a:picLocks noChangeAspect="1" noChangeArrowheads="1" noCrop="1"/>
          </p:cNvPicPr>
          <p:nvPr/>
        </p:nvPicPr>
        <p:blipFill>
          <a:blip r:embed="rId10"/>
          <a:srcRect/>
          <a:stretch>
            <a:fillRect/>
          </a:stretch>
        </p:blipFill>
        <p:spPr bwMode="auto">
          <a:xfrm>
            <a:off x="5151438" y="1860550"/>
            <a:ext cx="1042987" cy="962025"/>
          </a:xfrm>
          <a:prstGeom prst="rect">
            <a:avLst/>
          </a:prstGeom>
          <a:noFill/>
          <a:ln w="9525">
            <a:noFill/>
            <a:miter lim="800000"/>
            <a:headEnd/>
            <a:tailEnd/>
          </a:ln>
        </p:spPr>
      </p:pic>
      <p:pic>
        <p:nvPicPr>
          <p:cNvPr id="32807" name="Picture 1125" descr="hammer with baby"/>
          <p:cNvPicPr>
            <a:picLocks noChangeAspect="1" noChangeArrowheads="1" noCrop="1"/>
          </p:cNvPicPr>
          <p:nvPr/>
        </p:nvPicPr>
        <p:blipFill>
          <a:blip r:embed="rId10"/>
          <a:srcRect/>
          <a:stretch>
            <a:fillRect/>
          </a:stretch>
        </p:blipFill>
        <p:spPr bwMode="auto">
          <a:xfrm>
            <a:off x="6899275" y="1931988"/>
            <a:ext cx="1042988" cy="962025"/>
          </a:xfrm>
          <a:prstGeom prst="rect">
            <a:avLst/>
          </a:prstGeom>
          <a:noFill/>
          <a:ln w="9525">
            <a:noFill/>
            <a:miter lim="800000"/>
            <a:headEnd/>
            <a:tailEnd/>
          </a:ln>
        </p:spPr>
      </p:pic>
      <p:sp>
        <p:nvSpPr>
          <p:cNvPr id="32808" name="Rectangle 1128"/>
          <p:cNvSpPr>
            <a:spLocks noChangeArrowheads="1"/>
          </p:cNvSpPr>
          <p:nvPr/>
        </p:nvSpPr>
        <p:spPr bwMode="auto">
          <a:xfrm>
            <a:off x="7546975" y="668338"/>
            <a:ext cx="130175" cy="392112"/>
          </a:xfrm>
          <a:prstGeom prst="rect">
            <a:avLst/>
          </a:prstGeom>
          <a:solidFill>
            <a:srgbClr val="CC9900"/>
          </a:solidFill>
          <a:ln w="76200" algn="ctr">
            <a:solidFill>
              <a:srgbClr val="CC9900"/>
            </a:solidFill>
            <a:miter lim="800000"/>
            <a:headEnd/>
            <a:tailEnd/>
          </a:ln>
        </p:spPr>
        <p:txBody>
          <a:bodyPr wrap="none" anchor="ctr"/>
          <a:lstStyle/>
          <a:p>
            <a:endParaRPr lang="en-US"/>
          </a:p>
        </p:txBody>
      </p:sp>
      <p:sp>
        <p:nvSpPr>
          <p:cNvPr id="32809" name="Rectangle 1129"/>
          <p:cNvSpPr>
            <a:spLocks noChangeArrowheads="1"/>
          </p:cNvSpPr>
          <p:nvPr/>
        </p:nvSpPr>
        <p:spPr bwMode="auto">
          <a:xfrm>
            <a:off x="7512050" y="2403475"/>
            <a:ext cx="130175" cy="392113"/>
          </a:xfrm>
          <a:prstGeom prst="rect">
            <a:avLst/>
          </a:prstGeom>
          <a:solidFill>
            <a:srgbClr val="CC9900"/>
          </a:solidFill>
          <a:ln w="76200" algn="ctr">
            <a:solidFill>
              <a:srgbClr val="CC9900"/>
            </a:solidFill>
            <a:miter lim="800000"/>
            <a:headEnd/>
            <a:tailEnd/>
          </a:ln>
        </p:spPr>
        <p:txBody>
          <a:bodyPr wrap="none" anchor="ctr"/>
          <a:lstStyle/>
          <a:p>
            <a:endParaRPr lang="en-US"/>
          </a:p>
        </p:txBody>
      </p:sp>
      <p:sp>
        <p:nvSpPr>
          <p:cNvPr id="32810" name="Rectangle 1130"/>
          <p:cNvSpPr>
            <a:spLocks noChangeArrowheads="1"/>
          </p:cNvSpPr>
          <p:nvPr/>
        </p:nvSpPr>
        <p:spPr bwMode="auto">
          <a:xfrm>
            <a:off x="4637088" y="706438"/>
            <a:ext cx="130175" cy="392112"/>
          </a:xfrm>
          <a:prstGeom prst="rect">
            <a:avLst/>
          </a:prstGeom>
          <a:solidFill>
            <a:srgbClr val="CC9900"/>
          </a:solidFill>
          <a:ln w="76200" algn="ctr">
            <a:solidFill>
              <a:srgbClr val="CC9900"/>
            </a:solidFill>
            <a:miter lim="800000"/>
            <a:headEnd/>
            <a:tailEnd/>
          </a:ln>
        </p:spPr>
        <p:txBody>
          <a:bodyPr wrap="none" anchor="ctr"/>
          <a:lstStyle/>
          <a:p>
            <a:endParaRPr lang="en-US"/>
          </a:p>
        </p:txBody>
      </p:sp>
      <p:sp>
        <p:nvSpPr>
          <p:cNvPr id="32811" name="Rectangle 1131"/>
          <p:cNvSpPr>
            <a:spLocks noChangeArrowheads="1"/>
          </p:cNvSpPr>
          <p:nvPr/>
        </p:nvSpPr>
        <p:spPr bwMode="auto">
          <a:xfrm>
            <a:off x="4624388" y="2286000"/>
            <a:ext cx="130175" cy="522288"/>
          </a:xfrm>
          <a:prstGeom prst="rect">
            <a:avLst/>
          </a:prstGeom>
          <a:solidFill>
            <a:srgbClr val="CC9900"/>
          </a:solidFill>
          <a:ln w="76200" algn="ctr">
            <a:solidFill>
              <a:srgbClr val="CC9900"/>
            </a:solidFill>
            <a:miter lim="800000"/>
            <a:headEnd/>
            <a:tailEnd/>
          </a:ln>
        </p:spPr>
        <p:txBody>
          <a:bodyPr wrap="none" anchor="ctr"/>
          <a:lstStyle/>
          <a:p>
            <a:endParaRPr lang="en-US"/>
          </a:p>
        </p:txBody>
      </p:sp>
      <p:sp>
        <p:nvSpPr>
          <p:cNvPr id="307308" name="Rectangle 1132"/>
          <p:cNvSpPr>
            <a:spLocks noChangeArrowheads="1"/>
          </p:cNvSpPr>
          <p:nvPr/>
        </p:nvSpPr>
        <p:spPr bwMode="auto">
          <a:xfrm>
            <a:off x="1695448" y="1498600"/>
            <a:ext cx="623888" cy="493713"/>
          </a:xfrm>
          <a:prstGeom prst="rect">
            <a:avLst/>
          </a:prstGeom>
          <a:noFill/>
          <a:ln w="76200" algn="ctr">
            <a:noFill/>
            <a:miter lim="800000"/>
            <a:headEnd/>
            <a:tailEnd/>
          </a:ln>
          <a:effectLst/>
        </p:spPr>
        <p:txBody>
          <a:bodyPr wrap="none" anchor="ctr"/>
          <a:lstStyle/>
          <a:p>
            <a:pPr>
              <a:defRPr/>
            </a:pPr>
            <a:r>
              <a:rPr lang="en-US" sz="3200" b="1" dirty="0">
                <a:effectLst>
                  <a:outerShdw blurRad="38100" dist="38100" dir="2700000" algn="tl">
                    <a:srgbClr val="FFFFFF"/>
                  </a:outerShdw>
                </a:effectLst>
                <a:latin typeface="Arial" pitchFamily="34" charset="0"/>
                <a:cs typeface="Arial" pitchFamily="34" charset="0"/>
              </a:rPr>
              <a:t>PC</a:t>
            </a:r>
          </a:p>
        </p:txBody>
      </p:sp>
      <p:pic>
        <p:nvPicPr>
          <p:cNvPr id="307315" name="Picture 1139" descr="1 AAAAAAA bullet"/>
          <p:cNvPicPr>
            <a:picLocks noChangeAspect="1" noChangeArrowheads="1" noCrop="1"/>
          </p:cNvPicPr>
          <p:nvPr/>
        </p:nvPicPr>
        <p:blipFill>
          <a:blip r:embed="rId11"/>
          <a:srcRect/>
          <a:stretch>
            <a:fillRect/>
          </a:stretch>
        </p:blipFill>
        <p:spPr bwMode="auto">
          <a:xfrm>
            <a:off x="3060700" y="3832225"/>
            <a:ext cx="388938" cy="292100"/>
          </a:xfrm>
          <a:prstGeom prst="rect">
            <a:avLst/>
          </a:prstGeom>
          <a:noFill/>
          <a:ln w="9525">
            <a:noFill/>
            <a:miter lim="800000"/>
            <a:headEnd/>
            <a:tailEnd/>
          </a:ln>
        </p:spPr>
      </p:pic>
      <p:sp>
        <p:nvSpPr>
          <p:cNvPr id="32815" name="Rectangle 1140"/>
          <p:cNvSpPr>
            <a:spLocks noChangeArrowheads="1"/>
          </p:cNvSpPr>
          <p:nvPr/>
        </p:nvSpPr>
        <p:spPr bwMode="auto">
          <a:xfrm>
            <a:off x="2057400" y="5210175"/>
            <a:ext cx="438150" cy="304800"/>
          </a:xfrm>
          <a:prstGeom prst="rect">
            <a:avLst/>
          </a:prstGeom>
          <a:noFill/>
          <a:ln w="76200" algn="ctr">
            <a:noFill/>
            <a:miter lim="800000"/>
            <a:headEnd/>
            <a:tailEnd/>
          </a:ln>
        </p:spPr>
        <p:txBody>
          <a:bodyPr wrap="none" anchor="ctr"/>
          <a:lstStyle/>
          <a:p>
            <a:r>
              <a:rPr lang="en-US" sz="1800" b="1" dirty="0">
                <a:solidFill>
                  <a:srgbClr val="009900"/>
                </a:solidFill>
                <a:effectLst>
                  <a:outerShdw blurRad="38100" dist="38100" dir="2700000" algn="tl">
                    <a:srgbClr val="000000">
                      <a:alpha val="43137"/>
                    </a:srgbClr>
                  </a:outerShdw>
                </a:effectLst>
                <a:latin typeface="Arial" charset="0"/>
              </a:rPr>
              <a:t>3%</a:t>
            </a:r>
          </a:p>
        </p:txBody>
      </p:sp>
      <p:sp>
        <p:nvSpPr>
          <p:cNvPr id="32817" name="Rectangle 1142"/>
          <p:cNvSpPr>
            <a:spLocks noChangeArrowheads="1"/>
          </p:cNvSpPr>
          <p:nvPr/>
        </p:nvSpPr>
        <p:spPr bwMode="auto">
          <a:xfrm>
            <a:off x="4591050" y="5219700"/>
            <a:ext cx="352425" cy="266700"/>
          </a:xfrm>
          <a:prstGeom prst="rect">
            <a:avLst/>
          </a:prstGeom>
          <a:noFill/>
          <a:ln w="76200" algn="ctr">
            <a:noFill/>
            <a:miter lim="800000"/>
            <a:headEnd/>
            <a:tailEnd/>
          </a:ln>
        </p:spPr>
        <p:txBody>
          <a:bodyPr wrap="none" anchor="ctr"/>
          <a:lstStyle/>
          <a:p>
            <a:r>
              <a:rPr lang="en-US" sz="1600" b="1" dirty="0">
                <a:solidFill>
                  <a:srgbClr val="FF0000"/>
                </a:solidFill>
                <a:effectLst>
                  <a:outerShdw blurRad="38100" dist="38100" dir="2700000" algn="tl">
                    <a:srgbClr val="000000">
                      <a:alpha val="43137"/>
                    </a:srgbClr>
                  </a:outerShdw>
                </a:effectLst>
                <a:latin typeface="Arial" charset="0"/>
              </a:rPr>
              <a:t>8%</a:t>
            </a:r>
          </a:p>
        </p:txBody>
      </p:sp>
      <p:sp>
        <p:nvSpPr>
          <p:cNvPr id="307258" name="Freeform 1082"/>
          <p:cNvSpPr>
            <a:spLocks/>
          </p:cNvSpPr>
          <p:nvPr/>
        </p:nvSpPr>
        <p:spPr bwMode="auto">
          <a:xfrm rot="1384663">
            <a:off x="2598738" y="2008188"/>
            <a:ext cx="1878012" cy="1187450"/>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a:solidFill>
              <a:srgbClr val="0000CC"/>
            </a:solidFill>
            <a:round/>
            <a:headEnd/>
            <a:tailEnd/>
          </a:ln>
        </p:spPr>
        <p:txBody>
          <a:bodyPr/>
          <a:lstStyle/>
          <a:p>
            <a:endParaRPr lang="en-US"/>
          </a:p>
        </p:txBody>
      </p:sp>
      <p:pic>
        <p:nvPicPr>
          <p:cNvPr id="307321" name="Picture 1145" descr="1 AAAAAAA bullet"/>
          <p:cNvPicPr>
            <a:picLocks noChangeAspect="1" noChangeArrowheads="1" noCrop="1"/>
          </p:cNvPicPr>
          <p:nvPr/>
        </p:nvPicPr>
        <p:blipFill>
          <a:blip r:embed="rId11"/>
          <a:srcRect/>
          <a:stretch>
            <a:fillRect/>
          </a:stretch>
        </p:blipFill>
        <p:spPr bwMode="auto">
          <a:xfrm>
            <a:off x="3114675" y="2619375"/>
            <a:ext cx="304800" cy="228600"/>
          </a:xfrm>
          <a:prstGeom prst="rect">
            <a:avLst/>
          </a:prstGeom>
          <a:noFill/>
          <a:ln w="9525">
            <a:noFill/>
            <a:miter lim="800000"/>
            <a:headEnd/>
            <a:tailEnd/>
          </a:ln>
        </p:spPr>
      </p:pic>
      <p:pic>
        <p:nvPicPr>
          <p:cNvPr id="32820" name="Picture 1120" descr="1 a bull's eye"/>
          <p:cNvPicPr>
            <a:picLocks noChangeAspect="1" noChangeArrowheads="1" noCrop="1"/>
          </p:cNvPicPr>
          <p:nvPr/>
        </p:nvPicPr>
        <p:blipFill>
          <a:blip r:embed="rId12"/>
          <a:srcRect/>
          <a:stretch>
            <a:fillRect/>
          </a:stretch>
        </p:blipFill>
        <p:spPr bwMode="auto">
          <a:xfrm>
            <a:off x="3133725" y="3841750"/>
            <a:ext cx="252413" cy="252413"/>
          </a:xfrm>
          <a:prstGeom prst="rect">
            <a:avLst/>
          </a:prstGeom>
          <a:noFill/>
          <a:ln w="9525">
            <a:noFill/>
            <a:miter lim="800000"/>
            <a:headEnd/>
            <a:tailEnd/>
          </a:ln>
        </p:spPr>
      </p:pic>
      <p:sp>
        <p:nvSpPr>
          <p:cNvPr id="53" name="Rectangle 37"/>
          <p:cNvSpPr>
            <a:spLocks noChangeArrowheads="1"/>
          </p:cNvSpPr>
          <p:nvPr/>
        </p:nvSpPr>
        <p:spPr bwMode="auto">
          <a:xfrm>
            <a:off x="6515144" y="5923609"/>
            <a:ext cx="2628856" cy="969369"/>
          </a:xfrm>
          <a:prstGeom prst="rect">
            <a:avLst/>
          </a:prstGeom>
          <a:noFill/>
          <a:ln w="12700">
            <a:noFill/>
            <a:miter lim="800000"/>
            <a:headEnd/>
            <a:tailEnd/>
          </a:ln>
          <a:effectLst/>
        </p:spPr>
        <p:txBody>
          <a:bodyPr wrap="square" lIns="46038" tIns="46038" rIns="46038" bIns="46038" anchor="ctr">
            <a:spAutoFit/>
            <a:scene3d>
              <a:camera prst="orthographicFront"/>
              <a:lightRig rig="threePt" dir="t"/>
            </a:scene3d>
            <a:sp3d extrusionH="57150">
              <a:bevelT w="38100" h="38100"/>
            </a:sp3d>
          </a:bodyPr>
          <a:lstStyle/>
          <a:p>
            <a:pPr algn="l" eaLnBrk="0" hangingPunct="0">
              <a:lnSpc>
                <a:spcPct val="85000"/>
              </a:lnSpc>
              <a:defRPr/>
            </a:pPr>
            <a:r>
              <a:rPr lang="en-US" sz="2300" b="1" dirty="0" smtClean="0">
                <a:solidFill>
                  <a:srgbClr val="FF0000"/>
                </a:solidFill>
                <a:effectLst>
                  <a:outerShdw blurRad="38100" dist="38100" dir="2700000" algn="tl">
                    <a:srgbClr val="FFFFFF"/>
                  </a:outerShdw>
                </a:effectLst>
                <a:latin typeface="Arial Black" pitchFamily="34" charset="0"/>
              </a:rPr>
              <a:t>*</a:t>
            </a:r>
            <a:r>
              <a:rPr lang="en-US" sz="2200" b="1" dirty="0" smtClean="0">
                <a:solidFill>
                  <a:schemeClr val="tx2"/>
                </a:solidFill>
                <a:effectLst>
                  <a:outerShdw blurRad="38100" dist="38100" dir="2700000" algn="tl">
                    <a:srgbClr val="FFFFFF"/>
                  </a:outerShdw>
                </a:effectLst>
                <a:latin typeface="Arial" pitchFamily="34" charset="0"/>
                <a:cs typeface="Arial" pitchFamily="34" charset="0"/>
              </a:rPr>
              <a:t>A decrease in AD </a:t>
            </a:r>
          </a:p>
          <a:p>
            <a:pPr algn="l" eaLnBrk="0" hangingPunct="0">
              <a:lnSpc>
                <a:spcPct val="85000"/>
              </a:lnSpc>
              <a:defRPr/>
            </a:pPr>
            <a:r>
              <a:rPr lang="en-US" sz="2100" b="1" dirty="0">
                <a:solidFill>
                  <a:schemeClr val="tx2"/>
                </a:solidFill>
                <a:effectLst>
                  <a:outerShdw blurRad="38100" dist="38100" dir="2700000" algn="tl">
                    <a:srgbClr val="FFFFFF"/>
                  </a:outerShdw>
                </a:effectLst>
                <a:latin typeface="Arial" pitchFamily="34" charset="0"/>
                <a:cs typeface="Arial" pitchFamily="34" charset="0"/>
              </a:rPr>
              <a:t>c</a:t>
            </a:r>
            <a:r>
              <a:rPr lang="en-US" sz="2100" b="1" dirty="0" smtClean="0">
                <a:solidFill>
                  <a:schemeClr val="tx2"/>
                </a:solidFill>
                <a:effectLst>
                  <a:outerShdw blurRad="38100" dist="38100" dir="2700000" algn="tl">
                    <a:srgbClr val="FFFFFF"/>
                  </a:outerShdw>
                </a:effectLst>
                <a:latin typeface="Arial" pitchFamily="34" charset="0"/>
                <a:cs typeface="Arial" pitchFamily="34" charset="0"/>
              </a:rPr>
              <a:t>auses a movement </a:t>
            </a:r>
          </a:p>
          <a:p>
            <a:pPr algn="l" eaLnBrk="0" hangingPunct="0">
              <a:lnSpc>
                <a:spcPct val="85000"/>
              </a:lnSpc>
              <a:defRPr/>
            </a:pPr>
            <a:r>
              <a:rPr lang="en-US" sz="2300" b="1" dirty="0" smtClean="0">
                <a:solidFill>
                  <a:schemeClr val="tx2"/>
                </a:solidFill>
                <a:effectLst>
                  <a:outerShdw blurRad="38100" dist="38100" dir="2700000" algn="tl">
                    <a:srgbClr val="FFFFFF"/>
                  </a:outerShdw>
                </a:effectLst>
                <a:latin typeface="Arial" pitchFamily="34" charset="0"/>
                <a:cs typeface="Arial" pitchFamily="34" charset="0"/>
              </a:rPr>
              <a:t>down the SRPC</a:t>
            </a:r>
            <a:r>
              <a:rPr lang="en-US" sz="2100" b="1" dirty="0" smtClean="0">
                <a:solidFill>
                  <a:schemeClr val="tx2"/>
                </a:solidFill>
                <a:effectLst>
                  <a:outerShdw blurRad="38100" dist="38100" dir="2700000" algn="tl">
                    <a:srgbClr val="FFFFFF"/>
                  </a:outerShdw>
                </a:effectLst>
                <a:latin typeface="Arial" pitchFamily="34" charset="0"/>
                <a:cs typeface="Arial" pitchFamily="34" charset="0"/>
              </a:rPr>
              <a:t>.</a:t>
            </a:r>
            <a:endParaRPr lang="en-US" sz="2100" b="1" dirty="0">
              <a:solidFill>
                <a:schemeClr val="tx2"/>
              </a:solidFill>
              <a:effectLst>
                <a:outerShdw blurRad="38100" dist="38100" dir="2700000" algn="tl">
                  <a:srgbClr val="FFFFFF"/>
                </a:outerShdw>
              </a:effectLst>
              <a:latin typeface="Arial" pitchFamily="34" charset="0"/>
              <a:cs typeface="Arial" pitchFamily="34" charset="0"/>
            </a:endParaRPr>
          </a:p>
        </p:txBody>
      </p:sp>
      <p:pic>
        <p:nvPicPr>
          <p:cNvPr id="7172" name="Picture 4" descr="http://www.harpercollege.edu/mhealy/eco212/lectures/asad/asad_files/addec.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00201" y="5047579"/>
            <a:ext cx="953897" cy="915741"/>
          </a:xfrm>
          <a:prstGeom prst="rect">
            <a:avLst/>
          </a:prstGeom>
          <a:noFill/>
          <a:ln w="38100">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5" name="Rectangle 1093"/>
          <p:cNvSpPr>
            <a:spLocks noChangeArrowheads="1"/>
          </p:cNvSpPr>
          <p:nvPr/>
        </p:nvSpPr>
        <p:spPr bwMode="auto">
          <a:xfrm>
            <a:off x="456438" y="3505200"/>
            <a:ext cx="419100" cy="304800"/>
          </a:xfrm>
          <a:prstGeom prst="rect">
            <a:avLst/>
          </a:prstGeom>
          <a:noFill/>
          <a:ln w="76200" algn="ctr">
            <a:noFill/>
            <a:miter lim="800000"/>
            <a:headEnd/>
            <a:tailEnd/>
          </a:ln>
          <a:effectLst/>
        </p:spPr>
        <p:txBody>
          <a:bodyPr wrap="none" anchor="ctr"/>
          <a:lstStyle/>
          <a:p>
            <a:pPr>
              <a:defRPr/>
            </a:pPr>
            <a:r>
              <a:rPr lang="en-US" sz="1600" b="1" dirty="0">
                <a:effectLst>
                  <a:outerShdw blurRad="38100" dist="38100" dir="2700000" algn="tl">
                    <a:srgbClr val="FFFFFF"/>
                  </a:outerShdw>
                </a:effectLst>
                <a:latin typeface="Arial" charset="0"/>
              </a:rPr>
              <a:t>3</a:t>
            </a:r>
            <a:r>
              <a:rPr lang="en-US" sz="1600" b="1" dirty="0" smtClean="0">
                <a:effectLst>
                  <a:outerShdw blurRad="38100" dist="38100" dir="2700000" algn="tl">
                    <a:srgbClr val="FFFFFF"/>
                  </a:outerShdw>
                </a:effectLst>
                <a:latin typeface="Arial" charset="0"/>
              </a:rPr>
              <a:t>%</a:t>
            </a:r>
            <a:endParaRPr lang="en-US" sz="1600" b="1" dirty="0">
              <a:effectLst>
                <a:outerShdw blurRad="38100" dist="38100" dir="2700000" algn="tl">
                  <a:srgbClr val="FFFFFF"/>
                </a:outerShdw>
              </a:effectLst>
              <a:latin typeface="Arial" charset="0"/>
            </a:endParaRPr>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40574" y="5472085"/>
            <a:ext cx="221044" cy="183098"/>
          </a:xfrm>
          <a:prstGeom prst="rect">
            <a:avLst/>
          </a:prstGeom>
        </p:spPr>
      </p:pic>
      <p:sp>
        <p:nvSpPr>
          <p:cNvPr id="307317" name="Rectangle 1141"/>
          <p:cNvSpPr>
            <a:spLocks noChangeArrowheads="1"/>
          </p:cNvSpPr>
          <p:nvPr/>
        </p:nvSpPr>
        <p:spPr bwMode="auto">
          <a:xfrm>
            <a:off x="2127123" y="2038350"/>
            <a:ext cx="902109" cy="390525"/>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1200" b="1" dirty="0">
                <a:solidFill>
                  <a:srgbClr val="FF0000"/>
                </a:solidFill>
                <a:effectLst>
                  <a:outerShdw blurRad="38100" dist="38100" dir="2700000" algn="tl">
                    <a:srgbClr val="000000"/>
                  </a:outerShdw>
                </a:effectLst>
                <a:latin typeface="Arial Black" pitchFamily="34" charset="0"/>
              </a:rPr>
              <a:t>Stag</a:t>
            </a:r>
            <a:r>
              <a:rPr lang="en-US" sz="1200" b="1" dirty="0">
                <a:solidFill>
                  <a:srgbClr val="008000"/>
                </a:solidFill>
                <a:effectLst>
                  <a:outerShdw blurRad="38100" dist="38100" dir="2700000" algn="tl">
                    <a:srgbClr val="000000"/>
                  </a:outerShdw>
                </a:effectLst>
                <a:latin typeface="Arial Black" pitchFamily="34" charset="0"/>
              </a:rPr>
              <a:t>flation</a:t>
            </a:r>
          </a:p>
          <a:p>
            <a:pPr>
              <a:defRPr/>
            </a:pPr>
            <a:r>
              <a:rPr lang="en-US" sz="1200" b="1" dirty="0">
                <a:effectLst>
                  <a:outerShdw blurRad="38100" dist="38100" dir="2700000" algn="tl">
                    <a:srgbClr val="FFFFFF"/>
                  </a:outerShdw>
                </a:effectLst>
                <a:latin typeface="Maiandra GD" pitchFamily="34" charset="0"/>
              </a:rPr>
              <a:t>causes</a:t>
            </a:r>
            <a:r>
              <a:rPr lang="en-US" sz="1200" b="1" dirty="0">
                <a:solidFill>
                  <a:schemeClr val="bg1"/>
                </a:solidFill>
                <a:effectLst>
                  <a:outerShdw blurRad="38100" dist="38100" dir="2700000" algn="tl">
                    <a:srgbClr val="000000"/>
                  </a:outerShdw>
                </a:effectLst>
                <a:latin typeface="Maiandra GD" pitchFamily="34" charset="0"/>
              </a:rPr>
              <a:t> </a:t>
            </a:r>
          </a:p>
        </p:txBody>
      </p:sp>
      <p:pic>
        <p:nvPicPr>
          <p:cNvPr id="56" name="Picture 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7625" y="31609"/>
            <a:ext cx="2000250" cy="161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6" descr="arrow left light gr"/>
          <p:cNvPicPr>
            <a:picLocks noChangeAspect="1" noChangeArrowheads="1" noCrop="1"/>
          </p:cNvPicPr>
          <p:nvPr/>
        </p:nvPicPr>
        <p:blipFill>
          <a:blip r:embed="rId16"/>
          <a:srcRect/>
          <a:stretch>
            <a:fillRect/>
          </a:stretch>
        </p:blipFill>
        <p:spPr bwMode="auto">
          <a:xfrm rot="10800000">
            <a:off x="876299" y="466725"/>
            <a:ext cx="420901" cy="270800"/>
          </a:xfrm>
          <a:prstGeom prst="rect">
            <a:avLst/>
          </a:prstGeom>
          <a:noFill/>
          <a:ln w="9525">
            <a:noFill/>
            <a:miter lim="800000"/>
            <a:headEnd/>
            <a:tailEnd/>
          </a:ln>
        </p:spPr>
      </p:pic>
      <p:sp>
        <p:nvSpPr>
          <p:cNvPr id="58" name="Rectangle 57"/>
          <p:cNvSpPr/>
          <p:nvPr/>
        </p:nvSpPr>
        <p:spPr>
          <a:xfrm>
            <a:off x="24422" y="-17770"/>
            <a:ext cx="2013928" cy="338554"/>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600" b="1" dirty="0" smtClean="0">
                <a:ln w="11430">
                  <a:solidFill>
                    <a:srgbClr val="006600"/>
                  </a:solidFill>
                </a:ln>
                <a:solidFill>
                  <a:srgbClr val="008000"/>
                </a:solidFill>
                <a:latin typeface="Arial Black" pitchFamily="34" charset="0"/>
              </a:rPr>
              <a:t>Increase in AD</a:t>
            </a:r>
            <a:endParaRPr lang="en-US" sz="1600" b="1" dirty="0">
              <a:ln w="11430">
                <a:solidFill>
                  <a:srgbClr val="006600"/>
                </a:solidFill>
              </a:ln>
              <a:solidFill>
                <a:srgbClr val="008000"/>
              </a:solidFill>
              <a:latin typeface="Arial Black" pitchFamily="34" charset="0"/>
            </a:endParaRPr>
          </a:p>
        </p:txBody>
      </p:sp>
      <p:sp>
        <p:nvSpPr>
          <p:cNvPr id="59" name="Freeform 1082"/>
          <p:cNvSpPr>
            <a:spLocks/>
          </p:cNvSpPr>
          <p:nvPr/>
        </p:nvSpPr>
        <p:spPr bwMode="auto">
          <a:xfrm rot="170298">
            <a:off x="2306364" y="3567552"/>
            <a:ext cx="1878012" cy="1187450"/>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76200" cap="rnd">
            <a:solidFill>
              <a:srgbClr val="0000CC"/>
            </a:solidFill>
            <a:round/>
            <a:headEnd/>
            <a:tailEnd/>
          </a:ln>
        </p:spPr>
        <p:txBody>
          <a:bodyPr/>
          <a:lstStyle/>
          <a:p>
            <a:endParaRPr lang="en-US"/>
          </a:p>
        </p:txBody>
      </p:sp>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57550" y="4328319"/>
            <a:ext cx="1444625" cy="338931"/>
          </a:xfrm>
          <a:prstGeom prst="rect">
            <a:avLst/>
          </a:prstGeom>
        </p:spPr>
      </p:pic>
      <p:pic>
        <p:nvPicPr>
          <p:cNvPr id="61" name="Picture 1145" descr="1 AAAAAAA bullet"/>
          <p:cNvPicPr>
            <a:picLocks noChangeAspect="1" noChangeArrowheads="1" noCrop="1"/>
          </p:cNvPicPr>
          <p:nvPr/>
        </p:nvPicPr>
        <p:blipFill>
          <a:blip r:embed="rId11"/>
          <a:srcRect/>
          <a:stretch>
            <a:fillRect/>
          </a:stretch>
        </p:blipFill>
        <p:spPr bwMode="auto">
          <a:xfrm>
            <a:off x="3095625" y="4410075"/>
            <a:ext cx="304800" cy="228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2000"/>
                                        <p:tgtEl>
                                          <p:spTgt spid="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2000"/>
                                        <p:tgtEl>
                                          <p:spTgt spid="58"/>
                                        </p:tgtEl>
                                      </p:cBhvr>
                                    </p:animEffect>
                                  </p:childTnLst>
                                </p:cTn>
                              </p:par>
                              <p:par>
                                <p:cTn id="11" presetID="22" presetClass="entr" presetSubtype="8"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10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0.1 -0.18518 L -2.77778E-6 -2.59259E-6 " pathEditMode="relative" rAng="0" ptsTypes="AA">
                                      <p:cBhvr>
                                        <p:cTn id="17" dur="3000" spd="-100000" fill="hold"/>
                                        <p:tgtEl>
                                          <p:spTgt spid="307315"/>
                                        </p:tgtEl>
                                        <p:attrNameLst>
                                          <p:attrName>ppt_x</p:attrName>
                                          <p:attrName>ppt_y</p:attrName>
                                        </p:attrNameLst>
                                      </p:cBhvr>
                                      <p:rCtr x="5000" y="9300"/>
                                    </p:animMotion>
                                  </p:childTnLst>
                                  <p:subTnLst>
                                    <p:audio>
                                      <p:cMediaNode>
                                        <p:cTn display="0" masterRel="sameClick">
                                          <p:stCondLst>
                                            <p:cond evt="begin" delay="0">
                                              <p:tn val="16"/>
                                            </p:cond>
                                          </p:stCondLst>
                                          <p:endCondLst>
                                            <p:cond evt="onStopAudio" delay="0">
                                              <p:tgtEl>
                                                <p:sldTgt/>
                                              </p:tgtEl>
                                            </p:cond>
                                          </p:endCondLst>
                                        </p:cTn>
                                        <p:tgtEl>
                                          <p:sndTgt r:embed="rId3" name="a boing_x.wav"/>
                                        </p:tgtEl>
                                      </p:cMediaNode>
                                    </p:audio>
                                  </p:subTnLst>
                                </p:cTn>
                              </p:par>
                            </p:childTnLst>
                          </p:cTn>
                        </p:par>
                        <p:par>
                          <p:cTn id="18" fill="hold">
                            <p:stCondLst>
                              <p:cond delay="3000"/>
                            </p:stCondLst>
                            <p:childTnLst>
                              <p:par>
                                <p:cTn id="19" presetID="22" presetClass="entr" presetSubtype="2" fill="hold" grpId="0" nodeType="afterEffect">
                                  <p:stCondLst>
                                    <p:cond delay="0"/>
                                  </p:stCondLst>
                                  <p:childTnLst>
                                    <p:set>
                                      <p:cBhvr>
                                        <p:cTn id="20" dur="1" fill="hold">
                                          <p:stCondLst>
                                            <p:cond delay="0"/>
                                          </p:stCondLst>
                                        </p:cTn>
                                        <p:tgtEl>
                                          <p:spTgt spid="307287"/>
                                        </p:tgtEl>
                                        <p:attrNameLst>
                                          <p:attrName>style.visibility</p:attrName>
                                        </p:attrNameLst>
                                      </p:cBhvr>
                                      <p:to>
                                        <p:strVal val="visible"/>
                                      </p:to>
                                    </p:set>
                                    <p:animEffect transition="in" filter="wipe(right)">
                                      <p:cBhvr>
                                        <p:cTn id="21" dur="2000"/>
                                        <p:tgtEl>
                                          <p:spTgt spid="30728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07282"/>
                                        </p:tgtEl>
                                        <p:attrNameLst>
                                          <p:attrName>style.visibility</p:attrName>
                                        </p:attrNameLst>
                                      </p:cBhvr>
                                      <p:to>
                                        <p:strVal val="visible"/>
                                      </p:to>
                                    </p:set>
                                    <p:animEffect transition="in" filter="wipe(up)">
                                      <p:cBhvr>
                                        <p:cTn id="24" dur="2000"/>
                                        <p:tgtEl>
                                          <p:spTgt spid="307282"/>
                                        </p:tgtEl>
                                      </p:cBhvr>
                                    </p:animEffect>
                                  </p:childTnLst>
                                </p:cTn>
                              </p:par>
                            </p:childTnLst>
                          </p:cTn>
                        </p:par>
                        <p:par>
                          <p:cTn id="25" fill="hold">
                            <p:stCondLst>
                              <p:cond delay="5000"/>
                            </p:stCondLst>
                            <p:childTnLst>
                              <p:par>
                                <p:cTn id="26" presetID="9" presetClass="entr" presetSubtype="0" fill="hold" nodeType="afterEffect">
                                  <p:stCondLst>
                                    <p:cond delay="0"/>
                                  </p:stCondLst>
                                  <p:childTnLst>
                                    <p:set>
                                      <p:cBhvr>
                                        <p:cTn id="27" dur="1" fill="hold">
                                          <p:stCondLst>
                                            <p:cond delay="0"/>
                                          </p:stCondLst>
                                        </p:cTn>
                                        <p:tgtEl>
                                          <p:spTgt spid="307293"/>
                                        </p:tgtEl>
                                        <p:attrNameLst>
                                          <p:attrName>style.visibility</p:attrName>
                                        </p:attrNameLst>
                                      </p:cBhvr>
                                      <p:to>
                                        <p:strVal val="visible"/>
                                      </p:to>
                                    </p:set>
                                    <p:animEffect transition="in" filter="dissolve">
                                      <p:cBhvr>
                                        <p:cTn id="28" dur="500"/>
                                        <p:tgtEl>
                                          <p:spTgt spid="307293"/>
                                        </p:tgtEl>
                                      </p:cBhvr>
                                    </p:animEffect>
                                  </p:childTnLst>
                                </p:cTn>
                              </p:par>
                            </p:childTnLst>
                          </p:cTn>
                        </p:par>
                        <p:par>
                          <p:cTn id="29" fill="hold">
                            <p:stCondLst>
                              <p:cond delay="5500"/>
                            </p:stCondLst>
                            <p:childTnLst>
                              <p:par>
                                <p:cTn id="30" presetID="9" presetClass="entr" presetSubtype="0" fill="hold" grpId="0" nodeType="afterEffect">
                                  <p:stCondLst>
                                    <p:cond delay="0"/>
                                  </p:stCondLst>
                                  <p:childTnLst>
                                    <p:set>
                                      <p:cBhvr>
                                        <p:cTn id="31" dur="1" fill="hold">
                                          <p:stCondLst>
                                            <p:cond delay="0"/>
                                          </p:stCondLst>
                                        </p:cTn>
                                        <p:tgtEl>
                                          <p:spTgt spid="307283"/>
                                        </p:tgtEl>
                                        <p:attrNameLst>
                                          <p:attrName>style.visibility</p:attrName>
                                        </p:attrNameLst>
                                      </p:cBhvr>
                                      <p:to>
                                        <p:strVal val="visible"/>
                                      </p:to>
                                    </p:set>
                                    <p:animEffect transition="in" filter="dissolve">
                                      <p:cBhvr>
                                        <p:cTn id="32" dur="2000"/>
                                        <p:tgtEl>
                                          <p:spTgt spid="307283"/>
                                        </p:tgtEl>
                                      </p:cBhvr>
                                    </p:animEffect>
                                  </p:childTnLst>
                                </p:cTn>
                              </p:par>
                            </p:childTnLst>
                          </p:cTn>
                        </p:par>
                        <p:par>
                          <p:cTn id="33" fill="hold">
                            <p:stCondLst>
                              <p:cond delay="7500"/>
                            </p:stCondLst>
                            <p:childTnLst>
                              <p:par>
                                <p:cTn id="34" presetID="23" presetClass="entr" presetSubtype="16" fill="hold" grpId="0" nodeType="afterEffect">
                                  <p:stCondLst>
                                    <p:cond delay="0"/>
                                  </p:stCondLst>
                                  <p:childTnLst>
                                    <p:set>
                                      <p:cBhvr>
                                        <p:cTn id="35" dur="1" fill="hold">
                                          <p:stCondLst>
                                            <p:cond delay="0"/>
                                          </p:stCondLst>
                                        </p:cTn>
                                        <p:tgtEl>
                                          <p:spTgt spid="150544"/>
                                        </p:tgtEl>
                                        <p:attrNameLst>
                                          <p:attrName>style.visibility</p:attrName>
                                        </p:attrNameLst>
                                      </p:cBhvr>
                                      <p:to>
                                        <p:strVal val="visible"/>
                                      </p:to>
                                    </p:set>
                                    <p:anim calcmode="lin" valueType="num">
                                      <p:cBhvr>
                                        <p:cTn id="36" dur="500" fill="hold"/>
                                        <p:tgtEl>
                                          <p:spTgt spid="150544"/>
                                        </p:tgtEl>
                                        <p:attrNameLst>
                                          <p:attrName>ppt_w</p:attrName>
                                        </p:attrNameLst>
                                      </p:cBhvr>
                                      <p:tavLst>
                                        <p:tav tm="0">
                                          <p:val>
                                            <p:fltVal val="0"/>
                                          </p:val>
                                        </p:tav>
                                        <p:tav tm="100000">
                                          <p:val>
                                            <p:strVal val="#ppt_w"/>
                                          </p:val>
                                        </p:tav>
                                      </p:tavLst>
                                    </p:anim>
                                    <p:anim calcmode="lin" valueType="num">
                                      <p:cBhvr>
                                        <p:cTn id="37" dur="500" fill="hold"/>
                                        <p:tgtEl>
                                          <p:spTgt spid="15054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7291"/>
                                        </p:tgtEl>
                                        <p:attrNameLst>
                                          <p:attrName>style.visibility</p:attrName>
                                        </p:attrNameLst>
                                      </p:cBhvr>
                                      <p:to>
                                        <p:strVal val="visible"/>
                                      </p:to>
                                    </p:set>
                                    <p:animEffect transition="in" filter="dissolve">
                                      <p:cBhvr>
                                        <p:cTn id="42" dur="500"/>
                                        <p:tgtEl>
                                          <p:spTgt spid="307291"/>
                                        </p:tgtEl>
                                      </p:cBhvr>
                                    </p:animEffec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07258"/>
                                        </p:tgtEl>
                                        <p:attrNameLst>
                                          <p:attrName>style.visibility</p:attrName>
                                        </p:attrNameLst>
                                      </p:cBhvr>
                                      <p:to>
                                        <p:strVal val="visible"/>
                                      </p:to>
                                    </p:set>
                                    <p:animEffect transition="in" filter="dissolve">
                                      <p:cBhvr>
                                        <p:cTn id="46" dur="500"/>
                                        <p:tgtEl>
                                          <p:spTgt spid="30725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7317"/>
                                        </p:tgtEl>
                                        <p:attrNameLst>
                                          <p:attrName>style.visibility</p:attrName>
                                        </p:attrNameLst>
                                      </p:cBhvr>
                                      <p:to>
                                        <p:strVal val="visible"/>
                                      </p:to>
                                    </p:set>
                                    <p:animEffect transition="in" filter="wipe(left)">
                                      <p:cBhvr>
                                        <p:cTn id="49" dur="2000"/>
                                        <p:tgtEl>
                                          <p:spTgt spid="307317"/>
                                        </p:tgtEl>
                                      </p:cBhvr>
                                    </p:animEffect>
                                  </p:childTnLst>
                                </p:cTn>
                              </p:par>
                            </p:childTnLst>
                          </p:cTn>
                        </p:par>
                        <p:par>
                          <p:cTn id="50" fill="hold">
                            <p:stCondLst>
                              <p:cond delay="2500"/>
                            </p:stCondLst>
                            <p:childTnLst>
                              <p:par>
                                <p:cTn id="51" presetID="9" presetClass="entr" presetSubtype="0" fill="hold" nodeType="afterEffect">
                                  <p:stCondLst>
                                    <p:cond delay="0"/>
                                  </p:stCondLst>
                                  <p:childTnLst>
                                    <p:set>
                                      <p:cBhvr>
                                        <p:cTn id="52" dur="1" fill="hold">
                                          <p:stCondLst>
                                            <p:cond delay="0"/>
                                          </p:stCondLst>
                                        </p:cTn>
                                        <p:tgtEl>
                                          <p:spTgt spid="307321"/>
                                        </p:tgtEl>
                                        <p:attrNameLst>
                                          <p:attrName>style.visibility</p:attrName>
                                        </p:attrNameLst>
                                      </p:cBhvr>
                                      <p:to>
                                        <p:strVal val="visible"/>
                                      </p:to>
                                    </p:set>
                                    <p:animEffect transition="in" filter="dissolve">
                                      <p:cBhvr>
                                        <p:cTn id="53" dur="500"/>
                                        <p:tgtEl>
                                          <p:spTgt spid="30732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17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par>
                          <p:cTn id="60" fill="hold">
                            <p:stCondLst>
                              <p:cond delay="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2000"/>
                                        <p:tgtEl>
                                          <p:spTgt spid="53"/>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path" presetSubtype="0" accel="50000" decel="50000" fill="hold" nodeType="clickEffect">
                                  <p:stCondLst>
                                    <p:cond delay="0"/>
                                  </p:stCondLst>
                                  <p:childTnLst>
                                    <p:animMotion origin="layout" path="M -2.77778E-6 -2.59259E-6 L 0.16111 0.07408 " pathEditMode="relative" rAng="0" ptsTypes="AA">
                                      <p:cBhvr>
                                        <p:cTn id="67" dur="3000" fill="hold"/>
                                        <p:tgtEl>
                                          <p:spTgt spid="307315"/>
                                        </p:tgtEl>
                                        <p:attrNameLst>
                                          <p:attrName>ppt_x</p:attrName>
                                          <p:attrName>ppt_y</p:attrName>
                                        </p:attrNameLst>
                                      </p:cBhvr>
                                      <p:rCtr x="8100" y="3700"/>
                                    </p:animMotion>
                                  </p:childTnLst>
                                  <p:subTnLst>
                                    <p:audio>
                                      <p:cMediaNode>
                                        <p:cTn display="0" masterRel="sameClick">
                                          <p:stCondLst>
                                            <p:cond evt="begin" delay="0">
                                              <p:tn val="66"/>
                                            </p:cond>
                                          </p:stCondLst>
                                          <p:endCondLst>
                                            <p:cond evt="onStopAudio" delay="0">
                                              <p:tgtEl>
                                                <p:sldTgt/>
                                              </p:tgtEl>
                                            </p:cond>
                                          </p:endCondLst>
                                        </p:cTn>
                                        <p:tgtEl>
                                          <p:sndTgt r:embed="rId3" name="a boing_x.wav"/>
                                        </p:tgtEl>
                                      </p:cMediaNode>
                                    </p:audio>
                                  </p:subTnLst>
                                </p:cTn>
                              </p:par>
                            </p:childTnLst>
                          </p:cTn>
                        </p:par>
                        <p:par>
                          <p:cTn id="68" fill="hold">
                            <p:stCondLst>
                              <p:cond delay="3000"/>
                            </p:stCondLst>
                            <p:childTnLst>
                              <p:par>
                                <p:cTn id="69" presetID="22" presetClass="entr" presetSubtype="2" fill="hold" grpId="0" nodeType="afterEffect">
                                  <p:stCondLst>
                                    <p:cond delay="0"/>
                                  </p:stCondLst>
                                  <p:childTnLst>
                                    <p:set>
                                      <p:cBhvr>
                                        <p:cTn id="70" dur="1" fill="hold">
                                          <p:stCondLst>
                                            <p:cond delay="0"/>
                                          </p:stCondLst>
                                        </p:cTn>
                                        <p:tgtEl>
                                          <p:spTgt spid="307280"/>
                                        </p:tgtEl>
                                        <p:attrNameLst>
                                          <p:attrName>style.visibility</p:attrName>
                                        </p:attrNameLst>
                                      </p:cBhvr>
                                      <p:to>
                                        <p:strVal val="visible"/>
                                      </p:to>
                                    </p:set>
                                    <p:animEffect transition="in" filter="wipe(right)">
                                      <p:cBhvr>
                                        <p:cTn id="71" dur="2000"/>
                                        <p:tgtEl>
                                          <p:spTgt spid="307280"/>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07286"/>
                                        </p:tgtEl>
                                        <p:attrNameLst>
                                          <p:attrName>style.visibility</p:attrName>
                                        </p:attrNameLst>
                                      </p:cBhvr>
                                      <p:to>
                                        <p:strVal val="visible"/>
                                      </p:to>
                                    </p:set>
                                    <p:animEffect transition="in" filter="wipe(up)">
                                      <p:cBhvr>
                                        <p:cTn id="74" dur="2000"/>
                                        <p:tgtEl>
                                          <p:spTgt spid="307286"/>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307284"/>
                                        </p:tgtEl>
                                        <p:attrNameLst>
                                          <p:attrName>style.visibility</p:attrName>
                                        </p:attrNameLst>
                                      </p:cBhvr>
                                      <p:to>
                                        <p:strVal val="visible"/>
                                      </p:to>
                                    </p:set>
                                    <p:animEffect transition="in" filter="wipe(left)">
                                      <p:cBhvr>
                                        <p:cTn id="78" dur="2000"/>
                                        <p:tgtEl>
                                          <p:spTgt spid="307284"/>
                                        </p:tgtEl>
                                      </p:cBhvr>
                                    </p:animEffect>
                                  </p:childTnLst>
                                </p:cTn>
                              </p:par>
                            </p:childTnLst>
                          </p:cTn>
                        </p:par>
                        <p:par>
                          <p:cTn id="79" fill="hold">
                            <p:stCondLst>
                              <p:cond delay="7000"/>
                            </p:stCondLst>
                            <p:childTnLst>
                              <p:par>
                                <p:cTn id="80" presetID="9" presetClass="entr" presetSubtype="0" fill="hold" nodeType="afterEffect">
                                  <p:stCondLst>
                                    <p:cond delay="0"/>
                                  </p:stCondLst>
                                  <p:childTnLst>
                                    <p:set>
                                      <p:cBhvr>
                                        <p:cTn id="81" dur="1" fill="hold">
                                          <p:stCondLst>
                                            <p:cond delay="0"/>
                                          </p:stCondLst>
                                        </p:cTn>
                                        <p:tgtEl>
                                          <p:spTgt spid="307292"/>
                                        </p:tgtEl>
                                        <p:attrNameLst>
                                          <p:attrName>style.visibility</p:attrName>
                                        </p:attrNameLst>
                                      </p:cBhvr>
                                      <p:to>
                                        <p:strVal val="visible"/>
                                      </p:to>
                                    </p:set>
                                    <p:animEffect transition="in" filter="dissolve">
                                      <p:cBhvr>
                                        <p:cTn id="82" dur="500"/>
                                        <p:tgtEl>
                                          <p:spTgt spid="307292"/>
                                        </p:tgtEl>
                                      </p:cBhvr>
                                    </p:animEffect>
                                  </p:childTnLst>
                                </p:cTn>
                              </p:par>
                            </p:childTnLst>
                          </p:cTn>
                        </p:par>
                        <p:par>
                          <p:cTn id="83" fill="hold">
                            <p:stCondLst>
                              <p:cond delay="7500"/>
                            </p:stCondLst>
                            <p:childTnLst>
                              <p:par>
                                <p:cTn id="84" presetID="23" presetClass="entr" presetSubtype="16" fill="hold" grpId="0" nodeType="afterEffect">
                                  <p:stCondLst>
                                    <p:cond delay="0"/>
                                  </p:stCondLst>
                                  <p:childTnLst>
                                    <p:set>
                                      <p:cBhvr>
                                        <p:cTn id="85" dur="1" fill="hold">
                                          <p:stCondLst>
                                            <p:cond delay="0"/>
                                          </p:stCondLst>
                                        </p:cTn>
                                        <p:tgtEl>
                                          <p:spTgt spid="150545"/>
                                        </p:tgtEl>
                                        <p:attrNameLst>
                                          <p:attrName>style.visibility</p:attrName>
                                        </p:attrNameLst>
                                      </p:cBhvr>
                                      <p:to>
                                        <p:strVal val="visible"/>
                                      </p:to>
                                    </p:set>
                                    <p:anim calcmode="lin" valueType="num">
                                      <p:cBhvr>
                                        <p:cTn id="86" dur="500" fill="hold"/>
                                        <p:tgtEl>
                                          <p:spTgt spid="150545"/>
                                        </p:tgtEl>
                                        <p:attrNameLst>
                                          <p:attrName>ppt_w</p:attrName>
                                        </p:attrNameLst>
                                      </p:cBhvr>
                                      <p:tavLst>
                                        <p:tav tm="0">
                                          <p:val>
                                            <p:fltVal val="0"/>
                                          </p:val>
                                        </p:tav>
                                        <p:tav tm="100000">
                                          <p:val>
                                            <p:strVal val="#ppt_w"/>
                                          </p:val>
                                        </p:tav>
                                      </p:tavLst>
                                    </p:anim>
                                    <p:anim calcmode="lin" valueType="num">
                                      <p:cBhvr>
                                        <p:cTn id="87" dur="500" fill="hold"/>
                                        <p:tgtEl>
                                          <p:spTgt spid="150545"/>
                                        </p:tgtEl>
                                        <p:attrNameLst>
                                          <p:attrName>ppt_h</p:attrName>
                                        </p:attrNameLst>
                                      </p:cBhvr>
                                      <p:tavLst>
                                        <p:tav tm="0">
                                          <p:val>
                                            <p:fltVal val="0"/>
                                          </p:val>
                                        </p:tav>
                                        <p:tav tm="100000">
                                          <p:val>
                                            <p:strVal val="#ppt_h"/>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307288"/>
                                        </p:tgtEl>
                                        <p:attrNameLst>
                                          <p:attrName>style.visibility</p:attrName>
                                        </p:attrNameLst>
                                      </p:cBhvr>
                                      <p:to>
                                        <p:strVal val="visible"/>
                                      </p:to>
                                    </p:set>
                                    <p:animEffect transition="in" filter="dissolve">
                                      <p:cBhvr>
                                        <p:cTn id="91" dur="500"/>
                                        <p:tgtEl>
                                          <p:spTgt spid="30728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wipe(right)">
                                      <p:cBhvr>
                                        <p:cTn id="96" dur="2000"/>
                                        <p:tgtEl>
                                          <p:spTgt spid="3"/>
                                        </p:tgtEl>
                                      </p:cBhvr>
                                    </p:animEffect>
                                  </p:childTnLst>
                                </p:cTn>
                              </p:par>
                            </p:childTnLst>
                          </p:cTn>
                        </p:par>
                        <p:par>
                          <p:cTn id="97" fill="hold">
                            <p:stCondLst>
                              <p:cond delay="2000"/>
                            </p:stCondLst>
                            <p:childTnLst>
                              <p:par>
                                <p:cTn id="98" presetID="9"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dissolve">
                                      <p:cBhvr>
                                        <p:cTn id="100" dur="500"/>
                                        <p:tgtEl>
                                          <p:spTgt spid="59"/>
                                        </p:tgtEl>
                                      </p:cBhvr>
                                    </p:animEffect>
                                  </p:childTnLst>
                                </p:cTn>
                              </p:par>
                            </p:childTnLst>
                          </p:cTn>
                        </p:par>
                        <p:par>
                          <p:cTn id="101" fill="hold">
                            <p:stCondLst>
                              <p:cond delay="2500"/>
                            </p:stCondLst>
                            <p:childTnLst>
                              <p:par>
                                <p:cTn id="102" presetID="9" presetClass="entr" presetSubtype="0" fill="hold"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dissolve">
                                      <p:cBhvr>
                                        <p:cTn id="10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4" grpId="0" animBg="1"/>
      <p:bldP spid="150545" grpId="0" animBg="1"/>
      <p:bldP spid="307280" grpId="0" animBg="1"/>
      <p:bldP spid="307282" grpId="0" animBg="1"/>
      <p:bldP spid="307283" grpId="0"/>
      <p:bldP spid="307284" grpId="0"/>
      <p:bldP spid="307286" grpId="0" animBg="1"/>
      <p:bldP spid="307287" grpId="0" animBg="1"/>
      <p:bldP spid="307288" grpId="0"/>
      <p:bldP spid="307258" grpId="0" animBg="1"/>
      <p:bldP spid="53" grpId="0"/>
      <p:bldP spid="307317" grpId="0"/>
      <p:bldP spid="58" grpId="0"/>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37890" name="Group 4"/>
          <p:cNvGrpSpPr>
            <a:grpSpLocks/>
          </p:cNvGrpSpPr>
          <p:nvPr/>
        </p:nvGrpSpPr>
        <p:grpSpPr bwMode="auto">
          <a:xfrm>
            <a:off x="3343275" y="1616075"/>
            <a:ext cx="4357688" cy="4538663"/>
            <a:chOff x="2106" y="1018"/>
            <a:chExt cx="2745" cy="2859"/>
          </a:xfrm>
        </p:grpSpPr>
        <p:grpSp>
          <p:nvGrpSpPr>
            <p:cNvPr id="37944" name="Group 5"/>
            <p:cNvGrpSpPr>
              <a:grpSpLocks/>
            </p:cNvGrpSpPr>
            <p:nvPr/>
          </p:nvGrpSpPr>
          <p:grpSpPr bwMode="auto">
            <a:xfrm>
              <a:off x="2106" y="1018"/>
              <a:ext cx="2745" cy="2859"/>
              <a:chOff x="2106" y="1018"/>
              <a:chExt cx="2745" cy="2859"/>
            </a:xfrm>
          </p:grpSpPr>
          <p:grpSp>
            <p:nvGrpSpPr>
              <p:cNvPr id="37951" name="Group 6"/>
              <p:cNvGrpSpPr>
                <a:grpSpLocks/>
              </p:cNvGrpSpPr>
              <p:nvPr/>
            </p:nvGrpSpPr>
            <p:grpSpPr bwMode="auto">
              <a:xfrm>
                <a:off x="2106" y="1018"/>
                <a:ext cx="2745" cy="2859"/>
                <a:chOff x="2106" y="1018"/>
                <a:chExt cx="2745" cy="2859"/>
              </a:xfrm>
            </p:grpSpPr>
            <p:sp>
              <p:nvSpPr>
                <p:cNvPr id="37957" name="Rectangle 7"/>
                <p:cNvSpPr>
                  <a:spLocks noChangeArrowheads="1"/>
                </p:cNvSpPr>
                <p:nvPr/>
              </p:nvSpPr>
              <p:spPr bwMode="auto">
                <a:xfrm>
                  <a:off x="2108" y="1022"/>
                  <a:ext cx="2732" cy="2855"/>
                </a:xfrm>
                <a:prstGeom prst="rect">
                  <a:avLst/>
                </a:prstGeom>
                <a:solidFill>
                  <a:srgbClr val="CCFFCC"/>
                </a:solidFill>
                <a:ln w="9525">
                  <a:solidFill>
                    <a:schemeClr val="tx1"/>
                  </a:solidFill>
                  <a:miter lim="800000"/>
                  <a:headEnd/>
                  <a:tailEnd/>
                </a:ln>
                <a:scene3d>
                  <a:camera prst="orthographicFront"/>
                  <a:lightRig rig="threePt" dir="t"/>
                </a:scene3d>
                <a:sp3d>
                  <a:bevelT/>
                </a:sp3d>
              </p:spPr>
              <p:txBody>
                <a:bodyPr wrap="none" anchor="ctr"/>
                <a:lstStyle/>
                <a:p>
                  <a:endParaRPr lang="en-US"/>
                </a:p>
              </p:txBody>
            </p:sp>
            <p:grpSp>
              <p:nvGrpSpPr>
                <p:cNvPr id="37958" name="Group 8"/>
                <p:cNvGrpSpPr>
                  <a:grpSpLocks/>
                </p:cNvGrpSpPr>
                <p:nvPr/>
              </p:nvGrpSpPr>
              <p:grpSpPr bwMode="auto">
                <a:xfrm>
                  <a:off x="2106" y="1018"/>
                  <a:ext cx="2745" cy="2854"/>
                  <a:chOff x="2106" y="1018"/>
                  <a:chExt cx="2618" cy="2854"/>
                </a:xfrm>
              </p:grpSpPr>
              <p:sp>
                <p:nvSpPr>
                  <p:cNvPr id="37959" name="Line 9"/>
                  <p:cNvSpPr>
                    <a:spLocks noChangeShapeType="1"/>
                  </p:cNvSpPr>
                  <p:nvPr/>
                </p:nvSpPr>
                <p:spPr bwMode="auto">
                  <a:xfrm>
                    <a:off x="2116" y="1018"/>
                    <a:ext cx="0" cy="2854"/>
                  </a:xfrm>
                  <a:prstGeom prst="line">
                    <a:avLst/>
                  </a:prstGeom>
                  <a:noFill/>
                  <a:ln w="38100">
                    <a:solidFill>
                      <a:schemeClr val="tx1"/>
                    </a:solidFill>
                    <a:round/>
                    <a:headEnd/>
                    <a:tailEnd/>
                  </a:ln>
                  <a:scene3d>
                    <a:camera prst="orthographicFront"/>
                    <a:lightRig rig="threePt" dir="t"/>
                  </a:scene3d>
                  <a:sp3d>
                    <a:bevelT/>
                  </a:sp3d>
                </p:spPr>
                <p:txBody>
                  <a:bodyPr/>
                  <a:lstStyle/>
                  <a:p>
                    <a:endParaRPr lang="en-US"/>
                  </a:p>
                </p:txBody>
              </p:sp>
              <p:sp>
                <p:nvSpPr>
                  <p:cNvPr id="37960" name="Line 10"/>
                  <p:cNvSpPr>
                    <a:spLocks noChangeShapeType="1"/>
                  </p:cNvSpPr>
                  <p:nvPr/>
                </p:nvSpPr>
                <p:spPr bwMode="auto">
                  <a:xfrm>
                    <a:off x="2106" y="3866"/>
                    <a:ext cx="2618" cy="0"/>
                  </a:xfrm>
                  <a:prstGeom prst="line">
                    <a:avLst/>
                  </a:prstGeom>
                  <a:noFill/>
                  <a:ln w="38100">
                    <a:solidFill>
                      <a:schemeClr val="tx1"/>
                    </a:solidFill>
                    <a:round/>
                    <a:headEnd/>
                    <a:tailEnd/>
                  </a:ln>
                  <a:scene3d>
                    <a:camera prst="orthographicFront"/>
                    <a:lightRig rig="threePt" dir="t"/>
                  </a:scene3d>
                  <a:sp3d>
                    <a:bevelT/>
                  </a:sp3d>
                </p:spPr>
                <p:txBody>
                  <a:bodyPr/>
                  <a:lstStyle/>
                  <a:p>
                    <a:endParaRPr lang="en-US"/>
                  </a:p>
                </p:txBody>
              </p:sp>
            </p:grpSp>
          </p:grpSp>
          <p:grpSp>
            <p:nvGrpSpPr>
              <p:cNvPr id="37952" name="Group 11"/>
              <p:cNvGrpSpPr>
                <a:grpSpLocks/>
              </p:cNvGrpSpPr>
              <p:nvPr/>
            </p:nvGrpSpPr>
            <p:grpSpPr bwMode="auto">
              <a:xfrm>
                <a:off x="2656" y="1024"/>
                <a:ext cx="1686" cy="2829"/>
                <a:chOff x="2656" y="1024"/>
                <a:chExt cx="1686" cy="2829"/>
              </a:xfrm>
            </p:grpSpPr>
            <p:sp>
              <p:nvSpPr>
                <p:cNvPr id="37953" name="Line 12"/>
                <p:cNvSpPr>
                  <a:spLocks noChangeShapeType="1"/>
                </p:cNvSpPr>
                <p:nvPr/>
              </p:nvSpPr>
              <p:spPr bwMode="auto">
                <a:xfrm>
                  <a:off x="2656" y="1024"/>
                  <a:ext cx="0" cy="2829"/>
                </a:xfrm>
                <a:prstGeom prst="line">
                  <a:avLst/>
                </a:prstGeom>
                <a:noFill/>
                <a:ln w="28575">
                  <a:solidFill>
                    <a:schemeClr val="bg2"/>
                  </a:solidFill>
                  <a:round/>
                  <a:headEnd/>
                  <a:tailEnd/>
                </a:ln>
                <a:scene3d>
                  <a:camera prst="orthographicFront"/>
                  <a:lightRig rig="threePt" dir="t"/>
                </a:scene3d>
                <a:sp3d>
                  <a:bevelT/>
                </a:sp3d>
              </p:spPr>
              <p:txBody>
                <a:bodyPr/>
                <a:lstStyle/>
                <a:p>
                  <a:endParaRPr lang="en-US"/>
                </a:p>
              </p:txBody>
            </p:sp>
            <p:sp>
              <p:nvSpPr>
                <p:cNvPr id="37954" name="Line 13"/>
                <p:cNvSpPr>
                  <a:spLocks noChangeShapeType="1"/>
                </p:cNvSpPr>
                <p:nvPr/>
              </p:nvSpPr>
              <p:spPr bwMode="auto">
                <a:xfrm>
                  <a:off x="3202" y="1024"/>
                  <a:ext cx="0" cy="2829"/>
                </a:xfrm>
                <a:prstGeom prst="line">
                  <a:avLst/>
                </a:prstGeom>
                <a:noFill/>
                <a:ln w="28575">
                  <a:solidFill>
                    <a:schemeClr val="bg2"/>
                  </a:solidFill>
                  <a:round/>
                  <a:headEnd/>
                  <a:tailEnd/>
                </a:ln>
                <a:scene3d>
                  <a:camera prst="orthographicFront"/>
                  <a:lightRig rig="threePt" dir="t"/>
                </a:scene3d>
                <a:sp3d>
                  <a:bevelT/>
                </a:sp3d>
              </p:spPr>
              <p:txBody>
                <a:bodyPr/>
                <a:lstStyle/>
                <a:p>
                  <a:endParaRPr lang="en-US"/>
                </a:p>
              </p:txBody>
            </p:sp>
            <p:sp>
              <p:nvSpPr>
                <p:cNvPr id="37955" name="Line 14"/>
                <p:cNvSpPr>
                  <a:spLocks noChangeShapeType="1"/>
                </p:cNvSpPr>
                <p:nvPr/>
              </p:nvSpPr>
              <p:spPr bwMode="auto">
                <a:xfrm>
                  <a:off x="3772" y="1024"/>
                  <a:ext cx="0" cy="2829"/>
                </a:xfrm>
                <a:prstGeom prst="line">
                  <a:avLst/>
                </a:prstGeom>
                <a:noFill/>
                <a:ln w="28575">
                  <a:solidFill>
                    <a:schemeClr val="bg2"/>
                  </a:solidFill>
                  <a:round/>
                  <a:headEnd/>
                  <a:tailEnd/>
                </a:ln>
                <a:scene3d>
                  <a:camera prst="orthographicFront"/>
                  <a:lightRig rig="threePt" dir="t"/>
                </a:scene3d>
                <a:sp3d>
                  <a:bevelT/>
                </a:sp3d>
              </p:spPr>
              <p:txBody>
                <a:bodyPr/>
                <a:lstStyle/>
                <a:p>
                  <a:endParaRPr lang="en-US"/>
                </a:p>
              </p:txBody>
            </p:sp>
            <p:sp>
              <p:nvSpPr>
                <p:cNvPr id="37956" name="Line 15"/>
                <p:cNvSpPr>
                  <a:spLocks noChangeShapeType="1"/>
                </p:cNvSpPr>
                <p:nvPr/>
              </p:nvSpPr>
              <p:spPr bwMode="auto">
                <a:xfrm>
                  <a:off x="4342" y="1024"/>
                  <a:ext cx="0" cy="2829"/>
                </a:xfrm>
                <a:prstGeom prst="line">
                  <a:avLst/>
                </a:prstGeom>
                <a:noFill/>
                <a:ln w="28575">
                  <a:solidFill>
                    <a:schemeClr val="bg2"/>
                  </a:solidFill>
                  <a:round/>
                  <a:headEnd/>
                  <a:tailEnd/>
                </a:ln>
                <a:scene3d>
                  <a:camera prst="orthographicFront"/>
                  <a:lightRig rig="threePt" dir="t"/>
                </a:scene3d>
                <a:sp3d>
                  <a:bevelT/>
                </a:sp3d>
              </p:spPr>
              <p:txBody>
                <a:bodyPr/>
                <a:lstStyle/>
                <a:p>
                  <a:endParaRPr lang="en-US"/>
                </a:p>
              </p:txBody>
            </p:sp>
          </p:grpSp>
        </p:grpSp>
        <p:grpSp>
          <p:nvGrpSpPr>
            <p:cNvPr id="37945" name="Group 16"/>
            <p:cNvGrpSpPr>
              <a:grpSpLocks/>
            </p:cNvGrpSpPr>
            <p:nvPr/>
          </p:nvGrpSpPr>
          <p:grpSpPr bwMode="auto">
            <a:xfrm>
              <a:off x="2130" y="1277"/>
              <a:ext cx="2707" cy="2112"/>
              <a:chOff x="2124" y="1277"/>
              <a:chExt cx="2726" cy="2112"/>
            </a:xfrm>
          </p:grpSpPr>
          <p:sp>
            <p:nvSpPr>
              <p:cNvPr id="37946" name="Line 17"/>
              <p:cNvSpPr>
                <a:spLocks noChangeShapeType="1"/>
              </p:cNvSpPr>
              <p:nvPr/>
            </p:nvSpPr>
            <p:spPr bwMode="auto">
              <a:xfrm>
                <a:off x="2124" y="3389"/>
                <a:ext cx="2726" cy="0"/>
              </a:xfrm>
              <a:prstGeom prst="line">
                <a:avLst/>
              </a:prstGeom>
              <a:noFill/>
              <a:ln w="28575">
                <a:solidFill>
                  <a:schemeClr val="bg2"/>
                </a:solidFill>
                <a:round/>
                <a:headEnd/>
                <a:tailEnd/>
              </a:ln>
              <a:scene3d>
                <a:camera prst="orthographicFront"/>
                <a:lightRig rig="threePt" dir="t"/>
              </a:scene3d>
              <a:sp3d>
                <a:bevelT/>
              </a:sp3d>
            </p:spPr>
            <p:txBody>
              <a:bodyPr/>
              <a:lstStyle/>
              <a:p>
                <a:endParaRPr lang="en-US"/>
              </a:p>
            </p:txBody>
          </p:sp>
          <p:sp>
            <p:nvSpPr>
              <p:cNvPr id="37947" name="Line 18"/>
              <p:cNvSpPr>
                <a:spLocks noChangeShapeType="1"/>
              </p:cNvSpPr>
              <p:nvPr/>
            </p:nvSpPr>
            <p:spPr bwMode="auto">
              <a:xfrm>
                <a:off x="2124" y="2861"/>
                <a:ext cx="2726" cy="0"/>
              </a:xfrm>
              <a:prstGeom prst="line">
                <a:avLst/>
              </a:prstGeom>
              <a:noFill/>
              <a:ln w="28575">
                <a:solidFill>
                  <a:schemeClr val="bg2"/>
                </a:solidFill>
                <a:round/>
                <a:headEnd/>
                <a:tailEnd/>
              </a:ln>
              <a:scene3d>
                <a:camera prst="orthographicFront"/>
                <a:lightRig rig="threePt" dir="t"/>
              </a:scene3d>
              <a:sp3d>
                <a:bevelT/>
              </a:sp3d>
            </p:spPr>
            <p:txBody>
              <a:bodyPr/>
              <a:lstStyle/>
              <a:p>
                <a:endParaRPr lang="en-US"/>
              </a:p>
            </p:txBody>
          </p:sp>
          <p:sp>
            <p:nvSpPr>
              <p:cNvPr id="37948" name="Line 19"/>
              <p:cNvSpPr>
                <a:spLocks noChangeShapeType="1"/>
              </p:cNvSpPr>
              <p:nvPr/>
            </p:nvSpPr>
            <p:spPr bwMode="auto">
              <a:xfrm>
                <a:off x="2124" y="2333"/>
                <a:ext cx="2726" cy="0"/>
              </a:xfrm>
              <a:prstGeom prst="line">
                <a:avLst/>
              </a:prstGeom>
              <a:noFill/>
              <a:ln w="28575">
                <a:solidFill>
                  <a:schemeClr val="bg2"/>
                </a:solidFill>
                <a:round/>
                <a:headEnd/>
                <a:tailEnd/>
              </a:ln>
              <a:scene3d>
                <a:camera prst="orthographicFront"/>
                <a:lightRig rig="threePt" dir="t"/>
              </a:scene3d>
              <a:sp3d>
                <a:bevelT/>
              </a:sp3d>
            </p:spPr>
            <p:txBody>
              <a:bodyPr/>
              <a:lstStyle/>
              <a:p>
                <a:endParaRPr lang="en-US"/>
              </a:p>
            </p:txBody>
          </p:sp>
          <p:sp>
            <p:nvSpPr>
              <p:cNvPr id="37949" name="Line 20"/>
              <p:cNvSpPr>
                <a:spLocks noChangeShapeType="1"/>
              </p:cNvSpPr>
              <p:nvPr/>
            </p:nvSpPr>
            <p:spPr bwMode="auto">
              <a:xfrm>
                <a:off x="2124" y="1805"/>
                <a:ext cx="2726" cy="0"/>
              </a:xfrm>
              <a:prstGeom prst="line">
                <a:avLst/>
              </a:prstGeom>
              <a:noFill/>
              <a:ln w="28575">
                <a:solidFill>
                  <a:schemeClr val="bg2"/>
                </a:solidFill>
                <a:round/>
                <a:headEnd/>
                <a:tailEnd/>
              </a:ln>
              <a:scene3d>
                <a:camera prst="orthographicFront"/>
                <a:lightRig rig="threePt" dir="t"/>
              </a:scene3d>
              <a:sp3d>
                <a:bevelT/>
              </a:sp3d>
            </p:spPr>
            <p:txBody>
              <a:bodyPr/>
              <a:lstStyle/>
              <a:p>
                <a:endParaRPr lang="en-US"/>
              </a:p>
            </p:txBody>
          </p:sp>
          <p:sp>
            <p:nvSpPr>
              <p:cNvPr id="37950" name="Line 21"/>
              <p:cNvSpPr>
                <a:spLocks noChangeShapeType="1"/>
              </p:cNvSpPr>
              <p:nvPr/>
            </p:nvSpPr>
            <p:spPr bwMode="auto">
              <a:xfrm>
                <a:off x="2124" y="1277"/>
                <a:ext cx="2726" cy="0"/>
              </a:xfrm>
              <a:prstGeom prst="line">
                <a:avLst/>
              </a:prstGeom>
              <a:noFill/>
              <a:ln w="28575">
                <a:solidFill>
                  <a:schemeClr val="bg2"/>
                </a:solidFill>
                <a:round/>
                <a:headEnd/>
                <a:tailEnd/>
              </a:ln>
              <a:scene3d>
                <a:camera prst="orthographicFront"/>
                <a:lightRig rig="threePt" dir="t"/>
              </a:scene3d>
              <a:sp3d>
                <a:bevelT/>
              </a:sp3d>
            </p:spPr>
            <p:txBody>
              <a:bodyPr/>
              <a:lstStyle/>
              <a:p>
                <a:endParaRPr lang="en-US"/>
              </a:p>
            </p:txBody>
          </p:sp>
        </p:grpSp>
      </p:grpSp>
      <p:grpSp>
        <p:nvGrpSpPr>
          <p:cNvPr id="37891" name="Group 22"/>
          <p:cNvGrpSpPr>
            <a:grpSpLocks/>
          </p:cNvGrpSpPr>
          <p:nvPr/>
        </p:nvGrpSpPr>
        <p:grpSpPr bwMode="auto">
          <a:xfrm>
            <a:off x="4073525" y="6102350"/>
            <a:ext cx="2959100" cy="304800"/>
            <a:chOff x="2566" y="3844"/>
            <a:chExt cx="1864" cy="192"/>
          </a:xfrm>
        </p:grpSpPr>
        <p:sp>
          <p:nvSpPr>
            <p:cNvPr id="37940" name="Text Box 23"/>
            <p:cNvSpPr txBox="1">
              <a:spLocks noChangeArrowheads="1"/>
            </p:cNvSpPr>
            <p:nvPr/>
          </p:nvSpPr>
          <p:spPr bwMode="auto">
            <a:xfrm>
              <a:off x="2566" y="3844"/>
              <a:ext cx="178" cy="192"/>
            </a:xfrm>
            <a:prstGeom prst="rect">
              <a:avLst/>
            </a:prstGeom>
            <a:noFill/>
            <a:ln w="9525">
              <a:noFill/>
              <a:miter lim="800000"/>
              <a:headEnd/>
              <a:tailEnd/>
            </a:ln>
          </p:spPr>
          <p:txBody>
            <a:bodyPr wrap="none">
              <a:spAutoFit/>
            </a:bodyPr>
            <a:lstStyle/>
            <a:p>
              <a:pPr algn="l"/>
              <a:r>
                <a:rPr lang="en-US" sz="1400" b="1">
                  <a:latin typeface="Arial" charset="0"/>
                </a:rPr>
                <a:t>3</a:t>
              </a:r>
            </a:p>
          </p:txBody>
        </p:sp>
        <p:sp>
          <p:nvSpPr>
            <p:cNvPr id="37941" name="Text Box 24"/>
            <p:cNvSpPr txBox="1">
              <a:spLocks noChangeArrowheads="1"/>
            </p:cNvSpPr>
            <p:nvPr/>
          </p:nvSpPr>
          <p:spPr bwMode="auto">
            <a:xfrm>
              <a:off x="3112" y="3844"/>
              <a:ext cx="178" cy="192"/>
            </a:xfrm>
            <a:prstGeom prst="rect">
              <a:avLst/>
            </a:prstGeom>
            <a:noFill/>
            <a:ln w="9525">
              <a:noFill/>
              <a:miter lim="800000"/>
              <a:headEnd/>
              <a:tailEnd/>
            </a:ln>
          </p:spPr>
          <p:txBody>
            <a:bodyPr wrap="none">
              <a:spAutoFit/>
            </a:bodyPr>
            <a:lstStyle/>
            <a:p>
              <a:pPr algn="l"/>
              <a:r>
                <a:rPr lang="en-US" sz="1400" b="1">
                  <a:latin typeface="Arial" charset="0"/>
                </a:rPr>
                <a:t>4</a:t>
              </a:r>
            </a:p>
          </p:txBody>
        </p:sp>
        <p:sp>
          <p:nvSpPr>
            <p:cNvPr id="37942" name="Text Box 25"/>
            <p:cNvSpPr txBox="1">
              <a:spLocks noChangeArrowheads="1"/>
            </p:cNvSpPr>
            <p:nvPr/>
          </p:nvSpPr>
          <p:spPr bwMode="auto">
            <a:xfrm>
              <a:off x="3682" y="3844"/>
              <a:ext cx="178" cy="192"/>
            </a:xfrm>
            <a:prstGeom prst="rect">
              <a:avLst/>
            </a:prstGeom>
            <a:noFill/>
            <a:ln w="9525">
              <a:noFill/>
              <a:miter lim="800000"/>
              <a:headEnd/>
              <a:tailEnd/>
            </a:ln>
          </p:spPr>
          <p:txBody>
            <a:bodyPr wrap="none">
              <a:spAutoFit/>
            </a:bodyPr>
            <a:lstStyle/>
            <a:p>
              <a:pPr algn="l"/>
              <a:r>
                <a:rPr lang="en-US" sz="1400" b="1">
                  <a:latin typeface="Arial" charset="0"/>
                </a:rPr>
                <a:t>5</a:t>
              </a:r>
            </a:p>
          </p:txBody>
        </p:sp>
        <p:sp>
          <p:nvSpPr>
            <p:cNvPr id="37943" name="Text Box 26"/>
            <p:cNvSpPr txBox="1">
              <a:spLocks noChangeArrowheads="1"/>
            </p:cNvSpPr>
            <p:nvPr/>
          </p:nvSpPr>
          <p:spPr bwMode="auto">
            <a:xfrm>
              <a:off x="4252" y="3844"/>
              <a:ext cx="178" cy="192"/>
            </a:xfrm>
            <a:prstGeom prst="rect">
              <a:avLst/>
            </a:prstGeom>
            <a:noFill/>
            <a:ln w="9525">
              <a:noFill/>
              <a:miter lim="800000"/>
              <a:headEnd/>
              <a:tailEnd/>
            </a:ln>
          </p:spPr>
          <p:txBody>
            <a:bodyPr wrap="none">
              <a:spAutoFit/>
            </a:bodyPr>
            <a:lstStyle/>
            <a:p>
              <a:pPr algn="l"/>
              <a:r>
                <a:rPr lang="en-US" sz="1400" b="1">
                  <a:latin typeface="Arial" charset="0"/>
                </a:rPr>
                <a:t>6</a:t>
              </a:r>
            </a:p>
          </p:txBody>
        </p:sp>
      </p:grpSp>
      <p:sp>
        <p:nvSpPr>
          <p:cNvPr id="605211" name="Text Box 27"/>
          <p:cNvSpPr txBox="1">
            <a:spLocks noChangeArrowheads="1"/>
          </p:cNvSpPr>
          <p:nvPr/>
        </p:nvSpPr>
        <p:spPr bwMode="auto">
          <a:xfrm>
            <a:off x="3149600" y="6073775"/>
            <a:ext cx="282575" cy="304800"/>
          </a:xfrm>
          <a:prstGeom prst="rect">
            <a:avLst/>
          </a:prstGeom>
          <a:noFill/>
          <a:ln w="9525">
            <a:noFill/>
            <a:miter lim="800000"/>
            <a:headEnd/>
            <a:tailEnd/>
          </a:ln>
        </p:spPr>
        <p:txBody>
          <a:bodyPr wrap="none">
            <a:spAutoFit/>
          </a:bodyPr>
          <a:lstStyle/>
          <a:p>
            <a:pPr algn="l"/>
            <a:r>
              <a:rPr lang="en-US" sz="1400" b="1">
                <a:latin typeface="Arial" charset="0"/>
              </a:rPr>
              <a:t>0</a:t>
            </a:r>
          </a:p>
        </p:txBody>
      </p:sp>
      <p:grpSp>
        <p:nvGrpSpPr>
          <p:cNvPr id="37893" name="Group 28"/>
          <p:cNvGrpSpPr>
            <a:grpSpLocks/>
          </p:cNvGrpSpPr>
          <p:nvPr/>
        </p:nvGrpSpPr>
        <p:grpSpPr bwMode="auto">
          <a:xfrm>
            <a:off x="2820988" y="1873250"/>
            <a:ext cx="544512" cy="3660775"/>
            <a:chOff x="1777" y="1180"/>
            <a:chExt cx="343" cy="2306"/>
          </a:xfrm>
        </p:grpSpPr>
        <p:sp>
          <p:nvSpPr>
            <p:cNvPr id="37935" name="Text Box 29"/>
            <p:cNvSpPr txBox="1">
              <a:spLocks noChangeArrowheads="1"/>
            </p:cNvSpPr>
            <p:nvPr/>
          </p:nvSpPr>
          <p:spPr bwMode="auto">
            <a:xfrm>
              <a:off x="1840" y="3292"/>
              <a:ext cx="280" cy="194"/>
            </a:xfrm>
            <a:prstGeom prst="rect">
              <a:avLst/>
            </a:prstGeom>
            <a:noFill/>
            <a:ln w="9525">
              <a:noFill/>
              <a:miter lim="800000"/>
              <a:headEnd/>
              <a:tailEnd/>
            </a:ln>
          </p:spPr>
          <p:txBody>
            <a:bodyPr wrap="none">
              <a:spAutoFit/>
            </a:bodyPr>
            <a:lstStyle/>
            <a:p>
              <a:pPr algn="r"/>
              <a:r>
                <a:rPr lang="en-US" sz="1400" b="1">
                  <a:latin typeface="Arial" charset="0"/>
                </a:rPr>
                <a:t>3%</a:t>
              </a:r>
            </a:p>
          </p:txBody>
        </p:sp>
        <p:sp>
          <p:nvSpPr>
            <p:cNvPr id="37936" name="Text Box 30"/>
            <p:cNvSpPr txBox="1">
              <a:spLocks noChangeArrowheads="1"/>
            </p:cNvSpPr>
            <p:nvPr/>
          </p:nvSpPr>
          <p:spPr bwMode="auto">
            <a:xfrm>
              <a:off x="1840" y="2764"/>
              <a:ext cx="280" cy="194"/>
            </a:xfrm>
            <a:prstGeom prst="rect">
              <a:avLst/>
            </a:prstGeom>
            <a:noFill/>
            <a:ln w="9525">
              <a:noFill/>
              <a:miter lim="800000"/>
              <a:headEnd/>
              <a:tailEnd/>
            </a:ln>
          </p:spPr>
          <p:txBody>
            <a:bodyPr wrap="none">
              <a:spAutoFit/>
            </a:bodyPr>
            <a:lstStyle/>
            <a:p>
              <a:pPr algn="r"/>
              <a:r>
                <a:rPr lang="en-US" sz="1400" b="1">
                  <a:latin typeface="Arial" charset="0"/>
                </a:rPr>
                <a:t>6%</a:t>
              </a:r>
            </a:p>
          </p:txBody>
        </p:sp>
        <p:sp>
          <p:nvSpPr>
            <p:cNvPr id="37937" name="Text Box 31"/>
            <p:cNvSpPr txBox="1">
              <a:spLocks noChangeArrowheads="1"/>
            </p:cNvSpPr>
            <p:nvPr/>
          </p:nvSpPr>
          <p:spPr bwMode="auto">
            <a:xfrm>
              <a:off x="1840" y="2236"/>
              <a:ext cx="280" cy="194"/>
            </a:xfrm>
            <a:prstGeom prst="rect">
              <a:avLst/>
            </a:prstGeom>
            <a:noFill/>
            <a:ln w="9525">
              <a:noFill/>
              <a:miter lim="800000"/>
              <a:headEnd/>
              <a:tailEnd/>
            </a:ln>
          </p:spPr>
          <p:txBody>
            <a:bodyPr wrap="none">
              <a:spAutoFit/>
            </a:bodyPr>
            <a:lstStyle/>
            <a:p>
              <a:pPr algn="r"/>
              <a:r>
                <a:rPr lang="en-US" sz="1400" b="1">
                  <a:latin typeface="Arial" charset="0"/>
                </a:rPr>
                <a:t>9%</a:t>
              </a:r>
            </a:p>
          </p:txBody>
        </p:sp>
        <p:sp>
          <p:nvSpPr>
            <p:cNvPr id="37938" name="Text Box 32"/>
            <p:cNvSpPr txBox="1">
              <a:spLocks noChangeArrowheads="1"/>
            </p:cNvSpPr>
            <p:nvPr/>
          </p:nvSpPr>
          <p:spPr bwMode="auto">
            <a:xfrm>
              <a:off x="1777" y="1708"/>
              <a:ext cx="343" cy="194"/>
            </a:xfrm>
            <a:prstGeom prst="rect">
              <a:avLst/>
            </a:prstGeom>
            <a:noFill/>
            <a:ln w="9525">
              <a:noFill/>
              <a:miter lim="800000"/>
              <a:headEnd/>
              <a:tailEnd/>
            </a:ln>
          </p:spPr>
          <p:txBody>
            <a:bodyPr wrap="none">
              <a:spAutoFit/>
            </a:bodyPr>
            <a:lstStyle/>
            <a:p>
              <a:pPr algn="r"/>
              <a:r>
                <a:rPr lang="en-US" sz="1400" b="1">
                  <a:latin typeface="Arial" charset="0"/>
                </a:rPr>
                <a:t>12%</a:t>
              </a:r>
            </a:p>
          </p:txBody>
        </p:sp>
        <p:sp>
          <p:nvSpPr>
            <p:cNvPr id="37939" name="Text Box 33"/>
            <p:cNvSpPr txBox="1">
              <a:spLocks noChangeArrowheads="1"/>
            </p:cNvSpPr>
            <p:nvPr/>
          </p:nvSpPr>
          <p:spPr bwMode="auto">
            <a:xfrm>
              <a:off x="1777" y="1180"/>
              <a:ext cx="343" cy="194"/>
            </a:xfrm>
            <a:prstGeom prst="rect">
              <a:avLst/>
            </a:prstGeom>
            <a:noFill/>
            <a:ln w="9525">
              <a:noFill/>
              <a:miter lim="800000"/>
              <a:headEnd/>
              <a:tailEnd/>
            </a:ln>
          </p:spPr>
          <p:txBody>
            <a:bodyPr wrap="none">
              <a:spAutoFit/>
            </a:bodyPr>
            <a:lstStyle/>
            <a:p>
              <a:pPr algn="r"/>
              <a:r>
                <a:rPr lang="en-US" sz="1400" b="1">
                  <a:latin typeface="Arial" charset="0"/>
                </a:rPr>
                <a:t>15%</a:t>
              </a:r>
            </a:p>
          </p:txBody>
        </p:sp>
      </p:grpSp>
      <p:sp>
        <p:nvSpPr>
          <p:cNvPr id="37894" name="Text Box 34"/>
          <p:cNvSpPr txBox="1">
            <a:spLocks noChangeArrowheads="1"/>
          </p:cNvSpPr>
          <p:nvPr/>
        </p:nvSpPr>
        <p:spPr bwMode="auto">
          <a:xfrm rot="-5400000">
            <a:off x="1190974" y="3592672"/>
            <a:ext cx="3405187" cy="336550"/>
          </a:xfrm>
          <a:prstGeom prst="rect">
            <a:avLst/>
          </a:prstGeom>
          <a:noFill/>
          <a:ln w="9525">
            <a:noFill/>
            <a:miter lim="800000"/>
            <a:headEnd/>
            <a:tailEnd/>
          </a:ln>
        </p:spPr>
        <p:txBody>
          <a:bodyPr wrap="none">
            <a:spAutoFit/>
          </a:bodyPr>
          <a:lstStyle/>
          <a:p>
            <a:pPr algn="l"/>
            <a:r>
              <a:rPr lang="en-US" sz="1600" b="1" dirty="0">
                <a:latin typeface="Arial" charset="0"/>
              </a:rPr>
              <a:t>Annual Rate of Inflation (Percent)</a:t>
            </a:r>
          </a:p>
        </p:txBody>
      </p:sp>
      <p:sp>
        <p:nvSpPr>
          <p:cNvPr id="37895" name="Text Box 35"/>
          <p:cNvSpPr txBox="1">
            <a:spLocks noChangeArrowheads="1"/>
          </p:cNvSpPr>
          <p:nvPr/>
        </p:nvSpPr>
        <p:spPr bwMode="auto">
          <a:xfrm>
            <a:off x="4017963" y="6292850"/>
            <a:ext cx="3086100" cy="336550"/>
          </a:xfrm>
          <a:prstGeom prst="rect">
            <a:avLst/>
          </a:prstGeom>
          <a:noFill/>
          <a:ln w="9525">
            <a:noFill/>
            <a:miter lim="800000"/>
            <a:headEnd/>
            <a:tailEnd/>
          </a:ln>
        </p:spPr>
        <p:txBody>
          <a:bodyPr wrap="none">
            <a:spAutoFit/>
          </a:bodyPr>
          <a:lstStyle/>
          <a:p>
            <a:pPr algn="l"/>
            <a:r>
              <a:rPr lang="en-US" sz="1600" b="1">
                <a:latin typeface="Arial" charset="0"/>
              </a:rPr>
              <a:t>Unemployment Rate (Percent)</a:t>
            </a:r>
          </a:p>
        </p:txBody>
      </p:sp>
      <p:sp>
        <p:nvSpPr>
          <p:cNvPr id="37896" name="Line 36"/>
          <p:cNvSpPr>
            <a:spLocks noChangeShapeType="1"/>
          </p:cNvSpPr>
          <p:nvPr/>
        </p:nvSpPr>
        <p:spPr bwMode="auto">
          <a:xfrm>
            <a:off x="5992813" y="2051050"/>
            <a:ext cx="0" cy="4064000"/>
          </a:xfrm>
          <a:prstGeom prst="line">
            <a:avLst/>
          </a:prstGeom>
          <a:noFill/>
          <a:ln w="57150">
            <a:solidFill>
              <a:srgbClr val="990033"/>
            </a:solidFill>
            <a:round/>
            <a:headEnd/>
            <a:tailEnd/>
          </a:ln>
        </p:spPr>
        <p:txBody>
          <a:bodyPr/>
          <a:lstStyle/>
          <a:p>
            <a:endParaRPr lang="en-US"/>
          </a:p>
        </p:txBody>
      </p:sp>
      <p:sp>
        <p:nvSpPr>
          <p:cNvPr id="37897" name="Text Box 37"/>
          <p:cNvSpPr txBox="1">
            <a:spLocks noChangeArrowheads="1"/>
          </p:cNvSpPr>
          <p:nvPr/>
        </p:nvSpPr>
        <p:spPr bwMode="auto">
          <a:xfrm>
            <a:off x="5640388" y="1716088"/>
            <a:ext cx="735012" cy="336550"/>
          </a:xfrm>
          <a:prstGeom prst="rect">
            <a:avLst/>
          </a:prstGeom>
          <a:noFill/>
          <a:ln w="9525">
            <a:noFill/>
            <a:miter lim="800000"/>
            <a:headEnd/>
            <a:tailEnd/>
          </a:ln>
        </p:spPr>
        <p:txBody>
          <a:bodyPr wrap="none">
            <a:spAutoFit/>
            <a:scene3d>
              <a:camera prst="orthographicFront"/>
              <a:lightRig rig="threePt" dir="t"/>
            </a:scene3d>
            <a:sp3d extrusionH="57150">
              <a:bevelT w="38100" h="38100"/>
            </a:sp3d>
          </a:bodyPr>
          <a:lstStyle/>
          <a:p>
            <a:pPr algn="l"/>
            <a:r>
              <a:rPr lang="en-US" sz="1600" b="1" dirty="0">
                <a:solidFill>
                  <a:srgbClr val="C00000"/>
                </a:solidFill>
                <a:effectLst>
                  <a:outerShdw blurRad="38100" dist="38100" dir="2700000" algn="tl">
                    <a:srgbClr val="000000">
                      <a:alpha val="43137"/>
                    </a:srgbClr>
                  </a:outerShdw>
                </a:effectLst>
                <a:latin typeface="Arial" charset="0"/>
              </a:rPr>
              <a:t>LRPC</a:t>
            </a:r>
            <a:endParaRPr lang="en-US" sz="1600" b="1" baseline="-25000" dirty="0">
              <a:solidFill>
                <a:srgbClr val="C00000"/>
              </a:solidFill>
              <a:effectLst>
                <a:outerShdw blurRad="38100" dist="38100" dir="2700000" algn="tl">
                  <a:srgbClr val="000000">
                    <a:alpha val="43137"/>
                  </a:srgbClr>
                </a:outerShdw>
              </a:effectLst>
              <a:latin typeface="Arial" charset="0"/>
            </a:endParaRPr>
          </a:p>
        </p:txBody>
      </p:sp>
      <p:sp>
        <p:nvSpPr>
          <p:cNvPr id="605222" name="Line 38"/>
          <p:cNvSpPr>
            <a:spLocks noChangeShapeType="1"/>
          </p:cNvSpPr>
          <p:nvPr/>
        </p:nvSpPr>
        <p:spPr bwMode="auto">
          <a:xfrm>
            <a:off x="4652963" y="2459038"/>
            <a:ext cx="2246312" cy="2071687"/>
          </a:xfrm>
          <a:prstGeom prst="line">
            <a:avLst/>
          </a:prstGeom>
          <a:noFill/>
          <a:ln w="57150">
            <a:solidFill>
              <a:schemeClr val="tx1"/>
            </a:solidFill>
            <a:round/>
            <a:headEnd/>
            <a:tailEnd/>
          </a:ln>
        </p:spPr>
        <p:txBody>
          <a:bodyPr/>
          <a:lstStyle/>
          <a:p>
            <a:endParaRPr lang="en-US"/>
          </a:p>
        </p:txBody>
      </p:sp>
      <p:sp>
        <p:nvSpPr>
          <p:cNvPr id="605223" name="Line 39"/>
          <p:cNvSpPr>
            <a:spLocks noChangeShapeType="1"/>
          </p:cNvSpPr>
          <p:nvPr/>
        </p:nvSpPr>
        <p:spPr bwMode="auto">
          <a:xfrm>
            <a:off x="4641850" y="3298825"/>
            <a:ext cx="2257425" cy="2060575"/>
          </a:xfrm>
          <a:prstGeom prst="line">
            <a:avLst/>
          </a:prstGeom>
          <a:noFill/>
          <a:ln w="57150">
            <a:solidFill>
              <a:schemeClr val="tx1"/>
            </a:solidFill>
            <a:round/>
            <a:headEnd/>
            <a:tailEnd/>
          </a:ln>
        </p:spPr>
        <p:txBody>
          <a:bodyPr/>
          <a:lstStyle/>
          <a:p>
            <a:endParaRPr lang="en-US"/>
          </a:p>
        </p:txBody>
      </p:sp>
      <p:sp>
        <p:nvSpPr>
          <p:cNvPr id="37900" name="Line 40"/>
          <p:cNvSpPr>
            <a:spLocks noChangeShapeType="1"/>
          </p:cNvSpPr>
          <p:nvPr/>
        </p:nvSpPr>
        <p:spPr bwMode="auto">
          <a:xfrm>
            <a:off x="4552950" y="4070350"/>
            <a:ext cx="2308225" cy="2051050"/>
          </a:xfrm>
          <a:prstGeom prst="line">
            <a:avLst/>
          </a:prstGeom>
          <a:noFill/>
          <a:ln w="57150">
            <a:solidFill>
              <a:schemeClr val="tx1"/>
            </a:solidFill>
            <a:round/>
            <a:headEnd/>
            <a:tailEnd/>
          </a:ln>
        </p:spPr>
        <p:txBody>
          <a:bodyPr/>
          <a:lstStyle/>
          <a:p>
            <a:endParaRPr lang="en-US"/>
          </a:p>
        </p:txBody>
      </p:sp>
      <p:sp>
        <p:nvSpPr>
          <p:cNvPr id="605225" name="Text Box 41"/>
          <p:cNvSpPr txBox="1">
            <a:spLocks noChangeArrowheads="1"/>
          </p:cNvSpPr>
          <p:nvPr/>
        </p:nvSpPr>
        <p:spPr bwMode="auto">
          <a:xfrm>
            <a:off x="3925888" y="2306638"/>
            <a:ext cx="823912" cy="336550"/>
          </a:xfrm>
          <a:prstGeom prst="rect">
            <a:avLst/>
          </a:prstGeom>
          <a:noFill/>
          <a:ln w="9525">
            <a:noFill/>
            <a:miter lim="800000"/>
            <a:headEnd/>
            <a:tailEnd/>
          </a:ln>
        </p:spPr>
        <p:txBody>
          <a:bodyPr wrap="none">
            <a:spAutoFit/>
          </a:bodyPr>
          <a:lstStyle/>
          <a:p>
            <a:pPr algn="l"/>
            <a:r>
              <a:rPr lang="en-US" sz="1600" b="1" dirty="0">
                <a:latin typeface="Arial" charset="0"/>
              </a:rPr>
              <a:t>SRPC</a:t>
            </a:r>
            <a:r>
              <a:rPr lang="en-US" sz="1600" b="1" baseline="-25000" dirty="0">
                <a:latin typeface="Arial" charset="0"/>
              </a:rPr>
              <a:t>3</a:t>
            </a:r>
          </a:p>
        </p:txBody>
      </p:sp>
      <p:sp>
        <p:nvSpPr>
          <p:cNvPr id="605226" name="Text Box 42"/>
          <p:cNvSpPr txBox="1">
            <a:spLocks noChangeArrowheads="1"/>
          </p:cNvSpPr>
          <p:nvPr/>
        </p:nvSpPr>
        <p:spPr bwMode="auto">
          <a:xfrm>
            <a:off x="3859213" y="3116263"/>
            <a:ext cx="823912" cy="336550"/>
          </a:xfrm>
          <a:prstGeom prst="rect">
            <a:avLst/>
          </a:prstGeom>
          <a:noFill/>
          <a:ln w="9525">
            <a:noFill/>
            <a:miter lim="800000"/>
            <a:headEnd/>
            <a:tailEnd/>
          </a:ln>
        </p:spPr>
        <p:txBody>
          <a:bodyPr wrap="none">
            <a:spAutoFit/>
          </a:bodyPr>
          <a:lstStyle/>
          <a:p>
            <a:pPr algn="l"/>
            <a:r>
              <a:rPr lang="en-US" sz="1600" b="1" dirty="0">
                <a:latin typeface="Arial" charset="0"/>
              </a:rPr>
              <a:t>SRPC</a:t>
            </a:r>
            <a:r>
              <a:rPr lang="en-US" sz="1600" b="1" baseline="-25000" dirty="0">
                <a:latin typeface="Arial" charset="0"/>
              </a:rPr>
              <a:t>2</a:t>
            </a:r>
          </a:p>
        </p:txBody>
      </p:sp>
      <p:sp>
        <p:nvSpPr>
          <p:cNvPr id="37903" name="Text Box 43"/>
          <p:cNvSpPr txBox="1">
            <a:spLocks noChangeArrowheads="1"/>
          </p:cNvSpPr>
          <p:nvPr/>
        </p:nvSpPr>
        <p:spPr bwMode="auto">
          <a:xfrm>
            <a:off x="3802063" y="3916363"/>
            <a:ext cx="823912" cy="336550"/>
          </a:xfrm>
          <a:prstGeom prst="rect">
            <a:avLst/>
          </a:prstGeom>
          <a:noFill/>
          <a:ln w="9525">
            <a:noFill/>
            <a:miter lim="800000"/>
            <a:headEnd/>
            <a:tailEnd/>
          </a:ln>
        </p:spPr>
        <p:txBody>
          <a:bodyPr wrap="none">
            <a:spAutoFit/>
          </a:bodyPr>
          <a:lstStyle/>
          <a:p>
            <a:pPr algn="l"/>
            <a:r>
              <a:rPr lang="en-US" sz="1600" b="1">
                <a:latin typeface="Arial" charset="0"/>
              </a:rPr>
              <a:t>SRPC</a:t>
            </a:r>
            <a:r>
              <a:rPr lang="en-US" sz="1600" b="1" baseline="-25000">
                <a:latin typeface="Arial" charset="0"/>
              </a:rPr>
              <a:t>1</a:t>
            </a:r>
          </a:p>
        </p:txBody>
      </p:sp>
      <p:sp>
        <p:nvSpPr>
          <p:cNvPr id="37904" name="Freeform 44"/>
          <p:cNvSpPr>
            <a:spLocks/>
          </p:cNvSpPr>
          <p:nvPr/>
        </p:nvSpPr>
        <p:spPr bwMode="auto">
          <a:xfrm>
            <a:off x="3763963" y="1631950"/>
            <a:ext cx="166687" cy="4489450"/>
          </a:xfrm>
          <a:custGeom>
            <a:avLst/>
            <a:gdLst>
              <a:gd name="T0" fmla="*/ 2147483647 w 175"/>
              <a:gd name="T1" fmla="*/ 0 h 2271"/>
              <a:gd name="T2" fmla="*/ 2147483647 w 175"/>
              <a:gd name="T3" fmla="*/ 2147483647 h 2271"/>
              <a:gd name="T4" fmla="*/ 2147483647 w 175"/>
              <a:gd name="T5" fmla="*/ 2147483647 h 2271"/>
              <a:gd name="T6" fmla="*/ 2147483647 w 175"/>
              <a:gd name="T7" fmla="*/ 2147483647 h 2271"/>
              <a:gd name="T8" fmla="*/ 2147483647 w 175"/>
              <a:gd name="T9" fmla="*/ 2147483647 h 2271"/>
              <a:gd name="T10" fmla="*/ 2147483647 w 175"/>
              <a:gd name="T11" fmla="*/ 2147483647 h 2271"/>
              <a:gd name="T12" fmla="*/ 2147483647 w 175"/>
              <a:gd name="T13" fmla="*/ 2147483647 h 2271"/>
              <a:gd name="T14" fmla="*/ 2147483647 w 175"/>
              <a:gd name="T15" fmla="*/ 2147483647 h 2271"/>
              <a:gd name="T16" fmla="*/ 2147483647 w 175"/>
              <a:gd name="T17" fmla="*/ 2147483647 h 2271"/>
              <a:gd name="T18" fmla="*/ 2147483647 w 175"/>
              <a:gd name="T19" fmla="*/ 2147483647 h 2271"/>
              <a:gd name="T20" fmla="*/ 2147483647 w 175"/>
              <a:gd name="T21" fmla="*/ 2147483647 h 2271"/>
              <a:gd name="T22" fmla="*/ 2147483647 w 175"/>
              <a:gd name="T23" fmla="*/ 2147483647 h 2271"/>
              <a:gd name="T24" fmla="*/ 2147483647 w 175"/>
              <a:gd name="T25" fmla="*/ 2147483647 h 2271"/>
              <a:gd name="T26" fmla="*/ 2147483647 w 175"/>
              <a:gd name="T27" fmla="*/ 2147483647 h 2271"/>
              <a:gd name="T28" fmla="*/ 0 w 175"/>
              <a:gd name="T29" fmla="*/ 2147483647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38100">
            <a:solidFill>
              <a:schemeClr val="bg2"/>
            </a:solidFill>
            <a:round/>
            <a:headEnd/>
            <a:tailEnd/>
          </a:ln>
        </p:spPr>
        <p:txBody>
          <a:bodyPr/>
          <a:lstStyle/>
          <a:p>
            <a:endParaRPr lang="en-US"/>
          </a:p>
        </p:txBody>
      </p:sp>
      <p:sp>
        <p:nvSpPr>
          <p:cNvPr id="605229" name="Oval 45"/>
          <p:cNvSpPr>
            <a:spLocks noChangeArrowheads="1"/>
          </p:cNvSpPr>
          <p:nvPr/>
        </p:nvSpPr>
        <p:spPr bwMode="auto">
          <a:xfrm>
            <a:off x="5911850" y="3619500"/>
            <a:ext cx="166688" cy="141288"/>
          </a:xfrm>
          <a:prstGeom prst="ellipse">
            <a:avLst/>
          </a:prstGeom>
          <a:solidFill>
            <a:schemeClr val="bg1"/>
          </a:solidFill>
          <a:ln w="19050">
            <a:solidFill>
              <a:srgbClr val="660033"/>
            </a:solidFill>
            <a:round/>
            <a:headEnd/>
            <a:tailEnd/>
          </a:ln>
        </p:spPr>
        <p:txBody>
          <a:bodyPr wrap="none" anchor="ctr"/>
          <a:lstStyle/>
          <a:p>
            <a:endParaRPr lang="en-US"/>
          </a:p>
        </p:txBody>
      </p:sp>
      <p:sp>
        <p:nvSpPr>
          <p:cNvPr id="605230" name="Oval 46"/>
          <p:cNvSpPr>
            <a:spLocks noChangeArrowheads="1"/>
          </p:cNvSpPr>
          <p:nvPr/>
        </p:nvSpPr>
        <p:spPr bwMode="auto">
          <a:xfrm>
            <a:off x="5911850" y="4467225"/>
            <a:ext cx="166688" cy="141288"/>
          </a:xfrm>
          <a:prstGeom prst="ellipse">
            <a:avLst/>
          </a:prstGeom>
          <a:solidFill>
            <a:schemeClr val="bg1"/>
          </a:solidFill>
          <a:ln w="19050">
            <a:solidFill>
              <a:srgbClr val="660033"/>
            </a:solidFill>
            <a:round/>
            <a:headEnd/>
            <a:tailEnd/>
          </a:ln>
        </p:spPr>
        <p:txBody>
          <a:bodyPr wrap="none" anchor="ctr"/>
          <a:lstStyle/>
          <a:p>
            <a:endParaRPr lang="en-US"/>
          </a:p>
        </p:txBody>
      </p:sp>
      <p:sp>
        <p:nvSpPr>
          <p:cNvPr id="37907" name="Oval 47"/>
          <p:cNvSpPr>
            <a:spLocks noChangeArrowheads="1"/>
          </p:cNvSpPr>
          <p:nvPr/>
        </p:nvSpPr>
        <p:spPr bwMode="auto">
          <a:xfrm>
            <a:off x="5921375" y="5305425"/>
            <a:ext cx="166688" cy="141288"/>
          </a:xfrm>
          <a:prstGeom prst="ellipse">
            <a:avLst/>
          </a:prstGeom>
          <a:solidFill>
            <a:schemeClr val="bg1"/>
          </a:solidFill>
          <a:ln w="19050">
            <a:solidFill>
              <a:srgbClr val="660033"/>
            </a:solidFill>
            <a:round/>
            <a:headEnd/>
            <a:tailEnd/>
          </a:ln>
        </p:spPr>
        <p:txBody>
          <a:bodyPr wrap="none" anchor="ctr"/>
          <a:lstStyle/>
          <a:p>
            <a:endParaRPr lang="en-US"/>
          </a:p>
        </p:txBody>
      </p:sp>
      <p:sp>
        <p:nvSpPr>
          <p:cNvPr id="605232" name="AutoShape 48"/>
          <p:cNvSpPr>
            <a:spLocks noChangeArrowheads="1"/>
          </p:cNvSpPr>
          <p:nvPr/>
        </p:nvSpPr>
        <p:spPr bwMode="auto">
          <a:xfrm rot="-2953372">
            <a:off x="5328444" y="4645819"/>
            <a:ext cx="376238" cy="558800"/>
          </a:xfrm>
          <a:prstGeom prst="upArrow">
            <a:avLst>
              <a:gd name="adj1" fmla="val 50000"/>
              <a:gd name="adj2" fmla="val 37131"/>
            </a:avLst>
          </a:prstGeom>
          <a:gradFill rotWithShape="1">
            <a:gsLst>
              <a:gs pos="0">
                <a:srgbClr val="990033"/>
              </a:gs>
              <a:gs pos="100000">
                <a:srgbClr val="FFFF99"/>
              </a:gs>
            </a:gsLst>
            <a:lin ang="5400000" scaled="1"/>
          </a:gradFill>
          <a:ln w="9525">
            <a:solidFill>
              <a:schemeClr val="tx1"/>
            </a:solidFill>
            <a:miter lim="800000"/>
            <a:headEnd/>
            <a:tailEnd/>
          </a:ln>
        </p:spPr>
        <p:txBody>
          <a:bodyPr vert="eaVert" wrap="none" anchor="ctr"/>
          <a:lstStyle/>
          <a:p>
            <a:endParaRPr lang="en-US"/>
          </a:p>
        </p:txBody>
      </p:sp>
      <p:sp>
        <p:nvSpPr>
          <p:cNvPr id="605233" name="AutoShape 49"/>
          <p:cNvSpPr>
            <a:spLocks noChangeArrowheads="1"/>
          </p:cNvSpPr>
          <p:nvPr/>
        </p:nvSpPr>
        <p:spPr bwMode="auto">
          <a:xfrm rot="5400000">
            <a:off x="5369719" y="4258469"/>
            <a:ext cx="376238" cy="558800"/>
          </a:xfrm>
          <a:prstGeom prst="upArrow">
            <a:avLst>
              <a:gd name="adj1" fmla="val 50000"/>
              <a:gd name="adj2" fmla="val 37131"/>
            </a:avLst>
          </a:prstGeom>
          <a:gradFill rotWithShape="1">
            <a:gsLst>
              <a:gs pos="0">
                <a:srgbClr val="990033"/>
              </a:gs>
              <a:gs pos="100000">
                <a:srgbClr val="FFFF99"/>
              </a:gs>
            </a:gsLst>
            <a:lin ang="5400000" scaled="1"/>
          </a:gradFill>
          <a:ln w="9525">
            <a:solidFill>
              <a:schemeClr val="tx1"/>
            </a:solidFill>
            <a:miter lim="800000"/>
            <a:headEnd/>
            <a:tailEnd/>
          </a:ln>
        </p:spPr>
        <p:txBody>
          <a:bodyPr vert="eaVert" wrap="none" anchor="ctr"/>
          <a:lstStyle/>
          <a:p>
            <a:endParaRPr lang="en-US"/>
          </a:p>
        </p:txBody>
      </p:sp>
      <p:sp>
        <p:nvSpPr>
          <p:cNvPr id="605234" name="AutoShape 50"/>
          <p:cNvSpPr>
            <a:spLocks noChangeArrowheads="1"/>
          </p:cNvSpPr>
          <p:nvPr/>
        </p:nvSpPr>
        <p:spPr bwMode="auto">
          <a:xfrm rot="-2953372">
            <a:off x="5309394" y="3788569"/>
            <a:ext cx="376238" cy="558800"/>
          </a:xfrm>
          <a:prstGeom prst="upArrow">
            <a:avLst>
              <a:gd name="adj1" fmla="val 50000"/>
              <a:gd name="adj2" fmla="val 37131"/>
            </a:avLst>
          </a:prstGeom>
          <a:gradFill rotWithShape="1">
            <a:gsLst>
              <a:gs pos="0">
                <a:srgbClr val="990033"/>
              </a:gs>
              <a:gs pos="100000">
                <a:srgbClr val="FFFF99"/>
              </a:gs>
            </a:gsLst>
            <a:lin ang="5400000" scaled="1"/>
          </a:gradFill>
          <a:ln w="9525">
            <a:solidFill>
              <a:schemeClr val="tx1"/>
            </a:solidFill>
            <a:miter lim="800000"/>
            <a:headEnd/>
            <a:tailEnd/>
          </a:ln>
        </p:spPr>
        <p:txBody>
          <a:bodyPr vert="eaVert" wrap="none" anchor="ctr"/>
          <a:lstStyle/>
          <a:p>
            <a:endParaRPr lang="en-US"/>
          </a:p>
        </p:txBody>
      </p:sp>
      <p:sp>
        <p:nvSpPr>
          <p:cNvPr id="605235" name="AutoShape 51"/>
          <p:cNvSpPr>
            <a:spLocks noChangeArrowheads="1"/>
          </p:cNvSpPr>
          <p:nvPr/>
        </p:nvSpPr>
        <p:spPr bwMode="auto">
          <a:xfrm rot="5400000">
            <a:off x="5369719" y="3420269"/>
            <a:ext cx="376238" cy="558800"/>
          </a:xfrm>
          <a:prstGeom prst="upArrow">
            <a:avLst>
              <a:gd name="adj1" fmla="val 50000"/>
              <a:gd name="adj2" fmla="val 37131"/>
            </a:avLst>
          </a:prstGeom>
          <a:gradFill rotWithShape="1">
            <a:gsLst>
              <a:gs pos="0">
                <a:srgbClr val="990033"/>
              </a:gs>
              <a:gs pos="100000">
                <a:srgbClr val="FFFF99"/>
              </a:gs>
            </a:gsLst>
            <a:lin ang="5400000" scaled="1"/>
          </a:gradFill>
          <a:ln w="9525">
            <a:solidFill>
              <a:schemeClr val="tx1"/>
            </a:solidFill>
            <a:miter lim="800000"/>
            <a:headEnd/>
            <a:tailEnd/>
          </a:ln>
        </p:spPr>
        <p:txBody>
          <a:bodyPr vert="eaVert" wrap="none" anchor="ctr"/>
          <a:lstStyle/>
          <a:p>
            <a:endParaRPr lang="en-US"/>
          </a:p>
        </p:txBody>
      </p:sp>
      <p:sp>
        <p:nvSpPr>
          <p:cNvPr id="605236" name="AutoShape 52"/>
          <p:cNvSpPr>
            <a:spLocks noChangeArrowheads="1"/>
          </p:cNvSpPr>
          <p:nvPr/>
        </p:nvSpPr>
        <p:spPr bwMode="auto">
          <a:xfrm rot="-2953372">
            <a:off x="5290344" y="2921794"/>
            <a:ext cx="376238" cy="558800"/>
          </a:xfrm>
          <a:prstGeom prst="upArrow">
            <a:avLst>
              <a:gd name="adj1" fmla="val 50000"/>
              <a:gd name="adj2" fmla="val 37131"/>
            </a:avLst>
          </a:prstGeom>
          <a:gradFill rotWithShape="1">
            <a:gsLst>
              <a:gs pos="0">
                <a:srgbClr val="990033"/>
              </a:gs>
              <a:gs pos="100000">
                <a:srgbClr val="FFFF99"/>
              </a:gs>
            </a:gsLst>
            <a:lin ang="5400000" scaled="1"/>
          </a:gradFill>
          <a:ln w="9525">
            <a:solidFill>
              <a:schemeClr val="tx1"/>
            </a:solidFill>
            <a:miter lim="800000"/>
            <a:headEnd/>
            <a:tailEnd/>
          </a:ln>
        </p:spPr>
        <p:txBody>
          <a:bodyPr vert="eaVert" wrap="none" anchor="ctr"/>
          <a:lstStyle/>
          <a:p>
            <a:endParaRPr lang="en-US"/>
          </a:p>
        </p:txBody>
      </p:sp>
      <p:sp>
        <p:nvSpPr>
          <p:cNvPr id="605237" name="AutoShape 53"/>
          <p:cNvSpPr>
            <a:spLocks noChangeArrowheads="1"/>
          </p:cNvSpPr>
          <p:nvPr/>
        </p:nvSpPr>
        <p:spPr bwMode="auto">
          <a:xfrm rot="16200000" flipH="1">
            <a:off x="6274594" y="5096669"/>
            <a:ext cx="376238" cy="558800"/>
          </a:xfrm>
          <a:prstGeom prst="upArrow">
            <a:avLst>
              <a:gd name="adj1" fmla="val 50000"/>
              <a:gd name="adj2" fmla="val 37131"/>
            </a:avLst>
          </a:prstGeom>
          <a:gradFill rotWithShape="1">
            <a:gsLst>
              <a:gs pos="0">
                <a:srgbClr val="990033"/>
              </a:gs>
              <a:gs pos="100000">
                <a:srgbClr val="FFFF99"/>
              </a:gs>
            </a:gsLst>
            <a:lin ang="5400000" scaled="1"/>
          </a:gradFill>
          <a:ln w="9525">
            <a:solidFill>
              <a:schemeClr val="tx1"/>
            </a:solidFill>
            <a:miter lim="800000"/>
            <a:headEnd/>
            <a:tailEnd/>
          </a:ln>
        </p:spPr>
        <p:txBody>
          <a:bodyPr vert="eaVert" wrap="none" anchor="ctr"/>
          <a:lstStyle/>
          <a:p>
            <a:endParaRPr lang="en-US"/>
          </a:p>
        </p:txBody>
      </p:sp>
      <p:sp>
        <p:nvSpPr>
          <p:cNvPr id="605238" name="AutoShape 54"/>
          <p:cNvSpPr>
            <a:spLocks noChangeArrowheads="1"/>
          </p:cNvSpPr>
          <p:nvPr/>
        </p:nvSpPr>
        <p:spPr bwMode="auto">
          <a:xfrm rot="16200000" flipH="1">
            <a:off x="6274594" y="4258469"/>
            <a:ext cx="376238" cy="558800"/>
          </a:xfrm>
          <a:prstGeom prst="upArrow">
            <a:avLst>
              <a:gd name="adj1" fmla="val 50000"/>
              <a:gd name="adj2" fmla="val 37131"/>
            </a:avLst>
          </a:prstGeom>
          <a:gradFill rotWithShape="1">
            <a:gsLst>
              <a:gs pos="0">
                <a:srgbClr val="990033"/>
              </a:gs>
              <a:gs pos="100000">
                <a:srgbClr val="FFFF99"/>
              </a:gs>
            </a:gsLst>
            <a:lin ang="5400000" scaled="1"/>
          </a:gradFill>
          <a:ln w="9525">
            <a:solidFill>
              <a:schemeClr val="tx1"/>
            </a:solidFill>
            <a:miter lim="800000"/>
            <a:headEnd/>
            <a:tailEnd/>
          </a:ln>
        </p:spPr>
        <p:txBody>
          <a:bodyPr vert="eaVert" wrap="none" anchor="ctr"/>
          <a:lstStyle/>
          <a:p>
            <a:endParaRPr lang="en-US"/>
          </a:p>
        </p:txBody>
      </p:sp>
      <p:sp>
        <p:nvSpPr>
          <p:cNvPr id="605239" name="AutoShape 55"/>
          <p:cNvSpPr>
            <a:spLocks noChangeArrowheads="1"/>
          </p:cNvSpPr>
          <p:nvPr/>
        </p:nvSpPr>
        <p:spPr bwMode="auto">
          <a:xfrm rot="-2953372" flipH="1" flipV="1">
            <a:off x="6299994" y="4712494"/>
            <a:ext cx="376238" cy="558800"/>
          </a:xfrm>
          <a:prstGeom prst="upArrow">
            <a:avLst>
              <a:gd name="adj1" fmla="val 50000"/>
              <a:gd name="adj2" fmla="val 37131"/>
            </a:avLst>
          </a:prstGeom>
          <a:gradFill rotWithShape="1">
            <a:gsLst>
              <a:gs pos="0">
                <a:srgbClr val="990033"/>
              </a:gs>
              <a:gs pos="100000">
                <a:srgbClr val="FFFF99"/>
              </a:gs>
            </a:gsLst>
            <a:lin ang="5400000" scaled="1"/>
          </a:gradFill>
          <a:ln w="9525">
            <a:solidFill>
              <a:schemeClr val="tx1"/>
            </a:solidFill>
            <a:miter lim="800000"/>
            <a:headEnd/>
            <a:tailEnd/>
          </a:ln>
        </p:spPr>
        <p:txBody>
          <a:bodyPr vert="eaVert" wrap="none" anchor="ctr"/>
          <a:lstStyle/>
          <a:p>
            <a:endParaRPr lang="en-US"/>
          </a:p>
        </p:txBody>
      </p:sp>
      <p:sp>
        <p:nvSpPr>
          <p:cNvPr id="605240" name="AutoShape 56"/>
          <p:cNvSpPr>
            <a:spLocks noChangeArrowheads="1"/>
          </p:cNvSpPr>
          <p:nvPr/>
        </p:nvSpPr>
        <p:spPr bwMode="auto">
          <a:xfrm rot="-2953372" flipH="1" flipV="1">
            <a:off x="6280944" y="3855244"/>
            <a:ext cx="376238" cy="558800"/>
          </a:xfrm>
          <a:prstGeom prst="upArrow">
            <a:avLst>
              <a:gd name="adj1" fmla="val 50000"/>
              <a:gd name="adj2" fmla="val 37131"/>
            </a:avLst>
          </a:prstGeom>
          <a:gradFill rotWithShape="1">
            <a:gsLst>
              <a:gs pos="0">
                <a:srgbClr val="990033"/>
              </a:gs>
              <a:gs pos="100000">
                <a:srgbClr val="FFFF99"/>
              </a:gs>
            </a:gsLst>
            <a:lin ang="5400000" scaled="1"/>
          </a:gradFill>
          <a:ln w="9525">
            <a:solidFill>
              <a:schemeClr val="tx1"/>
            </a:solidFill>
            <a:miter lim="800000"/>
            <a:headEnd/>
            <a:tailEnd/>
          </a:ln>
        </p:spPr>
        <p:txBody>
          <a:bodyPr vert="eaVert" wrap="none" anchor="ctr"/>
          <a:lstStyle/>
          <a:p>
            <a:endParaRPr lang="en-US"/>
          </a:p>
        </p:txBody>
      </p:sp>
      <p:sp>
        <p:nvSpPr>
          <p:cNvPr id="37917" name="Text Box 57"/>
          <p:cNvSpPr txBox="1">
            <a:spLocks noChangeArrowheads="1"/>
          </p:cNvSpPr>
          <p:nvPr/>
        </p:nvSpPr>
        <p:spPr bwMode="auto">
          <a:xfrm>
            <a:off x="5957888" y="4995863"/>
            <a:ext cx="374650" cy="336550"/>
          </a:xfrm>
          <a:prstGeom prst="rect">
            <a:avLst/>
          </a:prstGeom>
          <a:noFill/>
          <a:ln w="9525">
            <a:noFill/>
            <a:miter lim="800000"/>
            <a:headEnd/>
            <a:tailEnd/>
          </a:ln>
        </p:spPr>
        <p:txBody>
          <a:bodyPr wrap="none">
            <a:spAutoFit/>
          </a:bodyPr>
          <a:lstStyle/>
          <a:p>
            <a:pPr algn="l"/>
            <a:r>
              <a:rPr lang="en-US" sz="1600" b="1">
                <a:latin typeface="Arial" charset="0"/>
              </a:rPr>
              <a:t>a</a:t>
            </a:r>
            <a:r>
              <a:rPr lang="en-US" sz="1600" b="1" baseline="-25000">
                <a:latin typeface="Arial" charset="0"/>
              </a:rPr>
              <a:t>1</a:t>
            </a:r>
          </a:p>
        </p:txBody>
      </p:sp>
      <p:sp>
        <p:nvSpPr>
          <p:cNvPr id="605242" name="Oval 58"/>
          <p:cNvSpPr>
            <a:spLocks noChangeArrowheads="1"/>
          </p:cNvSpPr>
          <p:nvPr/>
        </p:nvSpPr>
        <p:spPr bwMode="auto">
          <a:xfrm>
            <a:off x="4997450" y="4467225"/>
            <a:ext cx="166688" cy="141288"/>
          </a:xfrm>
          <a:prstGeom prst="ellipse">
            <a:avLst/>
          </a:prstGeom>
          <a:solidFill>
            <a:srgbClr val="990033"/>
          </a:solidFill>
          <a:ln w="19050">
            <a:solidFill>
              <a:srgbClr val="660033"/>
            </a:solidFill>
            <a:round/>
            <a:headEnd/>
            <a:tailEnd/>
          </a:ln>
        </p:spPr>
        <p:txBody>
          <a:bodyPr wrap="none" anchor="ctr"/>
          <a:lstStyle/>
          <a:p>
            <a:endParaRPr lang="en-US"/>
          </a:p>
        </p:txBody>
      </p:sp>
      <p:sp>
        <p:nvSpPr>
          <p:cNvPr id="605243" name="Oval 59"/>
          <p:cNvSpPr>
            <a:spLocks noChangeArrowheads="1"/>
          </p:cNvSpPr>
          <p:nvPr/>
        </p:nvSpPr>
        <p:spPr bwMode="auto">
          <a:xfrm>
            <a:off x="4997450" y="3629025"/>
            <a:ext cx="166688" cy="141288"/>
          </a:xfrm>
          <a:prstGeom prst="ellipse">
            <a:avLst/>
          </a:prstGeom>
          <a:solidFill>
            <a:srgbClr val="990033"/>
          </a:solidFill>
          <a:ln w="19050">
            <a:solidFill>
              <a:srgbClr val="660033"/>
            </a:solidFill>
            <a:round/>
            <a:headEnd/>
            <a:tailEnd/>
          </a:ln>
        </p:spPr>
        <p:txBody>
          <a:bodyPr wrap="none" anchor="ctr"/>
          <a:lstStyle/>
          <a:p>
            <a:endParaRPr lang="en-US"/>
          </a:p>
        </p:txBody>
      </p:sp>
      <p:sp>
        <p:nvSpPr>
          <p:cNvPr id="605244" name="Oval 60"/>
          <p:cNvSpPr>
            <a:spLocks noChangeArrowheads="1"/>
          </p:cNvSpPr>
          <p:nvPr/>
        </p:nvSpPr>
        <p:spPr bwMode="auto">
          <a:xfrm>
            <a:off x="4997450" y="2790825"/>
            <a:ext cx="166688" cy="141288"/>
          </a:xfrm>
          <a:prstGeom prst="ellipse">
            <a:avLst/>
          </a:prstGeom>
          <a:solidFill>
            <a:srgbClr val="990033"/>
          </a:solidFill>
          <a:ln w="19050">
            <a:solidFill>
              <a:srgbClr val="660033"/>
            </a:solidFill>
            <a:round/>
            <a:headEnd/>
            <a:tailEnd/>
          </a:ln>
        </p:spPr>
        <p:txBody>
          <a:bodyPr wrap="none" anchor="ctr"/>
          <a:lstStyle/>
          <a:p>
            <a:endParaRPr lang="en-US"/>
          </a:p>
        </p:txBody>
      </p:sp>
      <p:sp>
        <p:nvSpPr>
          <p:cNvPr id="605245" name="Oval 61"/>
          <p:cNvSpPr>
            <a:spLocks noChangeArrowheads="1"/>
          </p:cNvSpPr>
          <p:nvPr/>
        </p:nvSpPr>
        <p:spPr bwMode="auto">
          <a:xfrm>
            <a:off x="6816725" y="5305425"/>
            <a:ext cx="166688" cy="141288"/>
          </a:xfrm>
          <a:prstGeom prst="ellipse">
            <a:avLst/>
          </a:prstGeom>
          <a:solidFill>
            <a:srgbClr val="990033"/>
          </a:solidFill>
          <a:ln w="19050">
            <a:solidFill>
              <a:srgbClr val="660033"/>
            </a:solidFill>
            <a:round/>
            <a:headEnd/>
            <a:tailEnd/>
          </a:ln>
        </p:spPr>
        <p:txBody>
          <a:bodyPr wrap="none" anchor="ctr"/>
          <a:lstStyle/>
          <a:p>
            <a:endParaRPr lang="en-US"/>
          </a:p>
        </p:txBody>
      </p:sp>
      <p:sp>
        <p:nvSpPr>
          <p:cNvPr id="605246" name="Oval 62"/>
          <p:cNvSpPr>
            <a:spLocks noChangeArrowheads="1"/>
          </p:cNvSpPr>
          <p:nvPr/>
        </p:nvSpPr>
        <p:spPr bwMode="auto">
          <a:xfrm>
            <a:off x="6816725" y="4467225"/>
            <a:ext cx="166688" cy="141288"/>
          </a:xfrm>
          <a:prstGeom prst="ellipse">
            <a:avLst/>
          </a:prstGeom>
          <a:solidFill>
            <a:srgbClr val="990033"/>
          </a:solidFill>
          <a:ln w="19050">
            <a:solidFill>
              <a:srgbClr val="660033"/>
            </a:solidFill>
            <a:round/>
            <a:headEnd/>
            <a:tailEnd/>
          </a:ln>
        </p:spPr>
        <p:txBody>
          <a:bodyPr wrap="none" anchor="ctr"/>
          <a:lstStyle/>
          <a:p>
            <a:endParaRPr lang="en-US"/>
          </a:p>
        </p:txBody>
      </p:sp>
      <p:sp>
        <p:nvSpPr>
          <p:cNvPr id="605247" name="Text Box 63"/>
          <p:cNvSpPr txBox="1">
            <a:spLocks noChangeArrowheads="1"/>
          </p:cNvSpPr>
          <p:nvPr/>
        </p:nvSpPr>
        <p:spPr bwMode="auto">
          <a:xfrm>
            <a:off x="4767263" y="4462463"/>
            <a:ext cx="385762" cy="336550"/>
          </a:xfrm>
          <a:prstGeom prst="rect">
            <a:avLst/>
          </a:prstGeom>
          <a:noFill/>
          <a:ln w="9525">
            <a:noFill/>
            <a:miter lim="800000"/>
            <a:headEnd/>
            <a:tailEnd/>
          </a:ln>
        </p:spPr>
        <p:txBody>
          <a:bodyPr wrap="none">
            <a:spAutoFit/>
          </a:bodyPr>
          <a:lstStyle/>
          <a:p>
            <a:pPr algn="l"/>
            <a:r>
              <a:rPr lang="en-US" sz="1600" b="1">
                <a:latin typeface="Arial" charset="0"/>
              </a:rPr>
              <a:t>b</a:t>
            </a:r>
            <a:r>
              <a:rPr lang="en-US" sz="1600" b="1" baseline="-25000">
                <a:latin typeface="Arial" charset="0"/>
              </a:rPr>
              <a:t>1</a:t>
            </a:r>
          </a:p>
        </p:txBody>
      </p:sp>
      <p:sp>
        <p:nvSpPr>
          <p:cNvPr id="605248" name="Text Box 64"/>
          <p:cNvSpPr txBox="1">
            <a:spLocks noChangeArrowheads="1"/>
          </p:cNvSpPr>
          <p:nvPr/>
        </p:nvSpPr>
        <p:spPr bwMode="auto">
          <a:xfrm>
            <a:off x="5967413" y="4138613"/>
            <a:ext cx="374650" cy="336550"/>
          </a:xfrm>
          <a:prstGeom prst="rect">
            <a:avLst/>
          </a:prstGeom>
          <a:noFill/>
          <a:ln w="9525">
            <a:noFill/>
            <a:miter lim="800000"/>
            <a:headEnd/>
            <a:tailEnd/>
          </a:ln>
        </p:spPr>
        <p:txBody>
          <a:bodyPr wrap="none">
            <a:spAutoFit/>
          </a:bodyPr>
          <a:lstStyle/>
          <a:p>
            <a:pPr algn="l"/>
            <a:r>
              <a:rPr lang="en-US" sz="1600" b="1">
                <a:latin typeface="Arial" charset="0"/>
              </a:rPr>
              <a:t>a</a:t>
            </a:r>
            <a:r>
              <a:rPr lang="en-US" sz="1600" b="1" baseline="-25000">
                <a:latin typeface="Arial" charset="0"/>
              </a:rPr>
              <a:t>2</a:t>
            </a:r>
          </a:p>
        </p:txBody>
      </p:sp>
      <p:sp>
        <p:nvSpPr>
          <p:cNvPr id="605249" name="Text Box 65"/>
          <p:cNvSpPr txBox="1">
            <a:spLocks noChangeArrowheads="1"/>
          </p:cNvSpPr>
          <p:nvPr/>
        </p:nvSpPr>
        <p:spPr bwMode="auto">
          <a:xfrm>
            <a:off x="5967413" y="3367088"/>
            <a:ext cx="374650" cy="336550"/>
          </a:xfrm>
          <a:prstGeom prst="rect">
            <a:avLst/>
          </a:prstGeom>
          <a:noFill/>
          <a:ln w="9525">
            <a:noFill/>
            <a:miter lim="800000"/>
            <a:headEnd/>
            <a:tailEnd/>
          </a:ln>
        </p:spPr>
        <p:txBody>
          <a:bodyPr wrap="none">
            <a:spAutoFit/>
          </a:bodyPr>
          <a:lstStyle/>
          <a:p>
            <a:pPr algn="l"/>
            <a:r>
              <a:rPr lang="en-US" sz="1600" b="1">
                <a:latin typeface="Arial" charset="0"/>
              </a:rPr>
              <a:t>a</a:t>
            </a:r>
            <a:r>
              <a:rPr lang="en-US" sz="1600" b="1" baseline="-25000">
                <a:latin typeface="Arial" charset="0"/>
              </a:rPr>
              <a:t>3</a:t>
            </a:r>
          </a:p>
        </p:txBody>
      </p:sp>
      <p:sp>
        <p:nvSpPr>
          <p:cNvPr id="605250" name="Text Box 66"/>
          <p:cNvSpPr txBox="1">
            <a:spLocks noChangeArrowheads="1"/>
          </p:cNvSpPr>
          <p:nvPr/>
        </p:nvSpPr>
        <p:spPr bwMode="auto">
          <a:xfrm>
            <a:off x="4767263" y="3652838"/>
            <a:ext cx="385762" cy="336550"/>
          </a:xfrm>
          <a:prstGeom prst="rect">
            <a:avLst/>
          </a:prstGeom>
          <a:noFill/>
          <a:ln w="9525">
            <a:noFill/>
            <a:miter lim="800000"/>
            <a:headEnd/>
            <a:tailEnd/>
          </a:ln>
        </p:spPr>
        <p:txBody>
          <a:bodyPr wrap="none">
            <a:spAutoFit/>
          </a:bodyPr>
          <a:lstStyle/>
          <a:p>
            <a:pPr algn="l"/>
            <a:r>
              <a:rPr lang="en-US" sz="1600" b="1">
                <a:latin typeface="Arial" charset="0"/>
              </a:rPr>
              <a:t>b</a:t>
            </a:r>
            <a:r>
              <a:rPr lang="en-US" sz="1600" b="1" baseline="-25000">
                <a:latin typeface="Arial" charset="0"/>
              </a:rPr>
              <a:t>2</a:t>
            </a:r>
          </a:p>
        </p:txBody>
      </p:sp>
      <p:sp>
        <p:nvSpPr>
          <p:cNvPr id="605251" name="Text Box 67"/>
          <p:cNvSpPr txBox="1">
            <a:spLocks noChangeArrowheads="1"/>
          </p:cNvSpPr>
          <p:nvPr/>
        </p:nvSpPr>
        <p:spPr bwMode="auto">
          <a:xfrm>
            <a:off x="4767263" y="2795588"/>
            <a:ext cx="385762" cy="336550"/>
          </a:xfrm>
          <a:prstGeom prst="rect">
            <a:avLst/>
          </a:prstGeom>
          <a:noFill/>
          <a:ln w="9525">
            <a:noFill/>
            <a:miter lim="800000"/>
            <a:headEnd/>
            <a:tailEnd/>
          </a:ln>
        </p:spPr>
        <p:txBody>
          <a:bodyPr wrap="none">
            <a:spAutoFit/>
          </a:bodyPr>
          <a:lstStyle/>
          <a:p>
            <a:pPr algn="l"/>
            <a:r>
              <a:rPr lang="en-US" sz="1600" b="1">
                <a:latin typeface="Arial" charset="0"/>
              </a:rPr>
              <a:t>b</a:t>
            </a:r>
            <a:r>
              <a:rPr lang="en-US" sz="1600" b="1" baseline="-25000">
                <a:latin typeface="Arial" charset="0"/>
              </a:rPr>
              <a:t>3</a:t>
            </a:r>
          </a:p>
        </p:txBody>
      </p:sp>
      <p:sp>
        <p:nvSpPr>
          <p:cNvPr id="605252" name="Text Box 68"/>
          <p:cNvSpPr txBox="1">
            <a:spLocks noChangeArrowheads="1"/>
          </p:cNvSpPr>
          <p:nvPr/>
        </p:nvSpPr>
        <p:spPr bwMode="auto">
          <a:xfrm>
            <a:off x="6853238" y="4205288"/>
            <a:ext cx="374650" cy="336550"/>
          </a:xfrm>
          <a:prstGeom prst="rect">
            <a:avLst/>
          </a:prstGeom>
          <a:noFill/>
          <a:ln w="9525">
            <a:noFill/>
            <a:miter lim="800000"/>
            <a:headEnd/>
            <a:tailEnd/>
          </a:ln>
        </p:spPr>
        <p:txBody>
          <a:bodyPr wrap="none">
            <a:spAutoFit/>
          </a:bodyPr>
          <a:lstStyle/>
          <a:p>
            <a:pPr algn="l"/>
            <a:r>
              <a:rPr lang="en-US" sz="1600" b="1">
                <a:latin typeface="Arial" charset="0"/>
              </a:rPr>
              <a:t>c</a:t>
            </a:r>
            <a:r>
              <a:rPr lang="en-US" sz="1600" b="1" baseline="-25000">
                <a:latin typeface="Arial" charset="0"/>
              </a:rPr>
              <a:t>3</a:t>
            </a:r>
          </a:p>
        </p:txBody>
      </p:sp>
      <p:sp>
        <p:nvSpPr>
          <p:cNvPr id="605253" name="Text Box 69"/>
          <p:cNvSpPr txBox="1">
            <a:spLocks noChangeArrowheads="1"/>
          </p:cNvSpPr>
          <p:nvPr/>
        </p:nvSpPr>
        <p:spPr bwMode="auto">
          <a:xfrm>
            <a:off x="6881813" y="5053013"/>
            <a:ext cx="374650" cy="336550"/>
          </a:xfrm>
          <a:prstGeom prst="rect">
            <a:avLst/>
          </a:prstGeom>
          <a:noFill/>
          <a:ln w="9525">
            <a:noFill/>
            <a:miter lim="800000"/>
            <a:headEnd/>
            <a:tailEnd/>
          </a:ln>
        </p:spPr>
        <p:txBody>
          <a:bodyPr wrap="none">
            <a:spAutoFit/>
          </a:bodyPr>
          <a:lstStyle/>
          <a:p>
            <a:pPr algn="l"/>
            <a:r>
              <a:rPr lang="en-US" sz="1600" b="1">
                <a:latin typeface="Arial" charset="0"/>
              </a:rPr>
              <a:t>c</a:t>
            </a:r>
            <a:r>
              <a:rPr lang="en-US" sz="1600" b="1" baseline="-25000">
                <a:latin typeface="Arial" charset="0"/>
              </a:rPr>
              <a:t>2</a:t>
            </a:r>
          </a:p>
        </p:txBody>
      </p:sp>
      <p:sp>
        <p:nvSpPr>
          <p:cNvPr id="69" name="TextBox 68"/>
          <p:cNvSpPr txBox="1"/>
          <p:nvPr/>
        </p:nvSpPr>
        <p:spPr>
          <a:xfrm>
            <a:off x="0" y="522288"/>
            <a:ext cx="3547872" cy="1446550"/>
          </a:xfrm>
          <a:prstGeom prst="rect">
            <a:avLst/>
          </a:prstGeom>
          <a:noFill/>
        </p:spPr>
        <p:txBody>
          <a:bodyPr wrap="square">
            <a:spAutoFit/>
            <a:scene3d>
              <a:camera prst="orthographicFront"/>
              <a:lightRig rig="threePt" dir="t"/>
            </a:scene3d>
            <a:sp3d extrusionH="57150">
              <a:bevelT w="38100" h="38100" prst="angle"/>
            </a:sp3d>
          </a:bodyPr>
          <a:lstStyle/>
          <a:p>
            <a:pPr>
              <a:defRPr/>
            </a:pPr>
            <a:r>
              <a:rPr lang="en-US" sz="2800" b="1" dirty="0" smtClean="0">
                <a:solidFill>
                  <a:srgbClr val="FF0000"/>
                </a:solidFill>
                <a:latin typeface="Arial Black" pitchFamily="34" charset="0"/>
                <a:cs typeface="Arial" pitchFamily="34" charset="0"/>
              </a:rPr>
              <a:t>*</a:t>
            </a:r>
            <a:r>
              <a:rPr lang="en-US" sz="2000" b="1" dirty="0" smtClean="0">
                <a:latin typeface="Arial" pitchFamily="34" charset="0"/>
                <a:cs typeface="Arial" pitchFamily="34" charset="0"/>
              </a:rPr>
              <a:t>Remember</a:t>
            </a:r>
            <a:r>
              <a:rPr lang="en-US" sz="2000" b="1" dirty="0">
                <a:latin typeface="Arial" pitchFamily="34" charset="0"/>
                <a:cs typeface="Arial" pitchFamily="34" charset="0"/>
              </a:rPr>
              <a:t>, anytime there is an </a:t>
            </a:r>
            <a:r>
              <a:rPr lang="en-US" sz="2000" b="1" dirty="0">
                <a:solidFill>
                  <a:srgbClr val="008000"/>
                </a:solidFill>
                <a:effectLst>
                  <a:outerShdw blurRad="38100" dist="38100" dir="2700000" algn="tl">
                    <a:srgbClr val="000000">
                      <a:alpha val="43137"/>
                    </a:srgbClr>
                  </a:outerShdw>
                </a:effectLst>
                <a:latin typeface="Arial" pitchFamily="34" charset="0"/>
                <a:cs typeface="Arial" pitchFamily="34" charset="0"/>
              </a:rPr>
              <a:t>increase in AD</a:t>
            </a:r>
            <a:r>
              <a:rPr lang="en-US" sz="2000" b="1" dirty="0">
                <a:latin typeface="Arial" pitchFamily="34" charset="0"/>
                <a:cs typeface="Arial" pitchFamily="34" charset="0"/>
              </a:rPr>
              <a:t>,  there is a </a:t>
            </a:r>
            <a:r>
              <a:rPr lang="en-US" sz="2000" b="1" dirty="0">
                <a:solidFill>
                  <a:srgbClr val="008000"/>
                </a:solidFill>
                <a:effectLst>
                  <a:outerShdw blurRad="38100" dist="38100" dir="2700000" algn="tl">
                    <a:srgbClr val="000000">
                      <a:alpha val="43137"/>
                    </a:srgbClr>
                  </a:outerShdw>
                </a:effectLst>
                <a:latin typeface="Arial" pitchFamily="34" charset="0"/>
                <a:cs typeface="Arial" pitchFamily="34" charset="0"/>
              </a:rPr>
              <a:t>movement up and to the left on the SRPC</a:t>
            </a:r>
            <a:r>
              <a:rPr lang="en-US" sz="2000" b="1" dirty="0">
                <a:latin typeface="Arial" pitchFamily="34" charset="0"/>
                <a:cs typeface="Arial" pitchFamily="34" charset="0"/>
              </a:rPr>
              <a:t>.</a:t>
            </a:r>
          </a:p>
        </p:txBody>
      </p:sp>
      <p:sp>
        <p:nvSpPr>
          <p:cNvPr id="70" name="TextBox 69"/>
          <p:cNvSpPr txBox="1"/>
          <p:nvPr/>
        </p:nvSpPr>
        <p:spPr>
          <a:xfrm>
            <a:off x="0" y="1735138"/>
            <a:ext cx="2921000" cy="1569660"/>
          </a:xfrm>
          <a:prstGeom prst="rect">
            <a:avLst/>
          </a:prstGeom>
          <a:noFill/>
        </p:spPr>
        <p:txBody>
          <a:bodyPr wrap="square">
            <a:spAutoFit/>
            <a:scene3d>
              <a:camera prst="orthographicFront"/>
              <a:lightRig rig="threePt" dir="t"/>
            </a:scene3d>
            <a:sp3d extrusionH="57150">
              <a:bevelT w="38100" h="38100" prst="angle"/>
            </a:sp3d>
          </a:bodyPr>
          <a:lstStyle/>
          <a:p>
            <a:pPr>
              <a:defRPr/>
            </a:pPr>
            <a:r>
              <a:rPr lang="en-US" sz="3600" b="1" dirty="0" smtClean="0">
                <a:solidFill>
                  <a:srgbClr val="FF0000"/>
                </a:solidFill>
                <a:latin typeface="Arial Black" pitchFamily="34" charset="0"/>
                <a:cs typeface="Arial" pitchFamily="34" charset="0"/>
              </a:rPr>
              <a:t>*</a:t>
            </a:r>
            <a:r>
              <a:rPr lang="en-US" sz="1900" b="1" dirty="0" smtClean="0">
                <a:latin typeface="Arial" pitchFamily="34" charset="0"/>
                <a:cs typeface="Arial" pitchFamily="34" charset="0"/>
              </a:rPr>
              <a:t>Remember</a:t>
            </a:r>
            <a:r>
              <a:rPr lang="en-US" sz="1900" b="1" dirty="0">
                <a:latin typeface="Arial" pitchFamily="34" charset="0"/>
                <a:cs typeface="Arial" pitchFamily="34" charset="0"/>
              </a:rPr>
              <a:t>, any </a:t>
            </a:r>
            <a:r>
              <a:rPr lang="en-US" sz="2000" b="1" dirty="0">
                <a:latin typeface="Arial" pitchFamily="34" charset="0"/>
                <a:cs typeface="Arial" pitchFamily="34" charset="0"/>
              </a:rPr>
              <a:t>time the </a:t>
            </a:r>
            <a:r>
              <a:rPr lang="en-US" sz="2000" b="1" dirty="0">
                <a:solidFill>
                  <a:srgbClr val="008000"/>
                </a:solidFill>
                <a:effectLst>
                  <a:outerShdw blurRad="38100" dist="38100" dir="2700000" algn="tl">
                    <a:srgbClr val="000000">
                      <a:alpha val="43137"/>
                    </a:srgbClr>
                  </a:outerShdw>
                </a:effectLst>
                <a:latin typeface="Arial" pitchFamily="34" charset="0"/>
                <a:cs typeface="Arial" pitchFamily="34" charset="0"/>
              </a:rPr>
              <a:t>SRAS curve shifts left</a:t>
            </a:r>
            <a:r>
              <a:rPr lang="en-US" sz="2000" b="1" dirty="0">
                <a:latin typeface="Arial" pitchFamily="34" charset="0"/>
                <a:cs typeface="Arial" pitchFamily="34" charset="0"/>
              </a:rPr>
              <a:t> </a:t>
            </a:r>
            <a:r>
              <a:rPr lang="en-US" sz="2000" b="1" dirty="0" smtClean="0">
                <a:latin typeface="Arial" pitchFamily="34" charset="0"/>
                <a:cs typeface="Arial" pitchFamily="34" charset="0"/>
              </a:rPr>
              <a:t>[</a:t>
            </a:r>
            <a:r>
              <a:rPr lang="en-US" sz="2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REP</a:t>
            </a:r>
            <a:r>
              <a:rPr lang="en-US" sz="2000" b="1" dirty="0" smtClean="0">
                <a:latin typeface="Arial" pitchFamily="34" charset="0"/>
                <a:cs typeface="Arial" pitchFamily="34" charset="0"/>
              </a:rPr>
              <a:t>] the </a:t>
            </a:r>
            <a:r>
              <a:rPr lang="en-US" sz="2000" b="1" dirty="0">
                <a:solidFill>
                  <a:srgbClr val="008000"/>
                </a:solidFill>
                <a:effectLst>
                  <a:outerShdw blurRad="38100" dist="38100" dir="2700000" algn="tl">
                    <a:srgbClr val="000000">
                      <a:alpha val="43137"/>
                    </a:srgbClr>
                  </a:outerShdw>
                </a:effectLst>
                <a:latin typeface="Arial" pitchFamily="34" charset="0"/>
                <a:cs typeface="Arial" pitchFamily="34" charset="0"/>
              </a:rPr>
              <a:t>SRPC shifts right</a:t>
            </a:r>
            <a:r>
              <a:rPr lang="en-US" sz="2000" b="1" dirty="0">
                <a:latin typeface="Arial" pitchFamily="34" charset="0"/>
                <a:cs typeface="Arial" pitchFamily="34" charset="0"/>
              </a:rPr>
              <a:t>.</a:t>
            </a:r>
          </a:p>
        </p:txBody>
      </p:sp>
      <p:sp>
        <p:nvSpPr>
          <p:cNvPr id="71" name="TextBox 70"/>
          <p:cNvSpPr txBox="1"/>
          <p:nvPr/>
        </p:nvSpPr>
        <p:spPr>
          <a:xfrm>
            <a:off x="0" y="3308731"/>
            <a:ext cx="2743200" cy="1631950"/>
          </a:xfrm>
          <a:prstGeom prst="rect">
            <a:avLst/>
          </a:prstGeom>
          <a:noFill/>
        </p:spPr>
        <p:txBody>
          <a:bodyPr>
            <a:spAutoFit/>
            <a:scene3d>
              <a:camera prst="orthographicFront"/>
              <a:lightRig rig="threePt" dir="t"/>
            </a:scene3d>
            <a:sp3d extrusionH="57150">
              <a:bevelT w="38100" h="38100" prst="angle"/>
            </a:sp3d>
          </a:bodyPr>
          <a:lstStyle/>
          <a:p>
            <a:pPr>
              <a:defRPr/>
            </a:pPr>
            <a:r>
              <a:rPr lang="en-US" sz="2000" b="1" dirty="0">
                <a:latin typeface="Arial" pitchFamily="34" charset="0"/>
                <a:cs typeface="Arial" pitchFamily="34" charset="0"/>
              </a:rPr>
              <a:t>Also if there is a </a:t>
            </a: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decrease in AD</a:t>
            </a:r>
            <a:r>
              <a:rPr lang="en-US" sz="2000" b="1" dirty="0">
                <a:latin typeface="Arial" pitchFamily="34" charset="0"/>
                <a:cs typeface="Arial" pitchFamily="34" charset="0"/>
              </a:rPr>
              <a:t>,  there is a </a:t>
            </a: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movement down and to the right on the SRPC</a:t>
            </a:r>
            <a:r>
              <a:rPr lang="en-US" sz="2000" b="1" dirty="0">
                <a:latin typeface="Arial" pitchFamily="34" charset="0"/>
                <a:cs typeface="Arial" pitchFamily="34" charset="0"/>
              </a:rPr>
              <a:t>.</a:t>
            </a:r>
          </a:p>
        </p:txBody>
      </p:sp>
      <p:sp>
        <p:nvSpPr>
          <p:cNvPr id="72" name="TextBox 71"/>
          <p:cNvSpPr txBox="1"/>
          <p:nvPr/>
        </p:nvSpPr>
        <p:spPr>
          <a:xfrm>
            <a:off x="0" y="5075238"/>
            <a:ext cx="2752725" cy="1016000"/>
          </a:xfrm>
          <a:prstGeom prst="rect">
            <a:avLst/>
          </a:prstGeom>
          <a:noFill/>
        </p:spPr>
        <p:txBody>
          <a:bodyPr>
            <a:spAutoFit/>
            <a:scene3d>
              <a:camera prst="orthographicFront"/>
              <a:lightRig rig="threePt" dir="t"/>
            </a:scene3d>
            <a:sp3d extrusionH="57150">
              <a:bevelT w="38100" h="38100" prst="angle"/>
            </a:sp3d>
          </a:bodyPr>
          <a:lstStyle/>
          <a:p>
            <a:pPr>
              <a:defRPr/>
            </a:pPr>
            <a:r>
              <a:rPr lang="en-US" sz="2000" b="1" dirty="0">
                <a:latin typeface="Arial" pitchFamily="34" charset="0"/>
                <a:cs typeface="Arial" pitchFamily="34" charset="0"/>
              </a:rPr>
              <a:t>Also if the </a:t>
            </a: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SRAS curve shifts right</a:t>
            </a:r>
            <a:r>
              <a:rPr lang="en-US" sz="2000" b="1" dirty="0">
                <a:latin typeface="Arial" pitchFamily="34" charset="0"/>
                <a:cs typeface="Arial" pitchFamily="34" charset="0"/>
              </a:rPr>
              <a:t>, the </a:t>
            </a:r>
            <a:r>
              <a:rPr 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SRPC shifts left</a:t>
            </a:r>
            <a:r>
              <a:rPr lang="en-US" sz="2000" b="1" dirty="0">
                <a:latin typeface="Arial" pitchFamily="34" charset="0"/>
                <a:cs typeface="Arial" pitchFamily="34" charset="0"/>
              </a:rPr>
              <a:t>.</a:t>
            </a:r>
          </a:p>
        </p:txBody>
      </p:sp>
      <p:pic>
        <p:nvPicPr>
          <p:cNvPr id="74" name="Picture 4" descr="http://www.harpercollege.edu/mhealy/eco212/lectures/asad/asad_files/adde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178" y="460116"/>
            <a:ext cx="1799272" cy="1727300"/>
          </a:xfrm>
          <a:prstGeom prst="rect">
            <a:avLst/>
          </a:prstGeom>
          <a:noFill/>
          <a:ln w="38100">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44455" y="524415"/>
            <a:ext cx="2022215" cy="1636739"/>
          </a:xfrm>
          <a:prstGeom prst="rect">
            <a:avLst/>
          </a:prstGeom>
          <a:noFill/>
          <a:ln w="38100">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9" name="Rectangle 85" descr="Parchment"/>
          <p:cNvSpPr>
            <a:spLocks noChangeArrowheads="1"/>
          </p:cNvSpPr>
          <p:nvPr/>
        </p:nvSpPr>
        <p:spPr bwMode="auto">
          <a:xfrm>
            <a:off x="6183313" y="2305431"/>
            <a:ext cx="2990850" cy="1464882"/>
          </a:xfrm>
          <a:prstGeom prst="rect">
            <a:avLst/>
          </a:prstGeom>
          <a:blipFill dpi="0" rotWithShape="1">
            <a:blip r:embed="rId6" cstate="print"/>
            <a:srcRect/>
            <a:tile tx="0" ty="0" sx="100000" sy="100000" flip="none" algn="tl"/>
          </a:blipFill>
          <a:ln w="38100">
            <a:noFill/>
            <a:miter lim="800000"/>
            <a:headEnd/>
            <a:tailEnd/>
          </a:ln>
          <a:effectLst/>
          <a:scene3d>
            <a:camera prst="orthographicFront"/>
            <a:lightRig rig="threePt" dir="t"/>
          </a:scene3d>
          <a:sp3d>
            <a:bevelT/>
          </a:sp3d>
        </p:spPr>
        <p:txBody>
          <a:bodyPr wrap="none" anchor="ctr">
            <a:sp3d extrusionH="57150">
              <a:bevelT w="38100" h="38100" prst="angle"/>
            </a:sp3d>
          </a:bodyPr>
          <a:lstStyle/>
          <a:p>
            <a:pPr marL="457200" indent="-457200" algn="l">
              <a:defRPr/>
            </a:pPr>
            <a:r>
              <a:rPr lang="en-US" sz="1600" dirty="0" smtClean="0">
                <a:latin typeface="Verdana" pitchFamily="34" charset="0"/>
              </a:rPr>
              <a:t>The </a:t>
            </a:r>
            <a:r>
              <a:rPr lang="en-US" sz="1600" b="1" dirty="0" smtClean="0">
                <a:solidFill>
                  <a:srgbClr val="C00000"/>
                </a:solidFill>
                <a:effectLst>
                  <a:outerShdw blurRad="38100" dist="38100" dir="2700000" algn="tl">
                    <a:srgbClr val="000000">
                      <a:alpha val="43137"/>
                    </a:srgbClr>
                  </a:outerShdw>
                </a:effectLst>
                <a:latin typeface="Verdana" pitchFamily="34" charset="0"/>
              </a:rPr>
              <a:t>LRPC</a:t>
            </a:r>
            <a:r>
              <a:rPr lang="en-US" sz="1600" dirty="0" smtClean="0">
                <a:latin typeface="Verdana" pitchFamily="34" charset="0"/>
              </a:rPr>
              <a:t> shows there are</a:t>
            </a:r>
          </a:p>
          <a:p>
            <a:pPr marL="457200" indent="-457200" algn="l">
              <a:defRPr/>
            </a:pPr>
            <a:r>
              <a:rPr lang="en-US" sz="1600" b="1" dirty="0">
                <a:effectLst>
                  <a:outerShdw blurRad="38100" dist="38100" dir="2700000" algn="tl">
                    <a:srgbClr val="FFFFFF"/>
                  </a:outerShdw>
                </a:effectLst>
                <a:latin typeface="Verdana" pitchFamily="34" charset="0"/>
              </a:rPr>
              <a:t>l</a:t>
            </a:r>
            <a:r>
              <a:rPr lang="en-US" sz="1600" b="1" dirty="0" smtClean="0">
                <a:effectLst>
                  <a:outerShdw blurRad="38100" dist="38100" dir="2700000" algn="tl">
                    <a:srgbClr val="FFFFFF"/>
                  </a:outerShdw>
                </a:effectLst>
                <a:latin typeface="Verdana" pitchFamily="34" charset="0"/>
              </a:rPr>
              <a:t>imits to expansionary</a:t>
            </a:r>
          </a:p>
          <a:p>
            <a:pPr marL="457200" indent="-457200" algn="l">
              <a:defRPr/>
            </a:pPr>
            <a:r>
              <a:rPr lang="en-US" sz="1600" b="1" dirty="0">
                <a:effectLst>
                  <a:outerShdw blurRad="38100" dist="38100" dir="2700000" algn="tl">
                    <a:srgbClr val="FFFFFF"/>
                  </a:outerShdw>
                </a:effectLst>
                <a:latin typeface="Verdana" pitchFamily="34" charset="0"/>
              </a:rPr>
              <a:t>p</a:t>
            </a:r>
            <a:r>
              <a:rPr lang="en-US" sz="1600" b="1" dirty="0" smtClean="0">
                <a:effectLst>
                  <a:outerShdw blurRad="38100" dist="38100" dir="2700000" algn="tl">
                    <a:srgbClr val="FFFFFF"/>
                  </a:outerShdw>
                </a:effectLst>
                <a:latin typeface="Verdana" pitchFamily="34" charset="0"/>
              </a:rPr>
              <a:t>olicies </a:t>
            </a:r>
            <a:r>
              <a:rPr lang="en-US" sz="1600" dirty="0" smtClean="0">
                <a:latin typeface="Verdana" pitchFamily="34" charset="0"/>
              </a:rPr>
              <a:t>because an </a:t>
            </a:r>
          </a:p>
          <a:p>
            <a:pPr marL="457200" indent="-457200" algn="l">
              <a:defRPr/>
            </a:pPr>
            <a:r>
              <a:rPr lang="en-US" sz="1600" b="1" dirty="0">
                <a:effectLst>
                  <a:outerShdw blurRad="38100" dist="38100" dir="2700000" algn="tl">
                    <a:srgbClr val="FFFFFF"/>
                  </a:outerShdw>
                </a:effectLst>
                <a:latin typeface="Verdana" pitchFamily="34" charset="0"/>
              </a:rPr>
              <a:t>u</a:t>
            </a:r>
            <a:r>
              <a:rPr lang="en-US" sz="1600" b="1" dirty="0" smtClean="0">
                <a:effectLst>
                  <a:outerShdw blurRad="38100" dist="38100" dir="2700000" algn="tl">
                    <a:srgbClr val="FFFFFF"/>
                  </a:outerShdw>
                </a:effectLst>
                <a:latin typeface="Verdana" pitchFamily="34" charset="0"/>
              </a:rPr>
              <a:t>nemployment rate </a:t>
            </a:r>
          </a:p>
          <a:p>
            <a:pPr marL="457200" indent="-457200" algn="l">
              <a:defRPr/>
            </a:pPr>
            <a:r>
              <a:rPr lang="en-US" sz="1600" b="1" dirty="0">
                <a:effectLst>
                  <a:outerShdw blurRad="38100" dist="38100" dir="2700000" algn="tl">
                    <a:srgbClr val="FFFFFF"/>
                  </a:outerShdw>
                </a:effectLst>
                <a:latin typeface="Verdana" pitchFamily="34" charset="0"/>
              </a:rPr>
              <a:t>b</a:t>
            </a:r>
            <a:r>
              <a:rPr lang="en-US" sz="1600" b="1" dirty="0" smtClean="0">
                <a:effectLst>
                  <a:outerShdw blurRad="38100" dist="38100" dir="2700000" algn="tl">
                    <a:srgbClr val="FFFFFF"/>
                  </a:outerShdw>
                </a:effectLst>
                <a:latin typeface="Verdana" pitchFamily="34" charset="0"/>
              </a:rPr>
              <a:t>elow </a:t>
            </a:r>
            <a:r>
              <a:rPr lang="en-US" sz="1500" b="1" dirty="0" smtClean="0">
                <a:effectLst>
                  <a:outerShdw blurRad="38100" dist="38100" dir="2700000" algn="tl">
                    <a:srgbClr val="FFFFFF"/>
                  </a:outerShdw>
                </a:effectLst>
                <a:latin typeface="Verdana" pitchFamily="34" charset="0"/>
              </a:rPr>
              <a:t>the</a:t>
            </a:r>
            <a:r>
              <a:rPr lang="en-US" sz="1400" b="1" dirty="0" smtClean="0">
                <a:effectLst>
                  <a:outerShdw blurRad="38100" dist="38100" dir="2700000" algn="tl">
                    <a:srgbClr val="FFFFFF"/>
                  </a:outerShdw>
                </a:effectLst>
                <a:latin typeface="Verdana" pitchFamily="34" charset="0"/>
              </a:rPr>
              <a:t> </a:t>
            </a:r>
            <a:r>
              <a:rPr lang="en-US" sz="1600" b="1" dirty="0" smtClean="0">
                <a:effectLst>
                  <a:outerShdw blurRad="38100" dist="38100" dir="2700000" algn="tl">
                    <a:srgbClr val="FFFFFF"/>
                  </a:outerShdw>
                </a:effectLst>
                <a:latin typeface="Verdana" pitchFamily="34" charset="0"/>
              </a:rPr>
              <a:t>NAIRU cannot</a:t>
            </a:r>
          </a:p>
          <a:p>
            <a:pPr marL="457200" indent="-457200" algn="l">
              <a:defRPr/>
            </a:pPr>
            <a:r>
              <a:rPr lang="en-US" sz="1600" b="1" dirty="0">
                <a:effectLst>
                  <a:outerShdw blurRad="38100" dist="38100" dir="2700000" algn="tl">
                    <a:srgbClr val="FFFFFF"/>
                  </a:outerShdw>
                </a:effectLst>
                <a:latin typeface="Verdana" pitchFamily="34" charset="0"/>
              </a:rPr>
              <a:t>b</a:t>
            </a:r>
            <a:r>
              <a:rPr lang="en-US" sz="1600" b="1" dirty="0" smtClean="0">
                <a:effectLst>
                  <a:outerShdw blurRad="38100" dist="38100" dir="2700000" algn="tl">
                    <a:srgbClr val="FFFFFF"/>
                  </a:outerShdw>
                </a:effectLst>
                <a:latin typeface="Verdana" pitchFamily="34" charset="0"/>
              </a:rPr>
              <a:t>e maintained in the LR.</a:t>
            </a:r>
            <a:endParaRPr lang="en-US" sz="1600" b="1" dirty="0">
              <a:effectLst>
                <a:outerShdw blurRad="38100" dist="38100" dir="2700000" algn="tl">
                  <a:srgbClr val="FFFFFF"/>
                </a:outerShdw>
              </a:effectLst>
              <a:latin typeface="Verdana" pitchFamily="34" charset="0"/>
            </a:endParaRPr>
          </a:p>
        </p:txBody>
      </p:sp>
      <p:sp>
        <p:nvSpPr>
          <p:cNvPr id="80" name="Rectangle 79"/>
          <p:cNvSpPr/>
          <p:nvPr/>
        </p:nvSpPr>
        <p:spPr>
          <a:xfrm>
            <a:off x="-2381" y="-82549"/>
            <a:ext cx="9102344" cy="707886"/>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000" b="1" dirty="0" smtClean="0">
                <a:ln w="11430">
                  <a:solidFill>
                    <a:srgbClr val="006600"/>
                  </a:solidFill>
                </a:ln>
                <a:solidFill>
                  <a:srgbClr val="FF0000"/>
                </a:solidFill>
                <a:effectLst>
                  <a:outerShdw blurRad="50800" dist="39000" dir="5460000" algn="tl">
                    <a:srgbClr val="000000">
                      <a:alpha val="38000"/>
                    </a:srgbClr>
                  </a:outerShdw>
                </a:effectLst>
                <a:latin typeface="Arial Black" pitchFamily="34" charset="0"/>
              </a:rPr>
              <a:t>The SRPC and LRPC</a:t>
            </a:r>
            <a:endParaRPr lang="en-US" sz="4000" b="1" dirty="0">
              <a:ln w="11430">
                <a:solidFill>
                  <a:srgbClr val="006600"/>
                </a:solidFill>
              </a:ln>
              <a:solidFill>
                <a:srgbClr val="FF0000"/>
              </a:solidFill>
              <a:effectLst>
                <a:outerShdw blurRad="50800" dist="39000" dir="5460000" algn="tl">
                  <a:srgbClr val="000000">
                    <a:alpha val="38000"/>
                  </a:srgbClr>
                </a:outerShdw>
              </a:effectLst>
              <a:latin typeface="Arial Black" pitchFamily="34" charset="0"/>
            </a:endParaRPr>
          </a:p>
        </p:txBody>
      </p:sp>
      <p:cxnSp>
        <p:nvCxnSpPr>
          <p:cNvPr id="3" name="Straight Connector 2"/>
          <p:cNvCxnSpPr/>
          <p:nvPr/>
        </p:nvCxnSpPr>
        <p:spPr bwMode="auto">
          <a:xfrm flipV="1">
            <a:off x="4147344" y="785375"/>
            <a:ext cx="753268" cy="799997"/>
          </a:xfrm>
          <a:prstGeom prst="line">
            <a:avLst/>
          </a:prstGeom>
          <a:noFill/>
          <a:ln w="2857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flipV="1">
            <a:off x="7411181" y="653913"/>
            <a:ext cx="0" cy="1259025"/>
          </a:xfrm>
          <a:prstGeom prst="line">
            <a:avLst/>
          </a:prstGeom>
          <a:noFill/>
          <a:ln w="2857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flipV="1">
            <a:off x="7265988" y="952500"/>
            <a:ext cx="753268" cy="890201"/>
          </a:xfrm>
          <a:prstGeom prst="line">
            <a:avLst/>
          </a:prstGeom>
          <a:noFill/>
          <a:ln w="28575" cap="flat" cmpd="sng" algn="ctr">
            <a:solidFill>
              <a:schemeClr val="tx1"/>
            </a:solidFill>
            <a:prstDash val="solid"/>
            <a:round/>
            <a:headEnd type="none" w="med" len="med"/>
            <a:tailEnd type="none" w="med" len="med"/>
          </a:ln>
          <a:effectLst/>
        </p:spPr>
      </p:cxn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4850" y="1047401"/>
            <a:ext cx="414337" cy="202687"/>
          </a:xfrm>
          <a:prstGeom prst="rect">
            <a:avLst/>
          </a:prstGeom>
        </p:spPr>
      </p:pic>
      <p:pic>
        <p:nvPicPr>
          <p:cNvPr id="77" name="Picture 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9313" y="1352318"/>
            <a:ext cx="442786" cy="180769"/>
          </a:xfrm>
          <a:prstGeom prst="rect">
            <a:avLst/>
          </a:prstGeom>
        </p:spPr>
      </p:pic>
      <p:sp>
        <p:nvSpPr>
          <p:cNvPr id="89" name="Line 39"/>
          <p:cNvSpPr>
            <a:spLocks noChangeShapeType="1"/>
          </p:cNvSpPr>
          <p:nvPr/>
        </p:nvSpPr>
        <p:spPr bwMode="auto">
          <a:xfrm>
            <a:off x="4647946" y="3304921"/>
            <a:ext cx="2257425" cy="2060575"/>
          </a:xfrm>
          <a:prstGeom prst="line">
            <a:avLst/>
          </a:prstGeom>
          <a:noFill/>
          <a:ln w="57150">
            <a:solidFill>
              <a:srgbClr val="C00000"/>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2000"/>
                                        <p:tgtEl>
                                          <p:spTgt spid="69"/>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2000"/>
                                        <p:tgtEl>
                                          <p:spTgt spid="9"/>
                                        </p:tgtEl>
                                      </p:cBhvr>
                                    </p:animEffect>
                                  </p:childTnLst>
                                </p:cTn>
                              </p:par>
                              <p:par>
                                <p:cTn id="14" presetID="23" presetClass="entr" presetSubtype="16" fill="hold" grpId="0" nodeType="withEffect">
                                  <p:stCondLst>
                                    <p:cond delay="0"/>
                                  </p:stCondLst>
                                  <p:childTnLst>
                                    <p:set>
                                      <p:cBhvr>
                                        <p:cTn id="15" dur="1" fill="hold">
                                          <p:stCondLst>
                                            <p:cond delay="0"/>
                                          </p:stCondLst>
                                        </p:cTn>
                                        <p:tgtEl>
                                          <p:spTgt spid="605211"/>
                                        </p:tgtEl>
                                        <p:attrNameLst>
                                          <p:attrName>style.visibility</p:attrName>
                                        </p:attrNameLst>
                                      </p:cBhvr>
                                      <p:to>
                                        <p:strVal val="visible"/>
                                      </p:to>
                                    </p:set>
                                    <p:anim calcmode="lin" valueType="num">
                                      <p:cBhvr>
                                        <p:cTn id="16" dur="1000" fill="hold"/>
                                        <p:tgtEl>
                                          <p:spTgt spid="605211"/>
                                        </p:tgtEl>
                                        <p:attrNameLst>
                                          <p:attrName>ppt_w</p:attrName>
                                        </p:attrNameLst>
                                      </p:cBhvr>
                                      <p:tavLst>
                                        <p:tav tm="0">
                                          <p:val>
                                            <p:fltVal val="0"/>
                                          </p:val>
                                        </p:tav>
                                        <p:tav tm="100000">
                                          <p:val>
                                            <p:strVal val="#ppt_w"/>
                                          </p:val>
                                        </p:tav>
                                      </p:tavLst>
                                    </p:anim>
                                    <p:anim calcmode="lin" valueType="num">
                                      <p:cBhvr>
                                        <p:cTn id="17" dur="1000" fill="hold"/>
                                        <p:tgtEl>
                                          <p:spTgt spid="605211"/>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05232"/>
                                        </p:tgtEl>
                                        <p:attrNameLst>
                                          <p:attrName>style.visibility</p:attrName>
                                        </p:attrNameLst>
                                      </p:cBhvr>
                                      <p:to>
                                        <p:strVal val="visible"/>
                                      </p:to>
                                    </p:set>
                                    <p:animEffect transition="in" filter="wipe(right)">
                                      <p:cBhvr>
                                        <p:cTn id="22" dur="1000"/>
                                        <p:tgtEl>
                                          <p:spTgt spid="605232"/>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605242"/>
                                        </p:tgtEl>
                                        <p:attrNameLst>
                                          <p:attrName>style.visibility</p:attrName>
                                        </p:attrNameLst>
                                      </p:cBhvr>
                                      <p:to>
                                        <p:strVal val="visible"/>
                                      </p:to>
                                    </p:set>
                                    <p:anim calcmode="lin" valueType="num">
                                      <p:cBhvr>
                                        <p:cTn id="26" dur="500" fill="hold"/>
                                        <p:tgtEl>
                                          <p:spTgt spid="605242"/>
                                        </p:tgtEl>
                                        <p:attrNameLst>
                                          <p:attrName>ppt_w</p:attrName>
                                        </p:attrNameLst>
                                      </p:cBhvr>
                                      <p:tavLst>
                                        <p:tav tm="0">
                                          <p:val>
                                            <p:fltVal val="0"/>
                                          </p:val>
                                        </p:tav>
                                        <p:tav tm="100000">
                                          <p:val>
                                            <p:strVal val="#ppt_w"/>
                                          </p:val>
                                        </p:tav>
                                      </p:tavLst>
                                    </p:anim>
                                    <p:anim calcmode="lin" valueType="num">
                                      <p:cBhvr>
                                        <p:cTn id="27" dur="500" fill="hold"/>
                                        <p:tgtEl>
                                          <p:spTgt spid="605242"/>
                                        </p:tgtEl>
                                        <p:attrNameLst>
                                          <p:attrName>ppt_h</p:attrName>
                                        </p:attrNameLst>
                                      </p:cBhvr>
                                      <p:tavLst>
                                        <p:tav tm="0">
                                          <p:val>
                                            <p:fltVal val="0"/>
                                          </p:val>
                                        </p:tav>
                                        <p:tav tm="100000">
                                          <p:val>
                                            <p:strVal val="#ppt_h"/>
                                          </p:val>
                                        </p:tav>
                                      </p:tavLst>
                                    </p:anim>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6052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20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2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05233"/>
                                        </p:tgtEl>
                                        <p:attrNameLst>
                                          <p:attrName>style.visibility</p:attrName>
                                        </p:attrNameLst>
                                      </p:cBhvr>
                                      <p:to>
                                        <p:strVal val="visible"/>
                                      </p:to>
                                    </p:set>
                                    <p:animEffect transition="in" filter="wipe(left)">
                                      <p:cBhvr>
                                        <p:cTn id="45" dur="1000"/>
                                        <p:tgtEl>
                                          <p:spTgt spid="605233"/>
                                        </p:tgtEl>
                                      </p:cBhvr>
                                    </p:animEffect>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605226"/>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605223"/>
                                        </p:tgtEl>
                                        <p:attrNameLst>
                                          <p:attrName>style.visibility</p:attrName>
                                        </p:attrNameLst>
                                      </p:cBhvr>
                                      <p:to>
                                        <p:strVal val="visible"/>
                                      </p:to>
                                    </p:set>
                                    <p:animEffect transition="in" filter="wipe(up)">
                                      <p:cBhvr>
                                        <p:cTn id="52" dur="2000"/>
                                        <p:tgtEl>
                                          <p:spTgt spid="605223"/>
                                        </p:tgtEl>
                                      </p:cBhvr>
                                    </p:animEffect>
                                  </p:childTnLst>
                                </p:cTn>
                              </p:par>
                            </p:childTnLst>
                          </p:cTn>
                        </p:par>
                        <p:par>
                          <p:cTn id="53" fill="hold">
                            <p:stCondLst>
                              <p:cond delay="3000"/>
                            </p:stCondLst>
                            <p:childTnLst>
                              <p:par>
                                <p:cTn id="54" presetID="23" presetClass="entr" presetSubtype="16" fill="hold" grpId="0" nodeType="afterEffect">
                                  <p:stCondLst>
                                    <p:cond delay="0"/>
                                  </p:stCondLst>
                                  <p:childTnLst>
                                    <p:set>
                                      <p:cBhvr>
                                        <p:cTn id="55" dur="1" fill="hold">
                                          <p:stCondLst>
                                            <p:cond delay="0"/>
                                          </p:stCondLst>
                                        </p:cTn>
                                        <p:tgtEl>
                                          <p:spTgt spid="605230"/>
                                        </p:tgtEl>
                                        <p:attrNameLst>
                                          <p:attrName>style.visibility</p:attrName>
                                        </p:attrNameLst>
                                      </p:cBhvr>
                                      <p:to>
                                        <p:strVal val="visible"/>
                                      </p:to>
                                    </p:set>
                                    <p:anim calcmode="lin" valueType="num">
                                      <p:cBhvr>
                                        <p:cTn id="56" dur="1000" fill="hold"/>
                                        <p:tgtEl>
                                          <p:spTgt spid="605230"/>
                                        </p:tgtEl>
                                        <p:attrNameLst>
                                          <p:attrName>ppt_w</p:attrName>
                                        </p:attrNameLst>
                                      </p:cBhvr>
                                      <p:tavLst>
                                        <p:tav tm="0">
                                          <p:val>
                                            <p:fltVal val="0"/>
                                          </p:val>
                                        </p:tav>
                                        <p:tav tm="100000">
                                          <p:val>
                                            <p:strVal val="#ppt_w"/>
                                          </p:val>
                                        </p:tav>
                                      </p:tavLst>
                                    </p:anim>
                                    <p:anim calcmode="lin" valueType="num">
                                      <p:cBhvr>
                                        <p:cTn id="57" dur="1000" fill="hold"/>
                                        <p:tgtEl>
                                          <p:spTgt spid="605230"/>
                                        </p:tgtEl>
                                        <p:attrNameLst>
                                          <p:attrName>ppt_h</p:attrName>
                                        </p:attrNameLst>
                                      </p:cBhvr>
                                      <p:tavLst>
                                        <p:tav tm="0">
                                          <p:val>
                                            <p:fltVal val="0"/>
                                          </p:val>
                                        </p:tav>
                                        <p:tav tm="100000">
                                          <p:val>
                                            <p:strVal val="#ppt_h"/>
                                          </p:val>
                                        </p:tav>
                                      </p:tavLst>
                                    </p:anim>
                                  </p:child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0"/>
                                          </p:stCondLst>
                                        </p:cTn>
                                        <p:tgtEl>
                                          <p:spTgt spid="6052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05234"/>
                                        </p:tgtEl>
                                        <p:attrNameLst>
                                          <p:attrName>style.visibility</p:attrName>
                                        </p:attrNameLst>
                                      </p:cBhvr>
                                      <p:to>
                                        <p:strVal val="visible"/>
                                      </p:to>
                                    </p:set>
                                    <p:animEffect transition="in" filter="wipe(right)">
                                      <p:cBhvr>
                                        <p:cTn id="65" dur="1000"/>
                                        <p:tgtEl>
                                          <p:spTgt spid="605234"/>
                                        </p:tgtEl>
                                      </p:cBhvr>
                                    </p:animEffect>
                                  </p:childTnLst>
                                </p:cTn>
                              </p:par>
                            </p:childTnLst>
                          </p:cTn>
                        </p:par>
                        <p:par>
                          <p:cTn id="66" fill="hold">
                            <p:stCondLst>
                              <p:cond delay="1000"/>
                            </p:stCondLst>
                            <p:childTnLst>
                              <p:par>
                                <p:cTn id="67" presetID="23" presetClass="entr" presetSubtype="16" fill="hold" grpId="0" nodeType="afterEffect">
                                  <p:stCondLst>
                                    <p:cond delay="0"/>
                                  </p:stCondLst>
                                  <p:childTnLst>
                                    <p:set>
                                      <p:cBhvr>
                                        <p:cTn id="68" dur="1" fill="hold">
                                          <p:stCondLst>
                                            <p:cond delay="0"/>
                                          </p:stCondLst>
                                        </p:cTn>
                                        <p:tgtEl>
                                          <p:spTgt spid="605243"/>
                                        </p:tgtEl>
                                        <p:attrNameLst>
                                          <p:attrName>style.visibility</p:attrName>
                                        </p:attrNameLst>
                                      </p:cBhvr>
                                      <p:to>
                                        <p:strVal val="visible"/>
                                      </p:to>
                                    </p:set>
                                    <p:anim calcmode="lin" valueType="num">
                                      <p:cBhvr>
                                        <p:cTn id="69" dur="500" fill="hold"/>
                                        <p:tgtEl>
                                          <p:spTgt spid="605243"/>
                                        </p:tgtEl>
                                        <p:attrNameLst>
                                          <p:attrName>ppt_w</p:attrName>
                                        </p:attrNameLst>
                                      </p:cBhvr>
                                      <p:tavLst>
                                        <p:tav tm="0">
                                          <p:val>
                                            <p:fltVal val="0"/>
                                          </p:val>
                                        </p:tav>
                                        <p:tav tm="100000">
                                          <p:val>
                                            <p:strVal val="#ppt_w"/>
                                          </p:val>
                                        </p:tav>
                                      </p:tavLst>
                                    </p:anim>
                                    <p:anim calcmode="lin" valueType="num">
                                      <p:cBhvr>
                                        <p:cTn id="70" dur="500" fill="hold"/>
                                        <p:tgtEl>
                                          <p:spTgt spid="605243"/>
                                        </p:tgtEl>
                                        <p:attrNameLst>
                                          <p:attrName>ppt_h</p:attrName>
                                        </p:attrNameLst>
                                      </p:cBhvr>
                                      <p:tavLst>
                                        <p:tav tm="0">
                                          <p:val>
                                            <p:fltVal val="0"/>
                                          </p:val>
                                        </p:tav>
                                        <p:tav tm="100000">
                                          <p:val>
                                            <p:strVal val="#ppt_h"/>
                                          </p:val>
                                        </p:tav>
                                      </p:tavLst>
                                    </p:anim>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0"/>
                                          </p:stCondLst>
                                        </p:cTn>
                                        <p:tgtEl>
                                          <p:spTgt spid="605250"/>
                                        </p:tgtEl>
                                        <p:attrNameLst>
                                          <p:attrName>style.visibility</p:attrName>
                                        </p:attrNameLst>
                                      </p:cBhvr>
                                      <p:to>
                                        <p:strVal val="visible"/>
                                      </p:to>
                                    </p:se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605235"/>
                                        </p:tgtEl>
                                        <p:attrNameLst>
                                          <p:attrName>style.visibility</p:attrName>
                                        </p:attrNameLst>
                                      </p:cBhvr>
                                      <p:to>
                                        <p:strVal val="visible"/>
                                      </p:to>
                                    </p:set>
                                    <p:animEffect transition="in" filter="wipe(left)">
                                      <p:cBhvr>
                                        <p:cTn id="77" dur="500"/>
                                        <p:tgtEl>
                                          <p:spTgt spid="605235"/>
                                        </p:tgtEl>
                                      </p:cBhvr>
                                    </p:animEffect>
                                  </p:childTnLst>
                                </p:cTn>
                              </p:par>
                            </p:childTnLst>
                          </p:cTn>
                        </p:par>
                        <p:par>
                          <p:cTn id="78" fill="hold">
                            <p:stCondLst>
                              <p:cond delay="2000"/>
                            </p:stCondLst>
                            <p:childTnLst>
                              <p:par>
                                <p:cTn id="79" presetID="23" presetClass="entr" presetSubtype="16" fill="hold" grpId="0" nodeType="afterEffect">
                                  <p:stCondLst>
                                    <p:cond delay="0"/>
                                  </p:stCondLst>
                                  <p:childTnLst>
                                    <p:set>
                                      <p:cBhvr>
                                        <p:cTn id="80" dur="1" fill="hold">
                                          <p:stCondLst>
                                            <p:cond delay="0"/>
                                          </p:stCondLst>
                                        </p:cTn>
                                        <p:tgtEl>
                                          <p:spTgt spid="605229"/>
                                        </p:tgtEl>
                                        <p:attrNameLst>
                                          <p:attrName>style.visibility</p:attrName>
                                        </p:attrNameLst>
                                      </p:cBhvr>
                                      <p:to>
                                        <p:strVal val="visible"/>
                                      </p:to>
                                    </p:set>
                                    <p:anim calcmode="lin" valueType="num">
                                      <p:cBhvr>
                                        <p:cTn id="81" dur="500" fill="hold"/>
                                        <p:tgtEl>
                                          <p:spTgt spid="605229"/>
                                        </p:tgtEl>
                                        <p:attrNameLst>
                                          <p:attrName>ppt_w</p:attrName>
                                        </p:attrNameLst>
                                      </p:cBhvr>
                                      <p:tavLst>
                                        <p:tav tm="0">
                                          <p:val>
                                            <p:fltVal val="0"/>
                                          </p:val>
                                        </p:tav>
                                        <p:tav tm="100000">
                                          <p:val>
                                            <p:strVal val="#ppt_w"/>
                                          </p:val>
                                        </p:tav>
                                      </p:tavLst>
                                    </p:anim>
                                    <p:anim calcmode="lin" valueType="num">
                                      <p:cBhvr>
                                        <p:cTn id="82" dur="500" fill="hold"/>
                                        <p:tgtEl>
                                          <p:spTgt spid="605229"/>
                                        </p:tgtEl>
                                        <p:attrNameLst>
                                          <p:attrName>ppt_h</p:attrName>
                                        </p:attrNameLst>
                                      </p:cBhvr>
                                      <p:tavLst>
                                        <p:tav tm="0">
                                          <p:val>
                                            <p:fltVal val="0"/>
                                          </p:val>
                                        </p:tav>
                                        <p:tav tm="100000">
                                          <p:val>
                                            <p:strVal val="#ppt_h"/>
                                          </p:val>
                                        </p:tav>
                                      </p:tavLst>
                                    </p:anim>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605225"/>
                                        </p:tgtEl>
                                        <p:attrNameLst>
                                          <p:attrName>style.visibility</p:attrName>
                                        </p:attrNameLst>
                                      </p:cBhvr>
                                      <p:to>
                                        <p:strVal val="visible"/>
                                      </p:to>
                                    </p:set>
                                    <p:animEffect transition="in" filter="wipe(left)">
                                      <p:cBhvr>
                                        <p:cTn id="86" dur="1000"/>
                                        <p:tgtEl>
                                          <p:spTgt spid="605225"/>
                                        </p:tgtEl>
                                      </p:cBhvr>
                                    </p:animEffect>
                                  </p:childTnLst>
                                </p:cTn>
                              </p:par>
                            </p:childTnLst>
                          </p:cTn>
                        </p:par>
                        <p:par>
                          <p:cTn id="87" fill="hold">
                            <p:stCondLst>
                              <p:cond delay="3500"/>
                            </p:stCondLst>
                            <p:childTnLst>
                              <p:par>
                                <p:cTn id="88" presetID="22" presetClass="entr" presetSubtype="1" fill="hold" grpId="0" nodeType="afterEffect">
                                  <p:stCondLst>
                                    <p:cond delay="0"/>
                                  </p:stCondLst>
                                  <p:childTnLst>
                                    <p:set>
                                      <p:cBhvr>
                                        <p:cTn id="89" dur="1" fill="hold">
                                          <p:stCondLst>
                                            <p:cond delay="0"/>
                                          </p:stCondLst>
                                        </p:cTn>
                                        <p:tgtEl>
                                          <p:spTgt spid="605222"/>
                                        </p:tgtEl>
                                        <p:attrNameLst>
                                          <p:attrName>style.visibility</p:attrName>
                                        </p:attrNameLst>
                                      </p:cBhvr>
                                      <p:to>
                                        <p:strVal val="visible"/>
                                      </p:to>
                                    </p:set>
                                    <p:animEffect transition="in" filter="wipe(up)">
                                      <p:cBhvr>
                                        <p:cTn id="90" dur="1000"/>
                                        <p:tgtEl>
                                          <p:spTgt spid="605222"/>
                                        </p:tgtEl>
                                      </p:cBhvr>
                                    </p:animEffect>
                                  </p:childTnLst>
                                </p:cTn>
                              </p:par>
                            </p:childTnLst>
                          </p:cTn>
                        </p:par>
                        <p:par>
                          <p:cTn id="91" fill="hold">
                            <p:stCondLst>
                              <p:cond delay="4500"/>
                            </p:stCondLst>
                            <p:childTnLst>
                              <p:par>
                                <p:cTn id="92" presetID="1" presetClass="entr" presetSubtype="0" fill="hold" grpId="0" nodeType="afterEffect">
                                  <p:stCondLst>
                                    <p:cond delay="0"/>
                                  </p:stCondLst>
                                  <p:childTnLst>
                                    <p:set>
                                      <p:cBhvr>
                                        <p:cTn id="93" dur="1" fill="hold">
                                          <p:stCondLst>
                                            <p:cond delay="0"/>
                                          </p:stCondLst>
                                        </p:cTn>
                                        <p:tgtEl>
                                          <p:spTgt spid="605249"/>
                                        </p:tgtEl>
                                        <p:attrNameLst>
                                          <p:attrName>style.visibility</p:attrName>
                                        </p:attrNameLst>
                                      </p:cBhvr>
                                      <p:to>
                                        <p:strVal val="visible"/>
                                      </p:to>
                                    </p:set>
                                  </p:childTnLst>
                                </p:cTn>
                              </p:par>
                            </p:childTnLst>
                          </p:cTn>
                        </p:par>
                        <p:par>
                          <p:cTn id="94" fill="hold">
                            <p:stCondLst>
                              <p:cond delay="4500"/>
                            </p:stCondLst>
                            <p:childTnLst>
                              <p:par>
                                <p:cTn id="95" presetID="22" presetClass="entr" presetSubtype="2" fill="hold" grpId="0" nodeType="afterEffect">
                                  <p:stCondLst>
                                    <p:cond delay="0"/>
                                  </p:stCondLst>
                                  <p:childTnLst>
                                    <p:set>
                                      <p:cBhvr>
                                        <p:cTn id="96" dur="1" fill="hold">
                                          <p:stCondLst>
                                            <p:cond delay="0"/>
                                          </p:stCondLst>
                                        </p:cTn>
                                        <p:tgtEl>
                                          <p:spTgt spid="605236"/>
                                        </p:tgtEl>
                                        <p:attrNameLst>
                                          <p:attrName>style.visibility</p:attrName>
                                        </p:attrNameLst>
                                      </p:cBhvr>
                                      <p:to>
                                        <p:strVal val="visible"/>
                                      </p:to>
                                    </p:set>
                                    <p:animEffect transition="in" filter="wipe(right)">
                                      <p:cBhvr>
                                        <p:cTn id="97" dur="1000"/>
                                        <p:tgtEl>
                                          <p:spTgt spid="605236"/>
                                        </p:tgtEl>
                                      </p:cBhvr>
                                    </p:animEffect>
                                  </p:childTnLst>
                                </p:cTn>
                              </p:par>
                            </p:childTnLst>
                          </p:cTn>
                        </p:par>
                        <p:par>
                          <p:cTn id="98" fill="hold">
                            <p:stCondLst>
                              <p:cond delay="5500"/>
                            </p:stCondLst>
                            <p:childTnLst>
                              <p:par>
                                <p:cTn id="99" presetID="1" presetClass="entr" presetSubtype="0" fill="hold" grpId="0" nodeType="afterEffect">
                                  <p:stCondLst>
                                    <p:cond delay="0"/>
                                  </p:stCondLst>
                                  <p:childTnLst>
                                    <p:set>
                                      <p:cBhvr>
                                        <p:cTn id="100" dur="1" fill="hold">
                                          <p:stCondLst>
                                            <p:cond delay="0"/>
                                          </p:stCondLst>
                                        </p:cTn>
                                        <p:tgtEl>
                                          <p:spTgt spid="605244"/>
                                        </p:tgtEl>
                                        <p:attrNameLst>
                                          <p:attrName>style.visibility</p:attrName>
                                        </p:attrNameLst>
                                      </p:cBhvr>
                                      <p:to>
                                        <p:strVal val="visible"/>
                                      </p:to>
                                    </p:set>
                                  </p:childTnLst>
                                </p:cTn>
                              </p:par>
                            </p:childTnLst>
                          </p:cTn>
                        </p:par>
                        <p:par>
                          <p:cTn id="101" fill="hold">
                            <p:stCondLst>
                              <p:cond delay="5500"/>
                            </p:stCondLst>
                            <p:childTnLst>
                              <p:par>
                                <p:cTn id="102" presetID="1" presetClass="entr" presetSubtype="0" fill="hold" grpId="0" nodeType="afterEffect">
                                  <p:stCondLst>
                                    <p:cond delay="0"/>
                                  </p:stCondLst>
                                  <p:childTnLst>
                                    <p:set>
                                      <p:cBhvr>
                                        <p:cTn id="103" dur="1" fill="hold">
                                          <p:stCondLst>
                                            <p:cond delay="0"/>
                                          </p:stCondLst>
                                        </p:cTn>
                                        <p:tgtEl>
                                          <p:spTgt spid="60525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wipe(left)">
                                      <p:cBhvr>
                                        <p:cTn id="108" dur="2000"/>
                                        <p:tgtEl>
                                          <p:spTgt spid="71"/>
                                        </p:tgtEl>
                                      </p:cBhvr>
                                    </p:animEffect>
                                  </p:childTnLst>
                                </p:cTn>
                              </p:par>
                            </p:childTnLst>
                          </p:cTn>
                        </p:par>
                        <p:par>
                          <p:cTn id="109" fill="hold">
                            <p:stCondLst>
                              <p:cond delay="2000"/>
                            </p:stCondLst>
                            <p:childTnLst>
                              <p:par>
                                <p:cTn id="110" presetID="1" presetClass="entr" presetSubtype="0" fill="hold" nodeType="afterEffect">
                                  <p:stCondLst>
                                    <p:cond delay="0"/>
                                  </p:stCondLst>
                                  <p:childTnLst>
                                    <p:set>
                                      <p:cBhvr>
                                        <p:cTn id="111" dur="1" fill="hold">
                                          <p:stCondLst>
                                            <p:cond delay="0"/>
                                          </p:stCondLst>
                                        </p:cTn>
                                        <p:tgtEl>
                                          <p:spTgt spid="74"/>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2"/>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05240"/>
                                        </p:tgtEl>
                                        <p:attrNameLst>
                                          <p:attrName>style.visibility</p:attrName>
                                        </p:attrNameLst>
                                      </p:cBhvr>
                                      <p:to>
                                        <p:strVal val="visible"/>
                                      </p:to>
                                    </p:set>
                                    <p:animEffect transition="in" filter="wipe(left)">
                                      <p:cBhvr>
                                        <p:cTn id="120" dur="1000"/>
                                        <p:tgtEl>
                                          <p:spTgt spid="605240"/>
                                        </p:tgtEl>
                                      </p:cBhvr>
                                    </p:animEffect>
                                  </p:childTnLst>
                                </p:cTn>
                              </p:par>
                            </p:childTnLst>
                          </p:cTn>
                        </p:par>
                        <p:par>
                          <p:cTn id="121" fill="hold">
                            <p:stCondLst>
                              <p:cond delay="1000"/>
                            </p:stCondLst>
                            <p:childTnLst>
                              <p:par>
                                <p:cTn id="122" presetID="23" presetClass="entr" presetSubtype="16" fill="hold" grpId="0" nodeType="afterEffect">
                                  <p:stCondLst>
                                    <p:cond delay="0"/>
                                  </p:stCondLst>
                                  <p:childTnLst>
                                    <p:set>
                                      <p:cBhvr>
                                        <p:cTn id="123" dur="1" fill="hold">
                                          <p:stCondLst>
                                            <p:cond delay="0"/>
                                          </p:stCondLst>
                                        </p:cTn>
                                        <p:tgtEl>
                                          <p:spTgt spid="605246"/>
                                        </p:tgtEl>
                                        <p:attrNameLst>
                                          <p:attrName>style.visibility</p:attrName>
                                        </p:attrNameLst>
                                      </p:cBhvr>
                                      <p:to>
                                        <p:strVal val="visible"/>
                                      </p:to>
                                    </p:set>
                                    <p:anim calcmode="lin" valueType="num">
                                      <p:cBhvr>
                                        <p:cTn id="124" dur="1000" fill="hold"/>
                                        <p:tgtEl>
                                          <p:spTgt spid="605246"/>
                                        </p:tgtEl>
                                        <p:attrNameLst>
                                          <p:attrName>ppt_w</p:attrName>
                                        </p:attrNameLst>
                                      </p:cBhvr>
                                      <p:tavLst>
                                        <p:tav tm="0">
                                          <p:val>
                                            <p:fltVal val="0"/>
                                          </p:val>
                                        </p:tav>
                                        <p:tav tm="100000">
                                          <p:val>
                                            <p:strVal val="#ppt_w"/>
                                          </p:val>
                                        </p:tav>
                                      </p:tavLst>
                                    </p:anim>
                                    <p:anim calcmode="lin" valueType="num">
                                      <p:cBhvr>
                                        <p:cTn id="125" dur="1000" fill="hold"/>
                                        <p:tgtEl>
                                          <p:spTgt spid="605246"/>
                                        </p:tgtEl>
                                        <p:attrNameLst>
                                          <p:attrName>ppt_h</p:attrName>
                                        </p:attrNameLst>
                                      </p:cBhvr>
                                      <p:tavLst>
                                        <p:tav tm="0">
                                          <p:val>
                                            <p:fltVal val="0"/>
                                          </p:val>
                                        </p:tav>
                                        <p:tav tm="100000">
                                          <p:val>
                                            <p:strVal val="#ppt_h"/>
                                          </p:val>
                                        </p:tav>
                                      </p:tavLst>
                                    </p:anim>
                                  </p:childTnLst>
                                </p:cTn>
                              </p:par>
                            </p:childTnLst>
                          </p:cTn>
                        </p:par>
                        <p:par>
                          <p:cTn id="126" fill="hold">
                            <p:stCondLst>
                              <p:cond delay="2000"/>
                            </p:stCondLst>
                            <p:childTnLst>
                              <p:par>
                                <p:cTn id="127" presetID="1" presetClass="entr" presetSubtype="0" fill="hold" grpId="0" nodeType="afterEffect">
                                  <p:stCondLst>
                                    <p:cond delay="0"/>
                                  </p:stCondLst>
                                  <p:childTnLst>
                                    <p:set>
                                      <p:cBhvr>
                                        <p:cTn id="128" dur="1" fill="hold">
                                          <p:stCondLst>
                                            <p:cond delay="0"/>
                                          </p:stCondLst>
                                        </p:cTn>
                                        <p:tgtEl>
                                          <p:spTgt spid="60525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wipe(left)">
                                      <p:cBhvr>
                                        <p:cTn id="133" dur="2000"/>
                                        <p:tgtEl>
                                          <p:spTgt spid="72"/>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86"/>
                                        </p:tgtEl>
                                        <p:attrNameLst>
                                          <p:attrName>style.visibility</p:attrName>
                                        </p:attrNameLst>
                                      </p:cBhvr>
                                      <p:to>
                                        <p:strVal val="visible"/>
                                      </p:to>
                                    </p:set>
                                    <p:animEffect transition="in" filter="wipe(up)">
                                      <p:cBhvr>
                                        <p:cTn id="138" dur="2000"/>
                                        <p:tgtEl>
                                          <p:spTgt spid="86"/>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grpId="0" nodeType="clickEffect">
                                  <p:stCondLst>
                                    <p:cond delay="0"/>
                                  </p:stCondLst>
                                  <p:childTnLst>
                                    <p:set>
                                      <p:cBhvr>
                                        <p:cTn id="142" dur="1" fill="hold">
                                          <p:stCondLst>
                                            <p:cond delay="0"/>
                                          </p:stCondLst>
                                        </p:cTn>
                                        <p:tgtEl>
                                          <p:spTgt spid="605238"/>
                                        </p:tgtEl>
                                        <p:attrNameLst>
                                          <p:attrName>style.visibility</p:attrName>
                                        </p:attrNameLst>
                                      </p:cBhvr>
                                      <p:to>
                                        <p:strVal val="visible"/>
                                      </p:to>
                                    </p:set>
                                    <p:animEffect transition="in" filter="wipe(right)">
                                      <p:cBhvr>
                                        <p:cTn id="143" dur="1000"/>
                                        <p:tgtEl>
                                          <p:spTgt spid="605238"/>
                                        </p:tgtEl>
                                      </p:cBhvr>
                                    </p:animEffect>
                                  </p:childTnLst>
                                </p:cTn>
                              </p:par>
                            </p:childTnLst>
                          </p:cTn>
                        </p:par>
                        <p:par>
                          <p:cTn id="144" fill="hold">
                            <p:stCondLst>
                              <p:cond delay="1000"/>
                            </p:stCondLst>
                            <p:childTnLst>
                              <p:par>
                                <p:cTn id="145" presetID="22" presetClass="entr" presetSubtype="1"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wipe(up)">
                                      <p:cBhvr>
                                        <p:cTn id="147" dur="2000"/>
                                        <p:tgtEl>
                                          <p:spTgt spid="89"/>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605239"/>
                                        </p:tgtEl>
                                        <p:attrNameLst>
                                          <p:attrName>style.visibility</p:attrName>
                                        </p:attrNameLst>
                                      </p:cBhvr>
                                      <p:to>
                                        <p:strVal val="visible"/>
                                      </p:to>
                                    </p:set>
                                    <p:animEffect transition="in" filter="wipe(left)">
                                      <p:cBhvr>
                                        <p:cTn id="152" dur="1000"/>
                                        <p:tgtEl>
                                          <p:spTgt spid="605239"/>
                                        </p:tgtEl>
                                      </p:cBhvr>
                                    </p:animEffect>
                                  </p:childTnLst>
                                </p:cTn>
                              </p:par>
                            </p:childTnLst>
                          </p:cTn>
                        </p:par>
                        <p:par>
                          <p:cTn id="153" fill="hold">
                            <p:stCondLst>
                              <p:cond delay="1000"/>
                            </p:stCondLst>
                            <p:childTnLst>
                              <p:par>
                                <p:cTn id="154" presetID="23" presetClass="entr" presetSubtype="16" fill="hold" grpId="0" nodeType="afterEffect">
                                  <p:stCondLst>
                                    <p:cond delay="0"/>
                                  </p:stCondLst>
                                  <p:childTnLst>
                                    <p:set>
                                      <p:cBhvr>
                                        <p:cTn id="155" dur="1" fill="hold">
                                          <p:stCondLst>
                                            <p:cond delay="0"/>
                                          </p:stCondLst>
                                        </p:cTn>
                                        <p:tgtEl>
                                          <p:spTgt spid="605245"/>
                                        </p:tgtEl>
                                        <p:attrNameLst>
                                          <p:attrName>style.visibility</p:attrName>
                                        </p:attrNameLst>
                                      </p:cBhvr>
                                      <p:to>
                                        <p:strVal val="visible"/>
                                      </p:to>
                                    </p:set>
                                    <p:anim calcmode="lin" valueType="num">
                                      <p:cBhvr>
                                        <p:cTn id="156" dur="500" fill="hold"/>
                                        <p:tgtEl>
                                          <p:spTgt spid="605245"/>
                                        </p:tgtEl>
                                        <p:attrNameLst>
                                          <p:attrName>ppt_w</p:attrName>
                                        </p:attrNameLst>
                                      </p:cBhvr>
                                      <p:tavLst>
                                        <p:tav tm="0">
                                          <p:val>
                                            <p:fltVal val="0"/>
                                          </p:val>
                                        </p:tav>
                                        <p:tav tm="100000">
                                          <p:val>
                                            <p:strVal val="#ppt_w"/>
                                          </p:val>
                                        </p:tav>
                                      </p:tavLst>
                                    </p:anim>
                                    <p:anim calcmode="lin" valueType="num">
                                      <p:cBhvr>
                                        <p:cTn id="157" dur="500" fill="hold"/>
                                        <p:tgtEl>
                                          <p:spTgt spid="605245"/>
                                        </p:tgtEl>
                                        <p:attrNameLst>
                                          <p:attrName>ppt_h</p:attrName>
                                        </p:attrNameLst>
                                      </p:cBhvr>
                                      <p:tavLst>
                                        <p:tav tm="0">
                                          <p:val>
                                            <p:fltVal val="0"/>
                                          </p:val>
                                        </p:tav>
                                        <p:tav tm="100000">
                                          <p:val>
                                            <p:strVal val="#ppt_h"/>
                                          </p:val>
                                        </p:tav>
                                      </p:tavLst>
                                    </p:anim>
                                  </p:childTnLst>
                                </p:cTn>
                              </p:par>
                            </p:childTnLst>
                          </p:cTn>
                        </p:par>
                        <p:par>
                          <p:cTn id="158" fill="hold">
                            <p:stCondLst>
                              <p:cond delay="1500"/>
                            </p:stCondLst>
                            <p:childTnLst>
                              <p:par>
                                <p:cTn id="159" presetID="1" presetClass="entr" presetSubtype="0" fill="hold" grpId="0" nodeType="afterEffect">
                                  <p:stCondLst>
                                    <p:cond delay="0"/>
                                  </p:stCondLst>
                                  <p:childTnLst>
                                    <p:set>
                                      <p:cBhvr>
                                        <p:cTn id="160" dur="1" fill="hold">
                                          <p:stCondLst>
                                            <p:cond delay="0"/>
                                          </p:stCondLst>
                                        </p:cTn>
                                        <p:tgtEl>
                                          <p:spTgt spid="605253"/>
                                        </p:tgtEl>
                                        <p:attrNameLst>
                                          <p:attrName>style.visibility</p:attrName>
                                        </p:attrNameLst>
                                      </p:cBhvr>
                                      <p:to>
                                        <p:strVal val="visible"/>
                                      </p:to>
                                    </p:set>
                                  </p:childTnLst>
                                </p:cTn>
                              </p:par>
                            </p:childTnLst>
                          </p:cTn>
                        </p:par>
                        <p:par>
                          <p:cTn id="161" fill="hold">
                            <p:stCondLst>
                              <p:cond delay="1500"/>
                            </p:stCondLst>
                            <p:childTnLst>
                              <p:par>
                                <p:cTn id="162" presetID="22" presetClass="entr" presetSubtype="2" fill="hold" grpId="0" nodeType="afterEffect">
                                  <p:stCondLst>
                                    <p:cond delay="0"/>
                                  </p:stCondLst>
                                  <p:childTnLst>
                                    <p:set>
                                      <p:cBhvr>
                                        <p:cTn id="163" dur="1" fill="hold">
                                          <p:stCondLst>
                                            <p:cond delay="0"/>
                                          </p:stCondLst>
                                        </p:cTn>
                                        <p:tgtEl>
                                          <p:spTgt spid="605237"/>
                                        </p:tgtEl>
                                        <p:attrNameLst>
                                          <p:attrName>style.visibility</p:attrName>
                                        </p:attrNameLst>
                                      </p:cBhvr>
                                      <p:to>
                                        <p:strVal val="visible"/>
                                      </p:to>
                                    </p:set>
                                    <p:animEffect transition="in" filter="wipe(right)">
                                      <p:cBhvr>
                                        <p:cTn id="164" dur="500"/>
                                        <p:tgtEl>
                                          <p:spTgt spid="605237"/>
                                        </p:tgtEl>
                                      </p:cBhvr>
                                    </p:animEffect>
                                  </p:childTnLst>
                                </p:cTn>
                              </p:par>
                            </p:childTnLst>
                          </p:cTn>
                        </p:par>
                      </p:childTnLst>
                    </p:cTn>
                  </p:par>
                  <p:par>
                    <p:cTn id="165" fill="hold">
                      <p:stCondLst>
                        <p:cond delay="indefinite"/>
                      </p:stCondLst>
                      <p:childTnLst>
                        <p:par>
                          <p:cTn id="166" fill="hold">
                            <p:stCondLst>
                              <p:cond delay="0"/>
                            </p:stCondLst>
                            <p:childTnLst>
                              <p:par>
                                <p:cTn id="167" presetID="23" presetClass="entr" presetSubtype="16" fill="hold" grpId="0" nodeType="click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211" grpId="0"/>
      <p:bldP spid="605222" grpId="0" animBg="1"/>
      <p:bldP spid="605223" grpId="0" animBg="1"/>
      <p:bldP spid="605225" grpId="0"/>
      <p:bldP spid="605226" grpId="0"/>
      <p:bldP spid="605229" grpId="0" animBg="1"/>
      <p:bldP spid="605230" grpId="0" animBg="1"/>
      <p:bldP spid="605232" grpId="0" animBg="1"/>
      <p:bldP spid="605233" grpId="0" animBg="1"/>
      <p:bldP spid="605234" grpId="0" animBg="1"/>
      <p:bldP spid="605235" grpId="0" animBg="1"/>
      <p:bldP spid="605236" grpId="0" animBg="1"/>
      <p:bldP spid="605237" grpId="0" animBg="1"/>
      <p:bldP spid="605238" grpId="0" animBg="1"/>
      <p:bldP spid="605239" grpId="0" animBg="1"/>
      <p:bldP spid="605240" grpId="0" animBg="1"/>
      <p:bldP spid="605242" grpId="0" animBg="1"/>
      <p:bldP spid="605243" grpId="0" animBg="1"/>
      <p:bldP spid="605244" grpId="0" animBg="1"/>
      <p:bldP spid="605245" grpId="0" animBg="1"/>
      <p:bldP spid="605246" grpId="0" animBg="1"/>
      <p:bldP spid="605247" grpId="0"/>
      <p:bldP spid="605248" grpId="0"/>
      <p:bldP spid="605249" grpId="0"/>
      <p:bldP spid="605250" grpId="0"/>
      <p:bldP spid="605251" grpId="0"/>
      <p:bldP spid="605252" grpId="0"/>
      <p:bldP spid="605253" grpId="0"/>
      <p:bldP spid="69" grpId="0"/>
      <p:bldP spid="70" grpId="0"/>
      <p:bldP spid="71" grpId="0"/>
      <p:bldP spid="72" grpId="0"/>
      <p:bldP spid="79" grpId="0" animBg="1"/>
      <p:bldP spid="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1"/>
          <a:tile tx="0" ty="0" sx="100000" sy="100000" flip="none" algn="tl"/>
        </a:blipFill>
        <a:effectLst/>
      </p:bgPr>
    </p:bg>
    <p:spTree>
      <p:nvGrpSpPr>
        <p:cNvPr id="1" name=""/>
        <p:cNvGrpSpPr/>
        <p:nvPr/>
      </p:nvGrpSpPr>
      <p:grpSpPr>
        <a:xfrm>
          <a:off x="0" y="0"/>
          <a:ext cx="0" cy="0"/>
          <a:chOff x="0" y="0"/>
          <a:chExt cx="0" cy="0"/>
        </a:xfrm>
      </p:grpSpPr>
      <p:sp>
        <p:nvSpPr>
          <p:cNvPr id="638026" name="Rectangle 74"/>
          <p:cNvSpPr>
            <a:spLocks noChangeArrowheads="1"/>
          </p:cNvSpPr>
          <p:nvPr/>
        </p:nvSpPr>
        <p:spPr bwMode="auto">
          <a:xfrm>
            <a:off x="165100" y="1993900"/>
            <a:ext cx="1435100" cy="241300"/>
          </a:xfrm>
          <a:prstGeom prst="rect">
            <a:avLst/>
          </a:prstGeom>
          <a:noFill/>
          <a:ln w="76200" algn="ctr">
            <a:noFill/>
            <a:miter lim="800000"/>
            <a:headEnd/>
            <a:tailEnd/>
          </a:ln>
          <a:effectLst/>
        </p:spPr>
        <p:txBody>
          <a:bodyPr wrap="none" anchor="ctr"/>
          <a:lstStyle/>
          <a:p>
            <a:pPr>
              <a:defRPr/>
            </a:pPr>
            <a:r>
              <a:rPr lang="en-US" b="1">
                <a:effectLst>
                  <a:outerShdw blurRad="38100" dist="38100" dir="2700000" algn="tl">
                    <a:srgbClr val="FFFFFF"/>
                  </a:outerShdw>
                </a:effectLst>
                <a:latin typeface="Comic Sans MS" pitchFamily="66" charset="0"/>
              </a:rPr>
              <a:t>Inflation</a:t>
            </a:r>
          </a:p>
        </p:txBody>
      </p:sp>
      <p:pic>
        <p:nvPicPr>
          <p:cNvPr id="38915" name="Picture 2" descr="Divider dif green blinking"/>
          <p:cNvPicPr>
            <a:picLocks noChangeAspect="1" noChangeArrowheads="1" noCrop="1"/>
          </p:cNvPicPr>
          <p:nvPr/>
        </p:nvPicPr>
        <p:blipFill>
          <a:blip r:embed="rId12"/>
          <a:srcRect/>
          <a:stretch>
            <a:fillRect/>
          </a:stretch>
        </p:blipFill>
        <p:spPr bwMode="auto">
          <a:xfrm>
            <a:off x="3124200" y="6350000"/>
            <a:ext cx="885825" cy="203200"/>
          </a:xfrm>
          <a:prstGeom prst="rect">
            <a:avLst/>
          </a:prstGeom>
          <a:noFill/>
          <a:ln w="9525">
            <a:noFill/>
            <a:miter lim="800000"/>
            <a:headEnd/>
            <a:tailEnd/>
          </a:ln>
        </p:spPr>
      </p:pic>
      <p:pic>
        <p:nvPicPr>
          <p:cNvPr id="38916" name="Picture 3" descr="divider candy cane"/>
          <p:cNvPicPr>
            <a:picLocks noChangeAspect="1" noChangeArrowheads="1" noCrop="1"/>
          </p:cNvPicPr>
          <p:nvPr/>
        </p:nvPicPr>
        <p:blipFill>
          <a:blip r:embed="rId13"/>
          <a:srcRect/>
          <a:stretch>
            <a:fillRect/>
          </a:stretch>
        </p:blipFill>
        <p:spPr bwMode="auto">
          <a:xfrm>
            <a:off x="4038600" y="6324600"/>
            <a:ext cx="990600" cy="247650"/>
          </a:xfrm>
          <a:prstGeom prst="rect">
            <a:avLst/>
          </a:prstGeom>
          <a:noFill/>
          <a:ln w="9525">
            <a:noFill/>
            <a:miter lim="800000"/>
            <a:headEnd/>
            <a:tailEnd/>
          </a:ln>
        </p:spPr>
      </p:pic>
      <p:sp>
        <p:nvSpPr>
          <p:cNvPr id="637956" name="Rectangle 4"/>
          <p:cNvSpPr>
            <a:spLocks noChangeArrowheads="1"/>
          </p:cNvSpPr>
          <p:nvPr/>
        </p:nvSpPr>
        <p:spPr bwMode="auto">
          <a:xfrm>
            <a:off x="762000" y="2362200"/>
            <a:ext cx="685800" cy="381000"/>
          </a:xfrm>
          <a:prstGeom prst="rect">
            <a:avLst/>
          </a:prstGeom>
          <a:noFill/>
          <a:ln w="9525">
            <a:noFill/>
            <a:miter lim="800000"/>
            <a:headEnd/>
            <a:tailEnd/>
          </a:ln>
          <a:effectLst/>
        </p:spPr>
        <p:txBody>
          <a:bodyPr wrap="none" anchor="ctr"/>
          <a:lstStyle/>
          <a:p>
            <a:pPr>
              <a:defRPr/>
            </a:pPr>
            <a:r>
              <a:rPr lang="en-US" b="1">
                <a:effectLst>
                  <a:outerShdw blurRad="38100" dist="38100" dir="2700000" algn="tl">
                    <a:srgbClr val="FFFFFF"/>
                  </a:outerShdw>
                </a:effectLst>
                <a:latin typeface="Arial" charset="0"/>
                <a:cs typeface="Arial" charset="0"/>
              </a:rPr>
              <a:t>15</a:t>
            </a:r>
            <a:r>
              <a:rPr lang="en-US" sz="1600" b="1">
                <a:effectLst>
                  <a:outerShdw blurRad="38100" dist="38100" dir="2700000" algn="tl">
                    <a:srgbClr val="FFFFFF"/>
                  </a:outerShdw>
                </a:effectLst>
                <a:latin typeface="Arial" charset="0"/>
                <a:cs typeface="Arial" charset="0"/>
              </a:rPr>
              <a:t>%</a:t>
            </a:r>
          </a:p>
        </p:txBody>
      </p:sp>
      <p:sp>
        <p:nvSpPr>
          <p:cNvPr id="38918" name="Line 5"/>
          <p:cNvSpPr>
            <a:spLocks noChangeShapeType="1"/>
          </p:cNvSpPr>
          <p:nvPr/>
        </p:nvSpPr>
        <p:spPr bwMode="auto">
          <a:xfrm>
            <a:off x="1524000" y="2590800"/>
            <a:ext cx="4495800" cy="0"/>
          </a:xfrm>
          <a:prstGeom prst="line">
            <a:avLst/>
          </a:prstGeom>
          <a:noFill/>
          <a:ln w="38100">
            <a:solidFill>
              <a:schemeClr val="tx1"/>
            </a:solidFill>
            <a:prstDash val="dash"/>
            <a:round/>
            <a:headEnd/>
            <a:tailEnd/>
          </a:ln>
        </p:spPr>
        <p:txBody>
          <a:bodyPr/>
          <a:lstStyle/>
          <a:p>
            <a:endParaRPr lang="en-US"/>
          </a:p>
        </p:txBody>
      </p:sp>
      <p:sp>
        <p:nvSpPr>
          <p:cNvPr id="38919" name="Line 6"/>
          <p:cNvSpPr>
            <a:spLocks noChangeShapeType="1"/>
          </p:cNvSpPr>
          <p:nvPr/>
        </p:nvSpPr>
        <p:spPr bwMode="auto">
          <a:xfrm flipV="1">
            <a:off x="5943600" y="2590800"/>
            <a:ext cx="0" cy="3962400"/>
          </a:xfrm>
          <a:prstGeom prst="line">
            <a:avLst/>
          </a:prstGeom>
          <a:noFill/>
          <a:ln w="38100">
            <a:solidFill>
              <a:schemeClr val="tx1"/>
            </a:solidFill>
            <a:prstDash val="dash"/>
            <a:round/>
            <a:headEnd/>
            <a:tailEnd/>
          </a:ln>
        </p:spPr>
        <p:txBody>
          <a:bodyPr/>
          <a:lstStyle/>
          <a:p>
            <a:endParaRPr lang="en-US"/>
          </a:p>
        </p:txBody>
      </p:sp>
      <p:sp>
        <p:nvSpPr>
          <p:cNvPr id="38920" name="Line 7"/>
          <p:cNvSpPr>
            <a:spLocks noChangeShapeType="1"/>
          </p:cNvSpPr>
          <p:nvPr/>
        </p:nvSpPr>
        <p:spPr bwMode="auto">
          <a:xfrm flipV="1">
            <a:off x="5029200" y="2590800"/>
            <a:ext cx="0" cy="3962400"/>
          </a:xfrm>
          <a:prstGeom prst="line">
            <a:avLst/>
          </a:prstGeom>
          <a:noFill/>
          <a:ln w="38100">
            <a:solidFill>
              <a:srgbClr val="FF0000"/>
            </a:solidFill>
            <a:prstDash val="dash"/>
            <a:round/>
            <a:headEnd/>
            <a:tailEnd/>
          </a:ln>
        </p:spPr>
        <p:txBody>
          <a:bodyPr/>
          <a:lstStyle/>
          <a:p>
            <a:endParaRPr lang="en-US"/>
          </a:p>
        </p:txBody>
      </p:sp>
      <p:sp>
        <p:nvSpPr>
          <p:cNvPr id="38921" name="Line 8"/>
          <p:cNvSpPr>
            <a:spLocks noChangeShapeType="1"/>
          </p:cNvSpPr>
          <p:nvPr/>
        </p:nvSpPr>
        <p:spPr bwMode="auto">
          <a:xfrm flipV="1">
            <a:off x="3124200" y="2590800"/>
            <a:ext cx="0" cy="3962400"/>
          </a:xfrm>
          <a:prstGeom prst="line">
            <a:avLst/>
          </a:prstGeom>
          <a:noFill/>
          <a:ln w="38100">
            <a:solidFill>
              <a:srgbClr val="006600"/>
            </a:solidFill>
            <a:prstDash val="dash"/>
            <a:round/>
            <a:headEnd/>
            <a:tailEnd/>
          </a:ln>
        </p:spPr>
        <p:txBody>
          <a:bodyPr/>
          <a:lstStyle/>
          <a:p>
            <a:endParaRPr lang="en-US"/>
          </a:p>
        </p:txBody>
      </p:sp>
      <p:sp>
        <p:nvSpPr>
          <p:cNvPr id="38922" name="Line 9"/>
          <p:cNvSpPr>
            <a:spLocks noChangeShapeType="1"/>
          </p:cNvSpPr>
          <p:nvPr/>
        </p:nvSpPr>
        <p:spPr bwMode="auto">
          <a:xfrm flipV="1">
            <a:off x="2133600" y="2590800"/>
            <a:ext cx="0" cy="3962400"/>
          </a:xfrm>
          <a:prstGeom prst="line">
            <a:avLst/>
          </a:prstGeom>
          <a:noFill/>
          <a:ln w="38100">
            <a:solidFill>
              <a:schemeClr val="tx1"/>
            </a:solidFill>
            <a:prstDash val="dash"/>
            <a:round/>
            <a:headEnd/>
            <a:tailEnd/>
          </a:ln>
        </p:spPr>
        <p:txBody>
          <a:bodyPr/>
          <a:lstStyle/>
          <a:p>
            <a:endParaRPr lang="en-US"/>
          </a:p>
        </p:txBody>
      </p:sp>
      <p:sp>
        <p:nvSpPr>
          <p:cNvPr id="38923" name="Line 10"/>
          <p:cNvSpPr>
            <a:spLocks noChangeShapeType="1"/>
          </p:cNvSpPr>
          <p:nvPr/>
        </p:nvSpPr>
        <p:spPr bwMode="auto">
          <a:xfrm>
            <a:off x="1447800" y="3352800"/>
            <a:ext cx="4495800" cy="76200"/>
          </a:xfrm>
          <a:prstGeom prst="line">
            <a:avLst/>
          </a:prstGeom>
          <a:noFill/>
          <a:ln w="38100">
            <a:solidFill>
              <a:schemeClr val="tx1"/>
            </a:solidFill>
            <a:prstDash val="dash"/>
            <a:round/>
            <a:headEnd/>
            <a:tailEnd/>
          </a:ln>
        </p:spPr>
        <p:txBody>
          <a:bodyPr/>
          <a:lstStyle/>
          <a:p>
            <a:endParaRPr lang="en-US"/>
          </a:p>
        </p:txBody>
      </p:sp>
      <p:sp>
        <p:nvSpPr>
          <p:cNvPr id="38924" name="Line 11"/>
          <p:cNvSpPr>
            <a:spLocks noChangeShapeType="1"/>
          </p:cNvSpPr>
          <p:nvPr/>
        </p:nvSpPr>
        <p:spPr bwMode="auto">
          <a:xfrm>
            <a:off x="1447800" y="4114800"/>
            <a:ext cx="4495800" cy="0"/>
          </a:xfrm>
          <a:prstGeom prst="line">
            <a:avLst/>
          </a:prstGeom>
          <a:noFill/>
          <a:ln w="38100">
            <a:solidFill>
              <a:schemeClr val="tx1"/>
            </a:solidFill>
            <a:prstDash val="dash"/>
            <a:round/>
            <a:headEnd/>
            <a:tailEnd/>
          </a:ln>
        </p:spPr>
        <p:txBody>
          <a:bodyPr/>
          <a:lstStyle/>
          <a:p>
            <a:endParaRPr lang="en-US"/>
          </a:p>
        </p:txBody>
      </p:sp>
      <p:sp>
        <p:nvSpPr>
          <p:cNvPr id="38925" name="Line 12"/>
          <p:cNvSpPr>
            <a:spLocks noChangeShapeType="1"/>
          </p:cNvSpPr>
          <p:nvPr/>
        </p:nvSpPr>
        <p:spPr bwMode="auto">
          <a:xfrm>
            <a:off x="1404938" y="4876800"/>
            <a:ext cx="4572000" cy="0"/>
          </a:xfrm>
          <a:prstGeom prst="line">
            <a:avLst/>
          </a:prstGeom>
          <a:noFill/>
          <a:ln w="38100">
            <a:solidFill>
              <a:schemeClr val="tx1"/>
            </a:solidFill>
            <a:prstDash val="dash"/>
            <a:round/>
            <a:headEnd/>
            <a:tailEnd/>
          </a:ln>
        </p:spPr>
        <p:txBody>
          <a:bodyPr/>
          <a:lstStyle/>
          <a:p>
            <a:endParaRPr lang="en-US"/>
          </a:p>
        </p:txBody>
      </p:sp>
      <p:sp>
        <p:nvSpPr>
          <p:cNvPr id="38926" name="Line 13"/>
          <p:cNvSpPr>
            <a:spLocks noChangeShapeType="1"/>
          </p:cNvSpPr>
          <p:nvPr/>
        </p:nvSpPr>
        <p:spPr bwMode="auto">
          <a:xfrm>
            <a:off x="1371600" y="5686425"/>
            <a:ext cx="4572000" cy="0"/>
          </a:xfrm>
          <a:prstGeom prst="line">
            <a:avLst/>
          </a:prstGeom>
          <a:noFill/>
          <a:ln w="38100">
            <a:solidFill>
              <a:schemeClr val="tx1"/>
            </a:solidFill>
            <a:prstDash val="dash"/>
            <a:round/>
            <a:headEnd/>
            <a:tailEnd/>
          </a:ln>
        </p:spPr>
        <p:txBody>
          <a:bodyPr/>
          <a:lstStyle/>
          <a:p>
            <a:endParaRPr lang="en-US"/>
          </a:p>
        </p:txBody>
      </p:sp>
      <p:sp>
        <p:nvSpPr>
          <p:cNvPr id="38927" name="Line 14"/>
          <p:cNvSpPr>
            <a:spLocks noChangeShapeType="1"/>
          </p:cNvSpPr>
          <p:nvPr/>
        </p:nvSpPr>
        <p:spPr bwMode="auto">
          <a:xfrm flipH="1" flipV="1">
            <a:off x="2743200" y="4572000"/>
            <a:ext cx="2209800" cy="1828800"/>
          </a:xfrm>
          <a:prstGeom prst="line">
            <a:avLst/>
          </a:prstGeom>
          <a:noFill/>
          <a:ln w="57150">
            <a:solidFill>
              <a:schemeClr val="tx1"/>
            </a:solidFill>
            <a:round/>
            <a:headEnd/>
            <a:tailEnd/>
          </a:ln>
        </p:spPr>
        <p:txBody>
          <a:bodyPr/>
          <a:lstStyle/>
          <a:p>
            <a:endParaRPr lang="en-US"/>
          </a:p>
        </p:txBody>
      </p:sp>
      <p:sp>
        <p:nvSpPr>
          <p:cNvPr id="35856" name="Line 15"/>
          <p:cNvSpPr>
            <a:spLocks noChangeShapeType="1"/>
          </p:cNvSpPr>
          <p:nvPr/>
        </p:nvSpPr>
        <p:spPr bwMode="auto">
          <a:xfrm flipH="1" flipV="1">
            <a:off x="2743200" y="3810000"/>
            <a:ext cx="2133600" cy="1752600"/>
          </a:xfrm>
          <a:prstGeom prst="line">
            <a:avLst/>
          </a:prstGeom>
          <a:noFill/>
          <a:ln w="57150">
            <a:solidFill>
              <a:schemeClr val="tx1"/>
            </a:solidFill>
            <a:round/>
            <a:headEnd/>
            <a:tailEnd/>
          </a:ln>
        </p:spPr>
        <p:txBody>
          <a:bodyPr/>
          <a:lstStyle/>
          <a:p>
            <a:endParaRPr lang="en-US"/>
          </a:p>
        </p:txBody>
      </p:sp>
      <p:sp>
        <p:nvSpPr>
          <p:cNvPr id="38929" name="Line 16"/>
          <p:cNvSpPr>
            <a:spLocks noChangeShapeType="1"/>
          </p:cNvSpPr>
          <p:nvPr/>
        </p:nvSpPr>
        <p:spPr bwMode="auto">
          <a:xfrm flipH="1" flipV="1">
            <a:off x="2667000" y="3048000"/>
            <a:ext cx="2286000" cy="1752600"/>
          </a:xfrm>
          <a:prstGeom prst="line">
            <a:avLst/>
          </a:prstGeom>
          <a:noFill/>
          <a:ln w="57150">
            <a:solidFill>
              <a:schemeClr val="tx1"/>
            </a:solidFill>
            <a:round/>
            <a:headEnd/>
            <a:tailEnd/>
          </a:ln>
        </p:spPr>
        <p:txBody>
          <a:bodyPr/>
          <a:lstStyle/>
          <a:p>
            <a:endParaRPr lang="en-US"/>
          </a:p>
        </p:txBody>
      </p:sp>
      <p:sp>
        <p:nvSpPr>
          <p:cNvPr id="38930" name="Line 17"/>
          <p:cNvSpPr>
            <a:spLocks noChangeShapeType="1"/>
          </p:cNvSpPr>
          <p:nvPr/>
        </p:nvSpPr>
        <p:spPr bwMode="auto">
          <a:xfrm>
            <a:off x="4114800" y="5715000"/>
            <a:ext cx="838200" cy="685800"/>
          </a:xfrm>
          <a:prstGeom prst="line">
            <a:avLst/>
          </a:prstGeom>
          <a:noFill/>
          <a:ln w="76200">
            <a:solidFill>
              <a:srgbClr val="FF0000"/>
            </a:solidFill>
            <a:round/>
            <a:headEnd/>
            <a:tailEnd type="stealth" w="med" len="med"/>
          </a:ln>
        </p:spPr>
        <p:txBody>
          <a:bodyPr/>
          <a:lstStyle/>
          <a:p>
            <a:endParaRPr lang="en-US"/>
          </a:p>
        </p:txBody>
      </p:sp>
      <p:sp>
        <p:nvSpPr>
          <p:cNvPr id="38931" name="Line 18"/>
          <p:cNvSpPr>
            <a:spLocks noChangeShapeType="1"/>
          </p:cNvSpPr>
          <p:nvPr/>
        </p:nvSpPr>
        <p:spPr bwMode="auto">
          <a:xfrm flipH="1" flipV="1">
            <a:off x="3124200" y="4876800"/>
            <a:ext cx="914400" cy="762000"/>
          </a:xfrm>
          <a:prstGeom prst="line">
            <a:avLst/>
          </a:prstGeom>
          <a:noFill/>
          <a:ln w="76200">
            <a:solidFill>
              <a:srgbClr val="006600"/>
            </a:solidFill>
            <a:round/>
            <a:headEnd/>
            <a:tailEnd type="stealth" w="med" len="med"/>
          </a:ln>
        </p:spPr>
        <p:txBody>
          <a:bodyPr/>
          <a:lstStyle/>
          <a:p>
            <a:endParaRPr lang="en-US"/>
          </a:p>
        </p:txBody>
      </p:sp>
      <p:sp>
        <p:nvSpPr>
          <p:cNvPr id="38932" name="Line 19"/>
          <p:cNvSpPr>
            <a:spLocks noChangeShapeType="1"/>
          </p:cNvSpPr>
          <p:nvPr/>
        </p:nvSpPr>
        <p:spPr bwMode="auto">
          <a:xfrm>
            <a:off x="4038600" y="4876800"/>
            <a:ext cx="1066800" cy="838200"/>
          </a:xfrm>
          <a:prstGeom prst="line">
            <a:avLst/>
          </a:prstGeom>
          <a:noFill/>
          <a:ln w="76200">
            <a:solidFill>
              <a:srgbClr val="FF0000"/>
            </a:solidFill>
            <a:round/>
            <a:headEnd/>
            <a:tailEnd type="stealth" w="med" len="med"/>
          </a:ln>
        </p:spPr>
        <p:txBody>
          <a:bodyPr/>
          <a:lstStyle/>
          <a:p>
            <a:endParaRPr lang="en-US"/>
          </a:p>
        </p:txBody>
      </p:sp>
      <p:sp>
        <p:nvSpPr>
          <p:cNvPr id="38933" name="Line 20"/>
          <p:cNvSpPr>
            <a:spLocks noChangeShapeType="1"/>
          </p:cNvSpPr>
          <p:nvPr/>
        </p:nvSpPr>
        <p:spPr bwMode="auto">
          <a:xfrm flipH="1" flipV="1">
            <a:off x="3124200" y="4114800"/>
            <a:ext cx="914400" cy="762000"/>
          </a:xfrm>
          <a:prstGeom prst="line">
            <a:avLst/>
          </a:prstGeom>
          <a:noFill/>
          <a:ln w="76200">
            <a:solidFill>
              <a:srgbClr val="006600"/>
            </a:solidFill>
            <a:round/>
            <a:headEnd/>
            <a:tailEnd type="stealth" w="med" len="med"/>
          </a:ln>
        </p:spPr>
        <p:txBody>
          <a:bodyPr/>
          <a:lstStyle/>
          <a:p>
            <a:endParaRPr lang="en-US"/>
          </a:p>
        </p:txBody>
      </p:sp>
      <p:sp>
        <p:nvSpPr>
          <p:cNvPr id="38934" name="Line 21"/>
          <p:cNvSpPr>
            <a:spLocks noChangeShapeType="1"/>
          </p:cNvSpPr>
          <p:nvPr/>
        </p:nvSpPr>
        <p:spPr bwMode="auto">
          <a:xfrm flipH="1" flipV="1">
            <a:off x="3124200" y="3429000"/>
            <a:ext cx="914400" cy="685800"/>
          </a:xfrm>
          <a:prstGeom prst="line">
            <a:avLst/>
          </a:prstGeom>
          <a:noFill/>
          <a:ln w="76200">
            <a:solidFill>
              <a:srgbClr val="006600"/>
            </a:solidFill>
            <a:round/>
            <a:headEnd/>
            <a:tailEnd type="stealth" w="med" len="med"/>
          </a:ln>
        </p:spPr>
        <p:txBody>
          <a:bodyPr/>
          <a:lstStyle/>
          <a:p>
            <a:endParaRPr lang="en-US"/>
          </a:p>
        </p:txBody>
      </p:sp>
      <p:sp>
        <p:nvSpPr>
          <p:cNvPr id="38935" name="Line 22"/>
          <p:cNvSpPr>
            <a:spLocks noChangeShapeType="1"/>
          </p:cNvSpPr>
          <p:nvPr/>
        </p:nvSpPr>
        <p:spPr bwMode="auto">
          <a:xfrm>
            <a:off x="4038600" y="4114800"/>
            <a:ext cx="990600" cy="762000"/>
          </a:xfrm>
          <a:prstGeom prst="line">
            <a:avLst/>
          </a:prstGeom>
          <a:noFill/>
          <a:ln w="76200">
            <a:solidFill>
              <a:srgbClr val="FF0000"/>
            </a:solidFill>
            <a:round/>
            <a:headEnd/>
            <a:tailEnd type="stealth" w="med" len="med"/>
          </a:ln>
        </p:spPr>
        <p:txBody>
          <a:bodyPr/>
          <a:lstStyle/>
          <a:p>
            <a:endParaRPr lang="en-US"/>
          </a:p>
        </p:txBody>
      </p:sp>
      <p:sp>
        <p:nvSpPr>
          <p:cNvPr id="637975" name="Rectangle 23"/>
          <p:cNvSpPr>
            <a:spLocks noChangeArrowheads="1"/>
          </p:cNvSpPr>
          <p:nvPr/>
        </p:nvSpPr>
        <p:spPr bwMode="auto">
          <a:xfrm>
            <a:off x="1981200" y="2743200"/>
            <a:ext cx="838200" cy="304800"/>
          </a:xfrm>
          <a:prstGeom prst="rect">
            <a:avLst/>
          </a:prstGeom>
          <a:noFill/>
          <a:ln w="9525">
            <a:noFill/>
            <a:miter lim="800000"/>
            <a:headEnd/>
            <a:tailEnd/>
          </a:ln>
          <a:effectLst/>
        </p:spPr>
        <p:txBody>
          <a:bodyPr wrap="none" anchor="ctr"/>
          <a:lstStyle/>
          <a:p>
            <a:pPr>
              <a:defRPr/>
            </a:pPr>
            <a:r>
              <a:rPr lang="en-US" sz="1600" b="1">
                <a:solidFill>
                  <a:srgbClr val="FF0000"/>
                </a:solidFill>
                <a:effectLst>
                  <a:outerShdw blurRad="38100" dist="38100" dir="2700000" algn="tl">
                    <a:srgbClr val="000000"/>
                  </a:outerShdw>
                </a:effectLst>
                <a:latin typeface="Arial" charset="0"/>
                <a:cs typeface="Arial" charset="0"/>
              </a:rPr>
              <a:t>S</a:t>
            </a:r>
            <a:r>
              <a:rPr lang="en-US" sz="1600" b="1">
                <a:solidFill>
                  <a:srgbClr val="006600"/>
                </a:solidFill>
                <a:effectLst>
                  <a:outerShdw blurRad="38100" dist="38100" dir="2700000" algn="tl">
                    <a:srgbClr val="000000"/>
                  </a:outerShdw>
                </a:effectLst>
                <a:latin typeface="Arial" charset="0"/>
                <a:cs typeface="Arial" charset="0"/>
              </a:rPr>
              <a:t>R</a:t>
            </a:r>
            <a:r>
              <a:rPr lang="en-US" sz="1600" b="1">
                <a:solidFill>
                  <a:srgbClr val="FF0000"/>
                </a:solidFill>
                <a:effectLst>
                  <a:outerShdw blurRad="38100" dist="38100" dir="2700000" algn="tl">
                    <a:srgbClr val="000000"/>
                  </a:outerShdw>
                </a:effectLst>
                <a:latin typeface="Arial" charset="0"/>
                <a:cs typeface="Arial" charset="0"/>
              </a:rPr>
              <a:t>P</a:t>
            </a:r>
            <a:r>
              <a:rPr lang="en-US" sz="1600" b="1">
                <a:solidFill>
                  <a:srgbClr val="006600"/>
                </a:solidFill>
                <a:effectLst>
                  <a:outerShdw blurRad="38100" dist="38100" dir="2700000" algn="tl">
                    <a:srgbClr val="000000"/>
                  </a:outerShdw>
                </a:effectLst>
                <a:latin typeface="Arial" charset="0"/>
                <a:cs typeface="Arial" charset="0"/>
              </a:rPr>
              <a:t>C</a:t>
            </a:r>
            <a:r>
              <a:rPr lang="en-US" sz="1600" b="1">
                <a:solidFill>
                  <a:srgbClr val="FF0000"/>
                </a:solidFill>
                <a:effectLst>
                  <a:outerShdw blurRad="38100" dist="38100" dir="2700000" algn="tl">
                    <a:srgbClr val="000000"/>
                  </a:outerShdw>
                </a:effectLst>
                <a:latin typeface="Arial" charset="0"/>
                <a:cs typeface="Arial" charset="0"/>
              </a:rPr>
              <a:t>3</a:t>
            </a:r>
          </a:p>
        </p:txBody>
      </p:sp>
      <p:sp>
        <p:nvSpPr>
          <p:cNvPr id="637976" name="Rectangle 24"/>
          <p:cNvSpPr>
            <a:spLocks noChangeArrowheads="1"/>
          </p:cNvSpPr>
          <p:nvPr/>
        </p:nvSpPr>
        <p:spPr bwMode="auto">
          <a:xfrm>
            <a:off x="1828800" y="4343400"/>
            <a:ext cx="990600" cy="304800"/>
          </a:xfrm>
          <a:prstGeom prst="rect">
            <a:avLst/>
          </a:prstGeom>
          <a:noFill/>
          <a:ln w="9525">
            <a:noFill/>
            <a:miter lim="800000"/>
            <a:headEnd/>
            <a:tailEnd/>
          </a:ln>
          <a:effectLst/>
        </p:spPr>
        <p:txBody>
          <a:bodyPr wrap="none" anchor="ctr"/>
          <a:lstStyle/>
          <a:p>
            <a:pPr>
              <a:defRPr/>
            </a:pPr>
            <a:r>
              <a:rPr lang="en-US" sz="1600" b="1">
                <a:solidFill>
                  <a:srgbClr val="FF0000"/>
                </a:solidFill>
                <a:effectLst>
                  <a:outerShdw blurRad="38100" dist="38100" dir="2700000" algn="tl">
                    <a:srgbClr val="000000"/>
                  </a:outerShdw>
                </a:effectLst>
                <a:latin typeface="Arial" charset="0"/>
                <a:cs typeface="Arial" charset="0"/>
              </a:rPr>
              <a:t>S</a:t>
            </a:r>
            <a:r>
              <a:rPr lang="en-US" sz="1600" b="1">
                <a:solidFill>
                  <a:srgbClr val="006600"/>
                </a:solidFill>
                <a:effectLst>
                  <a:outerShdw blurRad="38100" dist="38100" dir="2700000" algn="tl">
                    <a:srgbClr val="000000"/>
                  </a:outerShdw>
                </a:effectLst>
                <a:latin typeface="Arial" charset="0"/>
                <a:cs typeface="Arial" charset="0"/>
              </a:rPr>
              <a:t>R</a:t>
            </a:r>
            <a:r>
              <a:rPr lang="en-US" sz="1600" b="1">
                <a:solidFill>
                  <a:srgbClr val="FF0000"/>
                </a:solidFill>
                <a:effectLst>
                  <a:outerShdw blurRad="38100" dist="38100" dir="2700000" algn="tl">
                    <a:srgbClr val="000000"/>
                  </a:outerShdw>
                </a:effectLst>
                <a:latin typeface="Arial" charset="0"/>
                <a:cs typeface="Arial" charset="0"/>
              </a:rPr>
              <a:t>P</a:t>
            </a:r>
            <a:r>
              <a:rPr lang="en-US" sz="1600" b="1">
                <a:solidFill>
                  <a:srgbClr val="006600"/>
                </a:solidFill>
                <a:effectLst>
                  <a:outerShdw blurRad="38100" dist="38100" dir="2700000" algn="tl">
                    <a:srgbClr val="000000"/>
                  </a:outerShdw>
                </a:effectLst>
                <a:latin typeface="Arial" charset="0"/>
                <a:cs typeface="Arial" charset="0"/>
              </a:rPr>
              <a:t>C</a:t>
            </a:r>
            <a:r>
              <a:rPr lang="en-US" sz="1600" b="1">
                <a:solidFill>
                  <a:srgbClr val="FF0000"/>
                </a:solidFill>
                <a:effectLst>
                  <a:outerShdw blurRad="38100" dist="38100" dir="2700000" algn="tl">
                    <a:srgbClr val="000000"/>
                  </a:outerShdw>
                </a:effectLst>
                <a:latin typeface="Arial" charset="0"/>
                <a:cs typeface="Arial" charset="0"/>
              </a:rPr>
              <a:t>1</a:t>
            </a:r>
          </a:p>
        </p:txBody>
      </p:sp>
      <p:sp>
        <p:nvSpPr>
          <p:cNvPr id="637977" name="Rectangle 25"/>
          <p:cNvSpPr>
            <a:spLocks noChangeArrowheads="1"/>
          </p:cNvSpPr>
          <p:nvPr/>
        </p:nvSpPr>
        <p:spPr bwMode="auto">
          <a:xfrm>
            <a:off x="1828800" y="3505200"/>
            <a:ext cx="990600" cy="304800"/>
          </a:xfrm>
          <a:prstGeom prst="rect">
            <a:avLst/>
          </a:prstGeom>
          <a:noFill/>
          <a:ln w="9525">
            <a:noFill/>
            <a:miter lim="800000"/>
            <a:headEnd/>
            <a:tailEnd/>
          </a:ln>
          <a:effectLst/>
        </p:spPr>
        <p:txBody>
          <a:bodyPr wrap="none" anchor="ctr"/>
          <a:lstStyle/>
          <a:p>
            <a:pPr>
              <a:defRPr/>
            </a:pPr>
            <a:r>
              <a:rPr lang="en-US" sz="1600" b="1">
                <a:solidFill>
                  <a:srgbClr val="FF0000"/>
                </a:solidFill>
                <a:effectLst>
                  <a:outerShdw blurRad="38100" dist="38100" dir="2700000" algn="tl">
                    <a:srgbClr val="000000"/>
                  </a:outerShdw>
                </a:effectLst>
                <a:latin typeface="Arial" charset="0"/>
                <a:cs typeface="Arial" charset="0"/>
              </a:rPr>
              <a:t>S</a:t>
            </a:r>
            <a:r>
              <a:rPr lang="en-US" sz="1600" b="1">
                <a:solidFill>
                  <a:srgbClr val="006600"/>
                </a:solidFill>
                <a:effectLst>
                  <a:outerShdw blurRad="38100" dist="38100" dir="2700000" algn="tl">
                    <a:srgbClr val="000000"/>
                  </a:outerShdw>
                </a:effectLst>
                <a:latin typeface="Arial" charset="0"/>
                <a:cs typeface="Arial" charset="0"/>
              </a:rPr>
              <a:t>R</a:t>
            </a:r>
            <a:r>
              <a:rPr lang="en-US" sz="1600" b="1">
                <a:solidFill>
                  <a:srgbClr val="FF0000"/>
                </a:solidFill>
                <a:effectLst>
                  <a:outerShdw blurRad="38100" dist="38100" dir="2700000" algn="tl">
                    <a:srgbClr val="000000"/>
                  </a:outerShdw>
                </a:effectLst>
                <a:latin typeface="Arial" charset="0"/>
                <a:cs typeface="Arial" charset="0"/>
              </a:rPr>
              <a:t>P</a:t>
            </a:r>
            <a:r>
              <a:rPr lang="en-US" sz="1600" b="1">
                <a:solidFill>
                  <a:srgbClr val="006600"/>
                </a:solidFill>
                <a:effectLst>
                  <a:outerShdw blurRad="38100" dist="38100" dir="2700000" algn="tl">
                    <a:srgbClr val="000000"/>
                  </a:outerShdw>
                </a:effectLst>
                <a:latin typeface="Arial" charset="0"/>
                <a:cs typeface="Arial" charset="0"/>
              </a:rPr>
              <a:t>C</a:t>
            </a:r>
            <a:r>
              <a:rPr lang="en-US" sz="1600" b="1">
                <a:solidFill>
                  <a:srgbClr val="FF0000"/>
                </a:solidFill>
                <a:effectLst>
                  <a:outerShdw blurRad="38100" dist="38100" dir="2700000" algn="tl">
                    <a:srgbClr val="000000"/>
                  </a:outerShdw>
                </a:effectLst>
                <a:latin typeface="Arial" charset="0"/>
                <a:cs typeface="Arial" charset="0"/>
              </a:rPr>
              <a:t>2</a:t>
            </a:r>
          </a:p>
        </p:txBody>
      </p:sp>
      <p:sp>
        <p:nvSpPr>
          <p:cNvPr id="637978" name="Rectangle 26" descr="Papyrus"/>
          <p:cNvSpPr>
            <a:spLocks noChangeArrowheads="1"/>
          </p:cNvSpPr>
          <p:nvPr/>
        </p:nvSpPr>
        <p:spPr bwMode="auto">
          <a:xfrm>
            <a:off x="0" y="304800"/>
            <a:ext cx="9144000" cy="1447800"/>
          </a:xfrm>
          <a:prstGeom prst="rect">
            <a:avLst/>
          </a:prstGeom>
          <a:noFill/>
          <a:ln w="12700">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b="1" dirty="0">
                <a:effectLst>
                  <a:outerShdw blurRad="38100" dist="38100" dir="2700000" algn="tl">
                    <a:srgbClr val="FFFFFF"/>
                  </a:outerShdw>
                </a:effectLst>
                <a:latin typeface="Verdana" pitchFamily="34" charset="0"/>
                <a:cs typeface="Arial" charset="0"/>
              </a:rPr>
              <a:t>There </a:t>
            </a:r>
            <a:r>
              <a:rPr lang="en-US" b="1" dirty="0">
                <a:effectLst>
                  <a:outerShdw blurRad="38100" dist="38100" dir="2700000" algn="tl">
                    <a:srgbClr val="FFFFFF"/>
                  </a:outerShdw>
                </a:effectLst>
                <a:latin typeface="Arial" charset="0"/>
                <a:cs typeface="Arial" charset="0"/>
              </a:rPr>
              <a:t>is a</a:t>
            </a:r>
            <a:r>
              <a:rPr lang="en-US" b="1" dirty="0">
                <a:effectLst>
                  <a:outerShdw blurRad="38100" dist="38100" dir="2700000" algn="tl">
                    <a:srgbClr val="FFFFFF"/>
                  </a:outerShdw>
                </a:effectLst>
                <a:latin typeface="Verdana" pitchFamily="34" charset="0"/>
                <a:cs typeface="Arial" charset="0"/>
              </a:rPr>
              <a:t> </a:t>
            </a:r>
            <a:r>
              <a:rPr lang="en-US" sz="2800" b="1" dirty="0">
                <a:solidFill>
                  <a:srgbClr val="FF0000"/>
                </a:solidFill>
                <a:effectLst>
                  <a:outerShdw blurRad="38100" dist="38100" dir="2700000" algn="tl">
                    <a:srgbClr val="000000"/>
                  </a:outerShdw>
                </a:effectLst>
                <a:latin typeface="Arial" charset="0"/>
                <a:cs typeface="Arial" charset="0"/>
              </a:rPr>
              <a:t>S</a:t>
            </a:r>
            <a:r>
              <a:rPr lang="en-US" sz="2800" b="1" dirty="0">
                <a:solidFill>
                  <a:srgbClr val="009900"/>
                </a:solidFill>
                <a:effectLst>
                  <a:outerShdw blurRad="38100" dist="38100" dir="2700000" algn="tl">
                    <a:srgbClr val="000000"/>
                  </a:outerShdw>
                </a:effectLst>
                <a:latin typeface="Arial" charset="0"/>
                <a:cs typeface="Arial" charset="0"/>
              </a:rPr>
              <a:t>R</a:t>
            </a:r>
            <a:r>
              <a:rPr lang="en-US" sz="2800" b="1" dirty="0">
                <a:solidFill>
                  <a:srgbClr val="FF0000"/>
                </a:solidFill>
                <a:effectLst>
                  <a:outerShdw blurRad="38100" dist="38100" dir="2700000" algn="tl">
                    <a:srgbClr val="000000"/>
                  </a:outerShdw>
                </a:effectLst>
                <a:latin typeface="Arial" charset="0"/>
                <a:cs typeface="Arial" charset="0"/>
              </a:rPr>
              <a:t>P</a:t>
            </a:r>
            <a:r>
              <a:rPr lang="en-US" sz="2800" b="1" dirty="0">
                <a:solidFill>
                  <a:srgbClr val="009900"/>
                </a:solidFill>
                <a:effectLst>
                  <a:outerShdw blurRad="38100" dist="38100" dir="2700000" algn="tl">
                    <a:srgbClr val="000000"/>
                  </a:outerShdw>
                </a:effectLst>
                <a:latin typeface="Arial" charset="0"/>
                <a:cs typeface="Arial" charset="0"/>
              </a:rPr>
              <a:t>C</a:t>
            </a:r>
            <a:r>
              <a:rPr lang="en-US" b="1" dirty="0">
                <a:effectLst>
                  <a:outerShdw blurRad="38100" dist="38100" dir="2700000" algn="tl">
                    <a:srgbClr val="FFFFFF"/>
                  </a:outerShdw>
                </a:effectLst>
                <a:latin typeface="Verdana" pitchFamily="34" charset="0"/>
                <a:cs typeface="Arial" charset="0"/>
              </a:rPr>
              <a:t> </a:t>
            </a:r>
            <a:r>
              <a:rPr lang="en-US" sz="2000" b="1" dirty="0">
                <a:effectLst>
                  <a:outerShdw blurRad="38100" dist="38100" dir="2700000" algn="tl">
                    <a:srgbClr val="FFFFFF"/>
                  </a:outerShdw>
                </a:effectLst>
                <a:latin typeface="Verdana" pitchFamily="34" charset="0"/>
                <a:cs typeface="Arial" charset="0"/>
              </a:rPr>
              <a:t>[output prices are changing] </a:t>
            </a:r>
            <a:r>
              <a:rPr lang="en-US" b="1" dirty="0">
                <a:effectLst>
                  <a:outerShdw blurRad="38100" dist="38100" dir="2700000" algn="tl">
                    <a:srgbClr val="FFFFFF"/>
                  </a:outerShdw>
                </a:effectLst>
                <a:latin typeface="Arial" charset="0"/>
                <a:cs typeface="Arial" charset="0"/>
              </a:rPr>
              <a:t>and</a:t>
            </a:r>
            <a:r>
              <a:rPr lang="en-US" sz="2000" b="1" dirty="0">
                <a:effectLst>
                  <a:outerShdw blurRad="38100" dist="38100" dir="2700000" algn="tl">
                    <a:srgbClr val="FFFFFF"/>
                  </a:outerShdw>
                </a:effectLst>
                <a:latin typeface="Verdana" pitchFamily="34" charset="0"/>
                <a:cs typeface="Arial" charset="0"/>
              </a:rPr>
              <a:t> </a:t>
            </a:r>
            <a:r>
              <a:rPr lang="en-US" b="1" dirty="0">
                <a:effectLst>
                  <a:outerShdw blurRad="38100" dist="38100" dir="2700000" algn="tl">
                    <a:srgbClr val="FFFFFF"/>
                  </a:outerShdw>
                </a:effectLst>
                <a:latin typeface="Arial" charset="0"/>
                <a:cs typeface="Arial" charset="0"/>
              </a:rPr>
              <a:t>a</a:t>
            </a:r>
            <a:r>
              <a:rPr lang="en-US" sz="2000" b="1" dirty="0">
                <a:effectLst>
                  <a:outerShdw blurRad="38100" dist="38100" dir="2700000" algn="tl">
                    <a:srgbClr val="FFFFFF"/>
                  </a:outerShdw>
                </a:effectLst>
                <a:latin typeface="Verdana" pitchFamily="34" charset="0"/>
                <a:cs typeface="Arial" charset="0"/>
              </a:rPr>
              <a:t> </a:t>
            </a:r>
            <a:r>
              <a:rPr lang="en-US" sz="2800" b="1" dirty="0">
                <a:solidFill>
                  <a:srgbClr val="0000FF"/>
                </a:solidFill>
                <a:effectLst>
                  <a:outerShdw blurRad="38100" dist="38100" dir="2700000" algn="tl">
                    <a:srgbClr val="000000"/>
                  </a:outerShdw>
                </a:effectLst>
                <a:latin typeface="Arial" charset="0"/>
                <a:cs typeface="Arial" charset="0"/>
              </a:rPr>
              <a:t>LRPC</a:t>
            </a:r>
          </a:p>
          <a:p>
            <a:pPr algn="l">
              <a:defRPr/>
            </a:pPr>
            <a:r>
              <a:rPr lang="en-US" sz="1800" b="1" dirty="0">
                <a:effectLst>
                  <a:outerShdw blurRad="38100" dist="38100" dir="2700000" algn="tl">
                    <a:srgbClr val="FFFFFF"/>
                  </a:outerShdw>
                </a:effectLst>
                <a:latin typeface="Verdana" pitchFamily="34" charset="0"/>
                <a:cs typeface="Arial" charset="0"/>
              </a:rPr>
              <a:t>[output </a:t>
            </a:r>
            <a:r>
              <a:rPr lang="en-US" sz="1600" b="1" dirty="0">
                <a:effectLst>
                  <a:outerShdw blurRad="38100" dist="38100" dir="2700000" algn="tl">
                    <a:srgbClr val="FFFFFF"/>
                  </a:outerShdw>
                </a:effectLst>
                <a:latin typeface="Verdana" pitchFamily="34" charset="0"/>
                <a:cs typeface="Arial" charset="0"/>
              </a:rPr>
              <a:t>&amp; </a:t>
            </a:r>
            <a:r>
              <a:rPr lang="en-US" sz="1800" b="1" dirty="0">
                <a:effectLst>
                  <a:outerShdw blurRad="38100" dist="38100" dir="2700000" algn="tl">
                    <a:srgbClr val="FFFFFF"/>
                  </a:outerShdw>
                </a:effectLst>
                <a:latin typeface="Verdana" pitchFamily="34" charset="0"/>
                <a:cs typeface="Arial" charset="0"/>
              </a:rPr>
              <a:t>input prices </a:t>
            </a:r>
            <a:r>
              <a:rPr lang="en-US" sz="1600" b="1" dirty="0" err="1">
                <a:effectLst>
                  <a:outerShdw blurRad="38100" dist="38100" dir="2700000" algn="tl">
                    <a:srgbClr val="FFFFFF"/>
                  </a:outerShdw>
                </a:effectLst>
                <a:latin typeface="Verdana" pitchFamily="34" charset="0"/>
                <a:cs typeface="Arial" charset="0"/>
              </a:rPr>
              <a:t>chg</a:t>
            </a:r>
            <a:r>
              <a:rPr lang="en-US" sz="1600" b="1" dirty="0">
                <a:effectLst>
                  <a:outerShdw blurRad="38100" dist="38100" dir="2700000" algn="tl">
                    <a:srgbClr val="FFFFFF"/>
                  </a:outerShdw>
                </a:effectLst>
                <a:latin typeface="Verdana" pitchFamily="34" charset="0"/>
                <a:cs typeface="Arial" charset="0"/>
              </a:rPr>
              <a:t> after</a:t>
            </a:r>
            <a:r>
              <a:rPr lang="en-US" sz="1800" b="1" dirty="0">
                <a:effectLst>
                  <a:outerShdw blurRad="38100" dist="38100" dir="2700000" algn="tl">
                    <a:srgbClr val="FFFFFF"/>
                  </a:outerShdw>
                </a:effectLst>
                <a:latin typeface="Verdana" pitchFamily="34" charset="0"/>
                <a:cs typeface="Arial" charset="0"/>
              </a:rPr>
              <a:t> unanticipated inflation or disinflation]</a:t>
            </a:r>
          </a:p>
          <a:p>
            <a:pPr algn="l">
              <a:defRPr/>
            </a:pPr>
            <a:r>
              <a:rPr lang="en-US" sz="2800" b="1" dirty="0">
                <a:solidFill>
                  <a:srgbClr val="0000FF"/>
                </a:solidFill>
                <a:effectLst>
                  <a:outerShdw blurRad="38100" dist="38100" dir="2700000" algn="tl">
                    <a:srgbClr val="000000"/>
                  </a:outerShdw>
                </a:effectLst>
                <a:latin typeface="Arial" charset="0"/>
                <a:cs typeface="Arial" charset="0"/>
              </a:rPr>
              <a:t>LRPC</a:t>
            </a:r>
            <a:r>
              <a:rPr lang="en-US" b="1" dirty="0">
                <a:latin typeface="Verdana" pitchFamily="34" charset="0"/>
                <a:cs typeface="Arial" charset="0"/>
              </a:rPr>
              <a:t> </a:t>
            </a:r>
            <a:r>
              <a:rPr lang="en-US" sz="1800" b="1" dirty="0">
                <a:latin typeface="Verdana" pitchFamily="34" charset="0"/>
                <a:cs typeface="Arial" charset="0"/>
              </a:rPr>
              <a:t>- </a:t>
            </a:r>
            <a:r>
              <a:rPr lang="en-US" sz="2000" b="1" dirty="0">
                <a:latin typeface="Verdana" pitchFamily="34" charset="0"/>
                <a:cs typeface="Arial" charset="0"/>
              </a:rPr>
              <a:t>when unemployment = the natural rate and  there is </a:t>
            </a:r>
          </a:p>
          <a:p>
            <a:pPr algn="l">
              <a:defRPr/>
            </a:pPr>
            <a:r>
              <a:rPr lang="en-US" sz="1600" b="1" dirty="0">
                <a:latin typeface="Verdana" pitchFamily="34" charset="0"/>
                <a:cs typeface="Arial" charset="0"/>
              </a:rPr>
              <a:t>no tendency for</a:t>
            </a:r>
            <a:r>
              <a:rPr lang="en-US" sz="1800" b="1" dirty="0">
                <a:latin typeface="Verdana" pitchFamily="34" charset="0"/>
                <a:cs typeface="Arial" charset="0"/>
              </a:rPr>
              <a:t> PL to be </a:t>
            </a:r>
            <a:r>
              <a:rPr lang="en-US" sz="1800" b="1" dirty="0" err="1">
                <a:latin typeface="Verdana" pitchFamily="34" charset="0"/>
                <a:cs typeface="Arial" charset="0"/>
              </a:rPr>
              <a:t>incr</a:t>
            </a:r>
            <a:r>
              <a:rPr lang="en-US" sz="1800" b="1" dirty="0">
                <a:latin typeface="Verdana" pitchFamily="34" charset="0"/>
                <a:cs typeface="Arial" charset="0"/>
              </a:rPr>
              <a:t>/</a:t>
            </a:r>
            <a:r>
              <a:rPr lang="en-US" sz="1800" b="1" dirty="0" err="1">
                <a:latin typeface="Verdana" pitchFamily="34" charset="0"/>
                <a:cs typeface="Arial" charset="0"/>
              </a:rPr>
              <a:t>decr</a:t>
            </a:r>
            <a:r>
              <a:rPr lang="en-US" sz="2000" b="1" dirty="0">
                <a:latin typeface="Verdana" pitchFamily="34" charset="0"/>
                <a:cs typeface="Arial" charset="0"/>
              </a:rPr>
              <a:t>. </a:t>
            </a:r>
            <a:r>
              <a:rPr lang="en-US" sz="1800" b="1" dirty="0">
                <a:latin typeface="Verdana" pitchFamily="34" charset="0"/>
                <a:cs typeface="Arial" charset="0"/>
              </a:rPr>
              <a:t>PL is stable &amp; contracts reflect it.</a:t>
            </a:r>
          </a:p>
        </p:txBody>
      </p:sp>
      <p:pic>
        <p:nvPicPr>
          <p:cNvPr id="38940" name="Picture 27" descr="clown swirling"/>
          <p:cNvPicPr>
            <a:picLocks noChangeAspect="1" noChangeArrowheads="1" noCrop="1"/>
          </p:cNvPicPr>
          <p:nvPr/>
        </p:nvPicPr>
        <p:blipFill>
          <a:blip r:embed="rId14"/>
          <a:srcRect/>
          <a:stretch>
            <a:fillRect/>
          </a:stretch>
        </p:blipFill>
        <p:spPr bwMode="auto">
          <a:xfrm>
            <a:off x="3314700" y="1600200"/>
            <a:ext cx="1371600" cy="1371600"/>
          </a:xfrm>
          <a:prstGeom prst="rect">
            <a:avLst/>
          </a:prstGeom>
          <a:noFill/>
          <a:ln w="9525">
            <a:noFill/>
            <a:miter lim="800000"/>
            <a:headEnd/>
            <a:tailEnd/>
          </a:ln>
        </p:spPr>
      </p:pic>
      <p:sp>
        <p:nvSpPr>
          <p:cNvPr id="637980" name="Rectangle 28"/>
          <p:cNvSpPr>
            <a:spLocks noChangeArrowheads="1"/>
          </p:cNvSpPr>
          <p:nvPr/>
        </p:nvSpPr>
        <p:spPr bwMode="auto">
          <a:xfrm>
            <a:off x="6096000" y="4838700"/>
            <a:ext cx="3048000" cy="1447800"/>
          </a:xfrm>
          <a:prstGeom prst="rect">
            <a:avLst/>
          </a:prstGeom>
          <a:blipFill>
            <a:blip r:embed="rId15"/>
            <a:tile tx="0" ty="0" sx="100000" sy="100000" flip="none" algn="tl"/>
          </a:blipFill>
          <a:ln w="57150" cmpd="thickThin">
            <a:noFill/>
            <a:miter lim="800000"/>
            <a:headEnd/>
            <a:tailEnd/>
          </a:ln>
          <a:effectLst/>
          <a:scene3d>
            <a:camera prst="orthographicFront"/>
            <a:lightRig rig="threePt" dir="t"/>
          </a:scene3d>
          <a:sp3d>
            <a:bevelT prst="angle"/>
          </a:sp3d>
        </p:spPr>
        <p:txBody>
          <a:bodyPr wrap="none" anchor="ctr">
            <a:sp3d extrusionH="57150">
              <a:bevelT w="38100" h="38100" prst="angle"/>
            </a:sp3d>
          </a:bodyPr>
          <a:lstStyle/>
          <a:p>
            <a:pPr algn="l">
              <a:defRPr/>
            </a:pPr>
            <a:r>
              <a:rPr lang="en-US" sz="2000" b="1" dirty="0">
                <a:latin typeface="Arial" charset="0"/>
                <a:cs typeface="Arial" charset="0"/>
              </a:rPr>
              <a:t>   Let’s say </a:t>
            </a:r>
            <a:r>
              <a:rPr lang="en-US" sz="1800" b="1" dirty="0">
                <a:latin typeface="Arial" charset="0"/>
                <a:cs typeface="Arial" charset="0"/>
              </a:rPr>
              <a:t>that</a:t>
            </a:r>
            <a:r>
              <a:rPr lang="en-US" sz="2000" b="1" dirty="0">
                <a:latin typeface="Arial" charset="0"/>
                <a:cs typeface="Arial" charset="0"/>
              </a:rPr>
              <a:t> </a:t>
            </a:r>
            <a:r>
              <a:rPr lang="en-US" sz="2000" b="1" dirty="0">
                <a:solidFill>
                  <a:srgbClr val="009900"/>
                </a:solidFill>
                <a:effectLst>
                  <a:outerShdw blurRad="38100" dist="38100" dir="2700000" algn="tl">
                    <a:srgbClr val="000000">
                      <a:alpha val="43137"/>
                    </a:srgbClr>
                  </a:outerShdw>
                </a:effectLst>
                <a:latin typeface="Arial" charset="0"/>
                <a:cs typeface="Arial" charset="0"/>
              </a:rPr>
              <a:t>inflation </a:t>
            </a:r>
          </a:p>
          <a:p>
            <a:pPr algn="l">
              <a:defRPr/>
            </a:pPr>
            <a:r>
              <a:rPr lang="en-US" sz="2000" b="1" dirty="0">
                <a:solidFill>
                  <a:srgbClr val="009900"/>
                </a:solidFill>
                <a:effectLst>
                  <a:outerShdw blurRad="38100" dist="38100" dir="2700000" algn="tl">
                    <a:srgbClr val="000000">
                      <a:alpha val="43137"/>
                    </a:srgbClr>
                  </a:outerShdw>
                </a:effectLst>
                <a:latin typeface="Arial" charset="0"/>
                <a:cs typeface="Arial" charset="0"/>
              </a:rPr>
              <a:t>has  averaged  </a:t>
            </a:r>
            <a:r>
              <a:rPr lang="en-US" b="1" dirty="0">
                <a:solidFill>
                  <a:srgbClr val="009900"/>
                </a:solidFill>
                <a:effectLst>
                  <a:outerShdw blurRad="38100" dist="38100" dir="2700000" algn="tl">
                    <a:srgbClr val="000000">
                      <a:alpha val="43137"/>
                    </a:srgbClr>
                  </a:outerShdw>
                </a:effectLst>
                <a:latin typeface="Arial" charset="0"/>
                <a:cs typeface="Arial" charset="0"/>
              </a:rPr>
              <a:t>9</a:t>
            </a:r>
            <a:r>
              <a:rPr lang="en-US" sz="2000" b="1" dirty="0">
                <a:solidFill>
                  <a:srgbClr val="009900"/>
                </a:solidFill>
                <a:effectLst>
                  <a:outerShdw blurRad="38100" dist="38100" dir="2700000" algn="tl">
                    <a:srgbClr val="000000">
                      <a:alpha val="43137"/>
                    </a:srgbClr>
                  </a:outerShdw>
                </a:effectLst>
                <a:latin typeface="Arial" charset="0"/>
                <a:cs typeface="Arial" charset="0"/>
              </a:rPr>
              <a:t>%</a:t>
            </a:r>
            <a:r>
              <a:rPr lang="en-US" sz="2000" b="1" dirty="0">
                <a:latin typeface="Arial" charset="0"/>
                <a:cs typeface="Arial" charset="0"/>
              </a:rPr>
              <a:t>   for</a:t>
            </a:r>
          </a:p>
          <a:p>
            <a:pPr algn="l">
              <a:defRPr/>
            </a:pPr>
            <a:r>
              <a:rPr lang="en-US" sz="2000" b="1" dirty="0">
                <a:latin typeface="Arial" charset="0"/>
                <a:cs typeface="Arial" charset="0"/>
              </a:rPr>
              <a:t>the   past   few   years.</a:t>
            </a:r>
          </a:p>
          <a:p>
            <a:pPr algn="l">
              <a:defRPr/>
            </a:pPr>
            <a:r>
              <a:rPr lang="en-US" b="1" dirty="0">
                <a:solidFill>
                  <a:srgbClr val="009900"/>
                </a:solidFill>
                <a:effectLst>
                  <a:outerShdw blurRad="38100" dist="38100" dir="2700000" algn="tl">
                    <a:srgbClr val="FFFFFF"/>
                  </a:outerShdw>
                </a:effectLst>
                <a:latin typeface="Arial" charset="0"/>
                <a:cs typeface="Arial" charset="0"/>
              </a:rPr>
              <a:t>9</a:t>
            </a:r>
            <a:r>
              <a:rPr lang="en-US" sz="2000" b="1" dirty="0">
                <a:solidFill>
                  <a:srgbClr val="009900"/>
                </a:solidFill>
                <a:effectLst>
                  <a:outerShdw blurRad="38100" dist="38100" dir="2700000" algn="tl">
                    <a:srgbClr val="FFFFFF"/>
                  </a:outerShdw>
                </a:effectLst>
                <a:latin typeface="Arial" charset="0"/>
                <a:cs typeface="Arial" charset="0"/>
              </a:rPr>
              <a:t>% is anticipated</a:t>
            </a:r>
            <a:r>
              <a:rPr lang="en-US" sz="2000" b="1" dirty="0">
                <a:latin typeface="Arial" charset="0"/>
                <a:cs typeface="Arial" charset="0"/>
              </a:rPr>
              <a:t>.</a:t>
            </a:r>
          </a:p>
        </p:txBody>
      </p:sp>
      <p:pic>
        <p:nvPicPr>
          <p:cNvPr id="637981" name="Picture 29" descr="Man_with_jackhammer_3"/>
          <p:cNvPicPr>
            <a:picLocks noChangeAspect="1" noChangeArrowheads="1" noCrop="1"/>
          </p:cNvPicPr>
          <p:nvPr/>
        </p:nvPicPr>
        <p:blipFill>
          <a:blip r:embed="rId16"/>
          <a:srcRect/>
          <a:stretch>
            <a:fillRect/>
          </a:stretch>
        </p:blipFill>
        <p:spPr bwMode="auto">
          <a:xfrm>
            <a:off x="0" y="5570538"/>
            <a:ext cx="1371600" cy="1287462"/>
          </a:xfrm>
          <a:prstGeom prst="rect">
            <a:avLst/>
          </a:prstGeom>
          <a:noFill/>
          <a:ln w="9525">
            <a:noFill/>
            <a:miter lim="800000"/>
            <a:headEnd/>
            <a:tailEnd/>
          </a:ln>
        </p:spPr>
      </p:pic>
      <p:sp>
        <p:nvSpPr>
          <p:cNvPr id="637982" name="Rectangle 30"/>
          <p:cNvSpPr>
            <a:spLocks noChangeArrowheads="1"/>
          </p:cNvSpPr>
          <p:nvPr/>
        </p:nvSpPr>
        <p:spPr bwMode="auto">
          <a:xfrm>
            <a:off x="1143000" y="6553200"/>
            <a:ext cx="5410200" cy="304800"/>
          </a:xfrm>
          <a:prstGeom prst="rect">
            <a:avLst/>
          </a:prstGeom>
          <a:noFill/>
          <a:ln w="9525">
            <a:noFill/>
            <a:miter lim="800000"/>
            <a:headEnd/>
            <a:tailEnd/>
          </a:ln>
          <a:effectLst/>
        </p:spPr>
        <p:txBody>
          <a:bodyPr wrap="none" anchor="ctr"/>
          <a:lstStyle/>
          <a:p>
            <a:pPr algn="l">
              <a:defRPr/>
            </a:pPr>
            <a:r>
              <a:rPr lang="en-US" sz="2000" b="1">
                <a:effectLst>
                  <a:outerShdw blurRad="38100" dist="38100" dir="2700000" algn="tl">
                    <a:srgbClr val="FFFFFF"/>
                  </a:outerShdw>
                </a:effectLst>
                <a:latin typeface="Verdana" pitchFamily="34" charset="0"/>
                <a:cs typeface="Arial" charset="0"/>
              </a:rPr>
              <a:t>0 </a:t>
            </a:r>
            <a:r>
              <a:rPr lang="en-US" sz="2000" b="1">
                <a:solidFill>
                  <a:schemeClr val="bg1"/>
                </a:solidFill>
                <a:effectLst>
                  <a:outerShdw blurRad="38100" dist="38100" dir="2700000" algn="tl">
                    <a:srgbClr val="000000"/>
                  </a:outerShdw>
                </a:effectLst>
                <a:latin typeface="Verdana" pitchFamily="34" charset="0"/>
                <a:cs typeface="Arial" charset="0"/>
              </a:rPr>
              <a:t>     </a:t>
            </a:r>
            <a:r>
              <a:rPr lang="en-US" sz="2000" b="1">
                <a:effectLst>
                  <a:outerShdw blurRad="38100" dist="38100" dir="2700000" algn="tl">
                    <a:srgbClr val="FFFFFF"/>
                  </a:outerShdw>
                </a:effectLst>
                <a:latin typeface="Verdana" pitchFamily="34" charset="0"/>
                <a:cs typeface="Arial" charset="0"/>
              </a:rPr>
              <a:t>            </a:t>
            </a:r>
            <a:r>
              <a:rPr lang="en-US" sz="2000" b="1">
                <a:solidFill>
                  <a:srgbClr val="006600"/>
                </a:solidFill>
                <a:effectLst>
                  <a:outerShdw blurRad="38100" dist="38100" dir="2700000" algn="tl">
                    <a:srgbClr val="000000"/>
                  </a:outerShdw>
                </a:effectLst>
                <a:latin typeface="Verdana" pitchFamily="34" charset="0"/>
                <a:cs typeface="Arial" charset="0"/>
              </a:rPr>
              <a:t>3</a:t>
            </a:r>
            <a:r>
              <a:rPr lang="en-US" sz="1600" b="1">
                <a:solidFill>
                  <a:srgbClr val="006600"/>
                </a:solidFill>
                <a:effectLst>
                  <a:outerShdw blurRad="38100" dist="38100" dir="2700000" algn="tl">
                    <a:srgbClr val="000000"/>
                  </a:outerShdw>
                </a:effectLst>
                <a:latin typeface="Verdana" pitchFamily="34" charset="0"/>
                <a:cs typeface="Arial" charset="0"/>
              </a:rPr>
              <a:t>%</a:t>
            </a:r>
            <a:r>
              <a:rPr lang="en-US" sz="2000" b="1">
                <a:effectLst>
                  <a:outerShdw blurRad="38100" dist="38100" dir="2700000" algn="tl">
                    <a:srgbClr val="FFFFFF"/>
                  </a:outerShdw>
                </a:effectLst>
                <a:latin typeface="Verdana" pitchFamily="34" charset="0"/>
                <a:cs typeface="Arial" charset="0"/>
              </a:rPr>
              <a:t>      </a:t>
            </a:r>
            <a:r>
              <a:rPr lang="en-US" sz="2000" b="1">
                <a:solidFill>
                  <a:srgbClr val="0000FF"/>
                </a:solidFill>
                <a:effectLst>
                  <a:outerShdw blurRad="38100" dist="38100" dir="2700000" algn="tl">
                    <a:srgbClr val="000000"/>
                  </a:outerShdw>
                </a:effectLst>
                <a:latin typeface="Verdana" pitchFamily="34" charset="0"/>
                <a:cs typeface="Arial" charset="0"/>
              </a:rPr>
              <a:t>5</a:t>
            </a:r>
            <a:r>
              <a:rPr lang="en-US" sz="1600" b="1">
                <a:solidFill>
                  <a:srgbClr val="0000FF"/>
                </a:solidFill>
                <a:effectLst>
                  <a:outerShdw blurRad="38100" dist="38100" dir="2700000" algn="tl">
                    <a:srgbClr val="000000"/>
                  </a:outerShdw>
                </a:effectLst>
                <a:latin typeface="Verdana" pitchFamily="34" charset="0"/>
                <a:cs typeface="Arial" charset="0"/>
              </a:rPr>
              <a:t>%</a:t>
            </a:r>
            <a:r>
              <a:rPr lang="en-US" sz="2000" b="1">
                <a:effectLst>
                  <a:outerShdw blurRad="38100" dist="38100" dir="2700000" algn="tl">
                    <a:srgbClr val="FFFFFF"/>
                  </a:outerShdw>
                </a:effectLst>
                <a:latin typeface="Verdana" pitchFamily="34" charset="0"/>
                <a:cs typeface="Arial" charset="0"/>
              </a:rPr>
              <a:t>      </a:t>
            </a:r>
            <a:r>
              <a:rPr lang="en-US" sz="2000" b="1">
                <a:solidFill>
                  <a:srgbClr val="FF0000"/>
                </a:solidFill>
                <a:effectLst>
                  <a:outerShdw blurRad="38100" dist="38100" dir="2700000" algn="tl">
                    <a:srgbClr val="000000"/>
                  </a:outerShdw>
                </a:effectLst>
                <a:latin typeface="Verdana" pitchFamily="34" charset="0"/>
                <a:cs typeface="Arial" charset="0"/>
              </a:rPr>
              <a:t>7</a:t>
            </a:r>
            <a:r>
              <a:rPr lang="en-US" sz="1600" b="1">
                <a:solidFill>
                  <a:srgbClr val="FF0000"/>
                </a:solidFill>
                <a:effectLst>
                  <a:outerShdw blurRad="38100" dist="38100" dir="2700000" algn="tl">
                    <a:srgbClr val="000000"/>
                  </a:outerShdw>
                </a:effectLst>
                <a:latin typeface="Verdana" pitchFamily="34" charset="0"/>
                <a:cs typeface="Arial" charset="0"/>
              </a:rPr>
              <a:t>%</a:t>
            </a:r>
            <a:r>
              <a:rPr lang="en-US" sz="2000" b="1">
                <a:effectLst>
                  <a:outerShdw blurRad="38100" dist="38100" dir="2700000" algn="tl">
                    <a:srgbClr val="FFFFFF"/>
                  </a:outerShdw>
                </a:effectLst>
                <a:latin typeface="Verdana" pitchFamily="34" charset="0"/>
                <a:cs typeface="Arial" charset="0"/>
              </a:rPr>
              <a:t>      </a:t>
            </a:r>
            <a:endParaRPr lang="en-US" sz="1600" b="1">
              <a:effectLst>
                <a:outerShdw blurRad="38100" dist="38100" dir="2700000" algn="tl">
                  <a:srgbClr val="FFFFFF"/>
                </a:outerShdw>
              </a:effectLst>
              <a:latin typeface="Verdana" pitchFamily="34" charset="0"/>
              <a:cs typeface="Arial" charset="0"/>
            </a:endParaRPr>
          </a:p>
        </p:txBody>
      </p:sp>
      <p:sp>
        <p:nvSpPr>
          <p:cNvPr id="38944" name="Line 31"/>
          <p:cNvSpPr>
            <a:spLocks noChangeShapeType="1"/>
          </p:cNvSpPr>
          <p:nvPr/>
        </p:nvSpPr>
        <p:spPr bwMode="auto">
          <a:xfrm flipH="1">
            <a:off x="1371600" y="2590800"/>
            <a:ext cx="76200" cy="3962400"/>
          </a:xfrm>
          <a:prstGeom prst="line">
            <a:avLst/>
          </a:prstGeom>
          <a:noFill/>
          <a:ln w="38100">
            <a:solidFill>
              <a:schemeClr val="tx1"/>
            </a:solidFill>
            <a:round/>
            <a:headEnd/>
            <a:tailEnd/>
          </a:ln>
        </p:spPr>
        <p:txBody>
          <a:bodyPr/>
          <a:lstStyle/>
          <a:p>
            <a:endParaRPr lang="en-US"/>
          </a:p>
        </p:txBody>
      </p:sp>
      <p:sp>
        <p:nvSpPr>
          <p:cNvPr id="38945" name="Line 32"/>
          <p:cNvSpPr>
            <a:spLocks noChangeShapeType="1"/>
          </p:cNvSpPr>
          <p:nvPr/>
        </p:nvSpPr>
        <p:spPr bwMode="auto">
          <a:xfrm>
            <a:off x="1371600" y="6553200"/>
            <a:ext cx="5181600" cy="0"/>
          </a:xfrm>
          <a:prstGeom prst="line">
            <a:avLst/>
          </a:prstGeom>
          <a:noFill/>
          <a:ln w="38100">
            <a:solidFill>
              <a:schemeClr val="tx1"/>
            </a:solidFill>
            <a:round/>
            <a:headEnd/>
            <a:tailEnd/>
          </a:ln>
        </p:spPr>
        <p:txBody>
          <a:bodyPr/>
          <a:lstStyle/>
          <a:p>
            <a:endParaRPr lang="en-US"/>
          </a:p>
        </p:txBody>
      </p:sp>
      <p:sp>
        <p:nvSpPr>
          <p:cNvPr id="637985" name="AutoShape 33"/>
          <p:cNvSpPr>
            <a:spLocks noChangeArrowheads="1"/>
          </p:cNvSpPr>
          <p:nvPr/>
        </p:nvSpPr>
        <p:spPr bwMode="auto">
          <a:xfrm>
            <a:off x="0" y="1752600"/>
            <a:ext cx="2209800" cy="685800"/>
          </a:xfrm>
          <a:prstGeom prst="wedgeRoundRectCallout">
            <a:avLst>
              <a:gd name="adj1" fmla="val -1458"/>
              <a:gd name="adj2" fmla="val 73843"/>
              <a:gd name="adj3" fmla="val 16667"/>
            </a:avLst>
          </a:prstGeom>
          <a:blipFill>
            <a:blip r:embed="rId17"/>
            <a:tile tx="0" ty="0" sx="100000" sy="100000" flip="none" algn="tl"/>
          </a:blipFill>
          <a:ln w="38100">
            <a:noFill/>
            <a:miter lim="800000"/>
            <a:headEnd/>
            <a:tailEnd/>
          </a:ln>
          <a:effectLst/>
          <a:scene3d>
            <a:camera prst="orthographicFront"/>
            <a:lightRig rig="threePt" dir="t"/>
          </a:scene3d>
          <a:sp3d>
            <a:bevelT/>
          </a:sp3d>
        </p:spPr>
        <p:txBody>
          <a:bodyPr/>
          <a:lstStyle/>
          <a:p>
            <a:pPr>
              <a:defRPr/>
            </a:pPr>
            <a:r>
              <a:rPr lang="en-US" sz="1600" b="1" dirty="0">
                <a:solidFill>
                  <a:schemeClr val="bg1"/>
                </a:solidFill>
                <a:effectLst>
                  <a:outerShdw blurRad="38100" dist="38100" dir="2700000" algn="tl">
                    <a:srgbClr val="808080"/>
                  </a:outerShdw>
                </a:effectLst>
                <a:latin typeface="Verdana" pitchFamily="34" charset="0"/>
                <a:cs typeface="Arial" charset="0"/>
              </a:rPr>
              <a:t>My salary just isn’t keeping up.</a:t>
            </a:r>
          </a:p>
        </p:txBody>
      </p:sp>
      <p:sp>
        <p:nvSpPr>
          <p:cNvPr id="637986" name="Rectangle 34"/>
          <p:cNvSpPr>
            <a:spLocks noChangeArrowheads="1"/>
          </p:cNvSpPr>
          <p:nvPr/>
        </p:nvSpPr>
        <p:spPr bwMode="auto">
          <a:xfrm>
            <a:off x="838200" y="2514600"/>
            <a:ext cx="533400" cy="3733800"/>
          </a:xfrm>
          <a:prstGeom prst="rect">
            <a:avLst/>
          </a:prstGeom>
          <a:noFill/>
          <a:ln w="9525">
            <a:noFill/>
            <a:miter lim="800000"/>
            <a:headEnd/>
            <a:tailEnd/>
          </a:ln>
          <a:effectLst/>
        </p:spPr>
        <p:txBody>
          <a:bodyPr wrap="none" anchor="ctr"/>
          <a:lstStyle/>
          <a:p>
            <a:pPr>
              <a:defRPr/>
            </a:pPr>
            <a:endParaRPr lang="en-US" sz="2000" b="1" dirty="0">
              <a:effectLst>
                <a:outerShdw blurRad="38100" dist="38100" dir="2700000" algn="tl">
                  <a:srgbClr val="FFFFFF"/>
                </a:outerShdw>
              </a:effectLst>
              <a:latin typeface="Arial" charset="0"/>
              <a:cs typeface="Arial" charset="0"/>
            </a:endParaRPr>
          </a:p>
          <a:p>
            <a:pPr>
              <a:defRPr/>
            </a:pPr>
            <a:r>
              <a:rPr lang="en-US" sz="2800" b="1" dirty="0">
                <a:effectLst>
                  <a:outerShdw blurRad="38100" dist="38100" dir="2700000" algn="tl">
                    <a:srgbClr val="FFFFFF"/>
                  </a:outerShdw>
                </a:effectLst>
                <a:latin typeface="Arial" charset="0"/>
                <a:cs typeface="Arial" charset="0"/>
              </a:rPr>
              <a:t>12</a:t>
            </a:r>
            <a:r>
              <a:rPr lang="en-US" sz="2000" b="1" dirty="0">
                <a:effectLst>
                  <a:outerShdw blurRad="38100" dist="38100" dir="2700000" algn="tl">
                    <a:srgbClr val="FFFFFF"/>
                  </a:outerShdw>
                </a:effectLst>
                <a:latin typeface="Arial" charset="0"/>
                <a:cs typeface="Arial" charset="0"/>
              </a:rPr>
              <a:t>%</a:t>
            </a:r>
          </a:p>
          <a:p>
            <a:pPr>
              <a:defRPr/>
            </a:pPr>
            <a:endParaRPr lang="en-US" b="1" dirty="0">
              <a:effectLst>
                <a:outerShdw blurRad="38100" dist="38100" dir="2700000" algn="tl">
                  <a:srgbClr val="FFFFFF"/>
                </a:outerShdw>
              </a:effectLst>
              <a:latin typeface="Arial" charset="0"/>
              <a:cs typeface="Arial" charset="0"/>
            </a:endParaRPr>
          </a:p>
          <a:p>
            <a:pPr>
              <a:defRPr/>
            </a:pPr>
            <a:r>
              <a:rPr lang="en-US" sz="2800" b="1" dirty="0">
                <a:effectLst>
                  <a:outerShdw blurRad="38100" dist="38100" dir="2700000" algn="tl">
                    <a:srgbClr val="FFFFFF"/>
                  </a:outerShdw>
                </a:effectLst>
                <a:latin typeface="Arial" charset="0"/>
                <a:cs typeface="Arial" charset="0"/>
              </a:rPr>
              <a:t>9</a:t>
            </a:r>
            <a:r>
              <a:rPr lang="en-US" sz="2000" b="1" dirty="0">
                <a:effectLst>
                  <a:outerShdw blurRad="38100" dist="38100" dir="2700000" algn="tl">
                    <a:srgbClr val="FFFFFF"/>
                  </a:outerShdw>
                </a:effectLst>
                <a:latin typeface="Arial" charset="0"/>
                <a:cs typeface="Arial" charset="0"/>
              </a:rPr>
              <a:t>%</a:t>
            </a:r>
          </a:p>
          <a:p>
            <a:pPr>
              <a:defRPr/>
            </a:pPr>
            <a:endParaRPr lang="en-US" b="1" dirty="0">
              <a:effectLst>
                <a:outerShdw blurRad="38100" dist="38100" dir="2700000" algn="tl">
                  <a:srgbClr val="FFFFFF"/>
                </a:outerShdw>
              </a:effectLst>
              <a:latin typeface="Arial" charset="0"/>
              <a:cs typeface="Arial" charset="0"/>
            </a:endParaRPr>
          </a:p>
          <a:p>
            <a:pPr>
              <a:defRPr/>
            </a:pPr>
            <a:r>
              <a:rPr lang="en-US" sz="2800" b="1" dirty="0">
                <a:effectLst>
                  <a:outerShdw blurRad="38100" dist="38100" dir="2700000" algn="tl">
                    <a:srgbClr val="FFFFFF"/>
                  </a:outerShdw>
                </a:effectLst>
                <a:latin typeface="Arial" charset="0"/>
                <a:cs typeface="Arial" charset="0"/>
              </a:rPr>
              <a:t>6</a:t>
            </a:r>
            <a:r>
              <a:rPr lang="en-US" sz="2000" b="1" dirty="0">
                <a:effectLst>
                  <a:outerShdw blurRad="38100" dist="38100" dir="2700000" algn="tl">
                    <a:srgbClr val="FFFFFF"/>
                  </a:outerShdw>
                </a:effectLst>
                <a:latin typeface="Arial" charset="0"/>
                <a:cs typeface="Arial" charset="0"/>
              </a:rPr>
              <a:t>%</a:t>
            </a:r>
          </a:p>
          <a:p>
            <a:pPr>
              <a:defRPr/>
            </a:pPr>
            <a:endParaRPr lang="en-US" b="1" dirty="0">
              <a:effectLst>
                <a:outerShdw blurRad="38100" dist="38100" dir="2700000" algn="tl">
                  <a:srgbClr val="FFFFFF"/>
                </a:outerShdw>
              </a:effectLst>
              <a:latin typeface="Arial" charset="0"/>
              <a:cs typeface="Arial" charset="0"/>
            </a:endParaRPr>
          </a:p>
          <a:p>
            <a:pPr>
              <a:defRPr/>
            </a:pPr>
            <a:r>
              <a:rPr lang="en-US" sz="2800" b="1" dirty="0">
                <a:effectLst>
                  <a:outerShdw blurRad="38100" dist="38100" dir="2700000" algn="tl">
                    <a:srgbClr val="FFFFFF"/>
                  </a:outerShdw>
                </a:effectLst>
                <a:latin typeface="Arial" charset="0"/>
                <a:cs typeface="Arial" charset="0"/>
              </a:rPr>
              <a:t>3</a:t>
            </a:r>
            <a:r>
              <a:rPr lang="en-US" sz="2000" b="1" dirty="0">
                <a:effectLst>
                  <a:outerShdw blurRad="38100" dist="38100" dir="2700000" algn="tl">
                    <a:srgbClr val="FFFFFF"/>
                  </a:outerShdw>
                </a:effectLst>
                <a:latin typeface="Arial" charset="0"/>
                <a:cs typeface="Arial" charset="0"/>
              </a:rPr>
              <a:t>%</a:t>
            </a:r>
          </a:p>
        </p:txBody>
      </p:sp>
      <p:sp>
        <p:nvSpPr>
          <p:cNvPr id="38948" name="Line 35"/>
          <p:cNvSpPr>
            <a:spLocks noChangeShapeType="1"/>
          </p:cNvSpPr>
          <p:nvPr/>
        </p:nvSpPr>
        <p:spPr bwMode="auto">
          <a:xfrm>
            <a:off x="4038600" y="2667000"/>
            <a:ext cx="0" cy="3886200"/>
          </a:xfrm>
          <a:prstGeom prst="line">
            <a:avLst/>
          </a:prstGeom>
          <a:noFill/>
          <a:ln w="76200">
            <a:solidFill>
              <a:srgbClr val="0000FF"/>
            </a:solidFill>
            <a:round/>
            <a:headEnd/>
            <a:tailEnd/>
          </a:ln>
        </p:spPr>
        <p:txBody>
          <a:bodyPr/>
          <a:lstStyle/>
          <a:p>
            <a:endParaRPr lang="en-US"/>
          </a:p>
        </p:txBody>
      </p:sp>
      <p:pic>
        <p:nvPicPr>
          <p:cNvPr id="637988" name="Picture 36" descr="2bullet"/>
          <p:cNvPicPr>
            <a:picLocks noChangeAspect="1" noChangeArrowheads="1" noCrop="1"/>
          </p:cNvPicPr>
          <p:nvPr/>
        </p:nvPicPr>
        <p:blipFill>
          <a:blip r:embed="rId18"/>
          <a:srcRect/>
          <a:stretch>
            <a:fillRect/>
          </a:stretch>
        </p:blipFill>
        <p:spPr bwMode="auto">
          <a:xfrm>
            <a:off x="3886200" y="5581650"/>
            <a:ext cx="266700" cy="266700"/>
          </a:xfrm>
          <a:prstGeom prst="rect">
            <a:avLst/>
          </a:prstGeom>
          <a:noFill/>
          <a:ln w="9525">
            <a:noFill/>
            <a:miter lim="800000"/>
            <a:headEnd/>
            <a:tailEnd/>
          </a:ln>
        </p:spPr>
      </p:pic>
      <p:sp>
        <p:nvSpPr>
          <p:cNvPr id="637989" name="Rectangle 37"/>
          <p:cNvSpPr>
            <a:spLocks noChangeArrowheads="1"/>
          </p:cNvSpPr>
          <p:nvPr/>
        </p:nvSpPr>
        <p:spPr bwMode="auto">
          <a:xfrm>
            <a:off x="4114800" y="5486400"/>
            <a:ext cx="381000" cy="152400"/>
          </a:xfrm>
          <a:prstGeom prst="rect">
            <a:avLst/>
          </a:prstGeom>
          <a:noFill/>
          <a:ln w="9525">
            <a:noFill/>
            <a:miter lim="800000"/>
            <a:headEnd/>
            <a:tailEnd/>
          </a:ln>
          <a:effectLst/>
        </p:spPr>
        <p:txBody>
          <a:bodyPr wrap="none" anchor="ctr"/>
          <a:lstStyle/>
          <a:p>
            <a:pPr>
              <a:defRPr/>
            </a:pPr>
            <a:r>
              <a:rPr lang="en-US" sz="2000" b="1">
                <a:solidFill>
                  <a:srgbClr val="0000FF"/>
                </a:solidFill>
                <a:effectLst>
                  <a:outerShdw blurRad="38100" dist="38100" dir="2700000" algn="tl">
                    <a:srgbClr val="000000"/>
                  </a:outerShdw>
                </a:effectLst>
                <a:latin typeface="Arial" charset="0"/>
                <a:cs typeface="Arial" charset="0"/>
              </a:rPr>
              <a:t>a</a:t>
            </a:r>
            <a:r>
              <a:rPr lang="en-US" sz="1600" b="1">
                <a:solidFill>
                  <a:srgbClr val="0000FF"/>
                </a:solidFill>
                <a:effectLst>
                  <a:outerShdw blurRad="38100" dist="38100" dir="2700000" algn="tl">
                    <a:srgbClr val="000000"/>
                  </a:outerShdw>
                </a:effectLst>
                <a:latin typeface="Arial" charset="0"/>
                <a:cs typeface="Arial" charset="0"/>
              </a:rPr>
              <a:t>1</a:t>
            </a:r>
          </a:p>
        </p:txBody>
      </p:sp>
      <p:sp>
        <p:nvSpPr>
          <p:cNvPr id="637990" name="Rectangle 38"/>
          <p:cNvSpPr>
            <a:spLocks noChangeArrowheads="1"/>
          </p:cNvSpPr>
          <p:nvPr/>
        </p:nvSpPr>
        <p:spPr bwMode="auto">
          <a:xfrm>
            <a:off x="4114800" y="4648200"/>
            <a:ext cx="304800" cy="152400"/>
          </a:xfrm>
          <a:prstGeom prst="rect">
            <a:avLst/>
          </a:prstGeom>
          <a:noFill/>
          <a:ln w="9525">
            <a:noFill/>
            <a:miter lim="800000"/>
            <a:headEnd/>
            <a:tailEnd/>
          </a:ln>
          <a:effectLst/>
        </p:spPr>
        <p:txBody>
          <a:bodyPr wrap="none" anchor="ctr"/>
          <a:lstStyle/>
          <a:p>
            <a:pPr>
              <a:defRPr/>
            </a:pPr>
            <a:r>
              <a:rPr lang="en-US" sz="2000" b="1">
                <a:solidFill>
                  <a:srgbClr val="0000FF"/>
                </a:solidFill>
                <a:effectLst>
                  <a:outerShdw blurRad="38100" dist="38100" dir="2700000" algn="tl">
                    <a:srgbClr val="000000"/>
                  </a:outerShdw>
                </a:effectLst>
                <a:latin typeface="Arial" charset="0"/>
                <a:cs typeface="Arial" charset="0"/>
              </a:rPr>
              <a:t>a</a:t>
            </a:r>
            <a:r>
              <a:rPr lang="en-US" sz="1600" b="1">
                <a:solidFill>
                  <a:srgbClr val="0000FF"/>
                </a:solidFill>
                <a:effectLst>
                  <a:outerShdw blurRad="38100" dist="38100" dir="2700000" algn="tl">
                    <a:srgbClr val="000000"/>
                  </a:outerShdw>
                </a:effectLst>
                <a:latin typeface="Arial" charset="0"/>
                <a:cs typeface="Arial" charset="0"/>
              </a:rPr>
              <a:t>2</a:t>
            </a:r>
          </a:p>
        </p:txBody>
      </p:sp>
      <p:sp>
        <p:nvSpPr>
          <p:cNvPr id="637991" name="Rectangle 39"/>
          <p:cNvSpPr>
            <a:spLocks noChangeArrowheads="1"/>
          </p:cNvSpPr>
          <p:nvPr/>
        </p:nvSpPr>
        <p:spPr bwMode="auto">
          <a:xfrm>
            <a:off x="4114800" y="3886200"/>
            <a:ext cx="381000" cy="228600"/>
          </a:xfrm>
          <a:prstGeom prst="rect">
            <a:avLst/>
          </a:prstGeom>
          <a:noFill/>
          <a:ln w="9525">
            <a:noFill/>
            <a:miter lim="800000"/>
            <a:headEnd/>
            <a:tailEnd/>
          </a:ln>
          <a:effectLst/>
        </p:spPr>
        <p:txBody>
          <a:bodyPr wrap="none" anchor="ctr"/>
          <a:lstStyle/>
          <a:p>
            <a:pPr>
              <a:defRPr/>
            </a:pPr>
            <a:r>
              <a:rPr lang="en-US" sz="2000" b="1" i="1">
                <a:solidFill>
                  <a:srgbClr val="0000FF"/>
                </a:solidFill>
                <a:effectLst>
                  <a:outerShdw blurRad="38100" dist="38100" dir="2700000" algn="tl">
                    <a:srgbClr val="000000"/>
                  </a:outerShdw>
                </a:effectLst>
                <a:latin typeface="Arial" charset="0"/>
                <a:cs typeface="Arial" charset="0"/>
              </a:rPr>
              <a:t>a</a:t>
            </a:r>
            <a:r>
              <a:rPr lang="en-US" sz="1600" b="1" i="1">
                <a:solidFill>
                  <a:srgbClr val="0000FF"/>
                </a:solidFill>
                <a:effectLst>
                  <a:outerShdw blurRad="38100" dist="38100" dir="2700000" algn="tl">
                    <a:srgbClr val="000000"/>
                  </a:outerShdw>
                </a:effectLst>
                <a:latin typeface="Arial" charset="0"/>
                <a:cs typeface="Arial" charset="0"/>
              </a:rPr>
              <a:t>3</a:t>
            </a:r>
            <a:endParaRPr lang="en-US" sz="2000" b="1" i="1">
              <a:solidFill>
                <a:srgbClr val="0000FF"/>
              </a:solidFill>
              <a:effectLst>
                <a:outerShdw blurRad="38100" dist="38100" dir="2700000" algn="tl">
                  <a:srgbClr val="000000"/>
                </a:outerShdw>
              </a:effectLst>
              <a:latin typeface="Arial" charset="0"/>
              <a:cs typeface="Arial" charset="0"/>
            </a:endParaRPr>
          </a:p>
        </p:txBody>
      </p:sp>
      <p:sp>
        <p:nvSpPr>
          <p:cNvPr id="637992" name="Rectangle 40"/>
          <p:cNvSpPr>
            <a:spLocks noChangeArrowheads="1"/>
          </p:cNvSpPr>
          <p:nvPr/>
        </p:nvSpPr>
        <p:spPr bwMode="auto">
          <a:xfrm>
            <a:off x="2743200" y="4953000"/>
            <a:ext cx="304800" cy="152400"/>
          </a:xfrm>
          <a:prstGeom prst="rect">
            <a:avLst/>
          </a:prstGeom>
          <a:noFill/>
          <a:ln w="9525">
            <a:noFill/>
            <a:miter lim="800000"/>
            <a:headEnd/>
            <a:tailEnd/>
          </a:ln>
          <a:effectLst/>
        </p:spPr>
        <p:txBody>
          <a:bodyPr wrap="none" anchor="ctr"/>
          <a:lstStyle/>
          <a:p>
            <a:pPr>
              <a:defRPr/>
            </a:pPr>
            <a:r>
              <a:rPr lang="en-US" sz="2000" b="1">
                <a:solidFill>
                  <a:srgbClr val="006600"/>
                </a:solidFill>
                <a:effectLst>
                  <a:outerShdw blurRad="38100" dist="38100" dir="2700000" algn="tl">
                    <a:srgbClr val="000000"/>
                  </a:outerShdw>
                </a:effectLst>
                <a:latin typeface="Arial" charset="0"/>
                <a:cs typeface="Arial" charset="0"/>
              </a:rPr>
              <a:t>b</a:t>
            </a:r>
            <a:r>
              <a:rPr lang="en-US" sz="1600" b="1">
                <a:solidFill>
                  <a:srgbClr val="006600"/>
                </a:solidFill>
                <a:effectLst>
                  <a:outerShdw blurRad="38100" dist="38100" dir="2700000" algn="tl">
                    <a:srgbClr val="000000"/>
                  </a:outerShdw>
                </a:effectLst>
                <a:latin typeface="Arial" charset="0"/>
                <a:cs typeface="Arial" charset="0"/>
              </a:rPr>
              <a:t>1</a:t>
            </a:r>
            <a:endParaRPr lang="en-US" sz="2000" b="1">
              <a:solidFill>
                <a:srgbClr val="006600"/>
              </a:solidFill>
              <a:effectLst>
                <a:outerShdw blurRad="38100" dist="38100" dir="2700000" algn="tl">
                  <a:srgbClr val="000000"/>
                </a:outerShdw>
              </a:effectLst>
              <a:latin typeface="Arial" charset="0"/>
              <a:cs typeface="Arial" charset="0"/>
            </a:endParaRPr>
          </a:p>
        </p:txBody>
      </p:sp>
      <p:sp>
        <p:nvSpPr>
          <p:cNvPr id="637993" name="Rectangle 41"/>
          <p:cNvSpPr>
            <a:spLocks noChangeArrowheads="1"/>
          </p:cNvSpPr>
          <p:nvPr/>
        </p:nvSpPr>
        <p:spPr bwMode="auto">
          <a:xfrm>
            <a:off x="2819400" y="4114800"/>
            <a:ext cx="304800" cy="228600"/>
          </a:xfrm>
          <a:prstGeom prst="rect">
            <a:avLst/>
          </a:prstGeom>
          <a:noFill/>
          <a:ln w="9525">
            <a:noFill/>
            <a:miter lim="800000"/>
            <a:headEnd/>
            <a:tailEnd/>
          </a:ln>
          <a:effectLst/>
        </p:spPr>
        <p:txBody>
          <a:bodyPr wrap="none" anchor="ctr"/>
          <a:lstStyle/>
          <a:p>
            <a:pPr>
              <a:defRPr/>
            </a:pPr>
            <a:r>
              <a:rPr lang="en-US" sz="2000" b="1">
                <a:solidFill>
                  <a:srgbClr val="006600"/>
                </a:solidFill>
                <a:effectLst>
                  <a:outerShdw blurRad="38100" dist="38100" dir="2700000" algn="tl">
                    <a:srgbClr val="000000"/>
                  </a:outerShdw>
                </a:effectLst>
                <a:latin typeface="Arial" charset="0"/>
                <a:cs typeface="Arial" charset="0"/>
              </a:rPr>
              <a:t>b</a:t>
            </a:r>
            <a:r>
              <a:rPr lang="en-US" sz="1600" b="1">
                <a:solidFill>
                  <a:srgbClr val="006600"/>
                </a:solidFill>
                <a:effectLst>
                  <a:outerShdw blurRad="38100" dist="38100" dir="2700000" algn="tl">
                    <a:srgbClr val="000000"/>
                  </a:outerShdw>
                </a:effectLst>
                <a:latin typeface="Arial" charset="0"/>
                <a:cs typeface="Arial" charset="0"/>
              </a:rPr>
              <a:t>2</a:t>
            </a:r>
            <a:endParaRPr lang="en-US" sz="2000" b="1">
              <a:solidFill>
                <a:srgbClr val="006600"/>
              </a:solidFill>
              <a:effectLst>
                <a:outerShdw blurRad="38100" dist="38100" dir="2700000" algn="tl">
                  <a:srgbClr val="000000"/>
                </a:outerShdw>
              </a:effectLst>
              <a:latin typeface="Arial" charset="0"/>
              <a:cs typeface="Arial" charset="0"/>
            </a:endParaRPr>
          </a:p>
        </p:txBody>
      </p:sp>
      <p:sp>
        <p:nvSpPr>
          <p:cNvPr id="637994" name="Rectangle 42"/>
          <p:cNvSpPr>
            <a:spLocks noChangeArrowheads="1"/>
          </p:cNvSpPr>
          <p:nvPr/>
        </p:nvSpPr>
        <p:spPr bwMode="auto">
          <a:xfrm>
            <a:off x="2743200" y="3352800"/>
            <a:ext cx="304800" cy="228600"/>
          </a:xfrm>
          <a:prstGeom prst="rect">
            <a:avLst/>
          </a:prstGeom>
          <a:noFill/>
          <a:ln w="9525">
            <a:noFill/>
            <a:miter lim="800000"/>
            <a:headEnd/>
            <a:tailEnd/>
          </a:ln>
          <a:effectLst/>
        </p:spPr>
        <p:txBody>
          <a:bodyPr wrap="none" anchor="ctr"/>
          <a:lstStyle/>
          <a:p>
            <a:pPr>
              <a:defRPr/>
            </a:pPr>
            <a:r>
              <a:rPr lang="en-US" sz="2000" b="1">
                <a:solidFill>
                  <a:srgbClr val="006600"/>
                </a:solidFill>
                <a:effectLst>
                  <a:outerShdw blurRad="38100" dist="38100" dir="2700000" algn="tl">
                    <a:srgbClr val="000000"/>
                  </a:outerShdw>
                </a:effectLst>
                <a:latin typeface="Arial" charset="0"/>
                <a:cs typeface="Arial" charset="0"/>
              </a:rPr>
              <a:t>b</a:t>
            </a:r>
            <a:r>
              <a:rPr lang="en-US" sz="1600" b="1">
                <a:solidFill>
                  <a:srgbClr val="006600"/>
                </a:solidFill>
                <a:effectLst>
                  <a:outerShdw blurRad="38100" dist="38100" dir="2700000" algn="tl">
                    <a:srgbClr val="000000"/>
                  </a:outerShdw>
                </a:effectLst>
                <a:latin typeface="Arial" charset="0"/>
                <a:cs typeface="Arial" charset="0"/>
              </a:rPr>
              <a:t>3</a:t>
            </a:r>
            <a:endParaRPr lang="en-US" sz="2000" b="1">
              <a:solidFill>
                <a:srgbClr val="006600"/>
              </a:solidFill>
              <a:effectLst>
                <a:outerShdw blurRad="38100" dist="38100" dir="2700000" algn="tl">
                  <a:srgbClr val="000000"/>
                </a:outerShdw>
              </a:effectLst>
              <a:latin typeface="Arial" charset="0"/>
              <a:cs typeface="Arial" charset="0"/>
            </a:endParaRPr>
          </a:p>
        </p:txBody>
      </p:sp>
      <p:sp>
        <p:nvSpPr>
          <p:cNvPr id="637995" name="Rectangle 43"/>
          <p:cNvSpPr>
            <a:spLocks noChangeArrowheads="1"/>
          </p:cNvSpPr>
          <p:nvPr/>
        </p:nvSpPr>
        <p:spPr bwMode="auto">
          <a:xfrm>
            <a:off x="4953000" y="6248400"/>
            <a:ext cx="381000" cy="228600"/>
          </a:xfrm>
          <a:prstGeom prst="rect">
            <a:avLst/>
          </a:prstGeom>
          <a:noFill/>
          <a:ln w="9525">
            <a:noFill/>
            <a:miter lim="800000"/>
            <a:headEnd/>
            <a:tailEnd/>
          </a:ln>
          <a:effectLst/>
        </p:spPr>
        <p:txBody>
          <a:bodyPr wrap="none" anchor="ctr"/>
          <a:lstStyle/>
          <a:p>
            <a:pPr>
              <a:defRPr/>
            </a:pPr>
            <a:r>
              <a:rPr lang="en-US" sz="1800" b="1" i="1">
                <a:solidFill>
                  <a:srgbClr val="FF0000"/>
                </a:solidFill>
                <a:effectLst>
                  <a:outerShdw blurRad="38100" dist="38100" dir="2700000" algn="tl">
                    <a:srgbClr val="000000"/>
                  </a:outerShdw>
                </a:effectLst>
                <a:latin typeface="Arial" charset="0"/>
                <a:cs typeface="Arial" charset="0"/>
              </a:rPr>
              <a:t>C</a:t>
            </a:r>
            <a:r>
              <a:rPr lang="en-US" sz="1600" b="1" i="1">
                <a:solidFill>
                  <a:srgbClr val="FF0000"/>
                </a:solidFill>
                <a:effectLst>
                  <a:outerShdw blurRad="38100" dist="38100" dir="2700000" algn="tl">
                    <a:srgbClr val="000000"/>
                  </a:outerShdw>
                </a:effectLst>
                <a:latin typeface="Arial" charset="0"/>
                <a:cs typeface="Arial" charset="0"/>
              </a:rPr>
              <a:t>1</a:t>
            </a:r>
            <a:endParaRPr lang="en-US" sz="2000" b="1" i="1">
              <a:solidFill>
                <a:srgbClr val="FF0000"/>
              </a:solidFill>
              <a:effectLst>
                <a:outerShdw blurRad="38100" dist="38100" dir="2700000" algn="tl">
                  <a:srgbClr val="000000"/>
                </a:outerShdw>
              </a:effectLst>
              <a:latin typeface="Arial" charset="0"/>
              <a:cs typeface="Arial" charset="0"/>
            </a:endParaRPr>
          </a:p>
        </p:txBody>
      </p:sp>
      <p:sp>
        <p:nvSpPr>
          <p:cNvPr id="637996" name="Rectangle 44"/>
          <p:cNvSpPr>
            <a:spLocks noChangeArrowheads="1"/>
          </p:cNvSpPr>
          <p:nvPr/>
        </p:nvSpPr>
        <p:spPr bwMode="auto">
          <a:xfrm>
            <a:off x="5105400" y="5715000"/>
            <a:ext cx="304800" cy="76200"/>
          </a:xfrm>
          <a:prstGeom prst="rect">
            <a:avLst/>
          </a:prstGeom>
          <a:noFill/>
          <a:ln w="9525">
            <a:noFill/>
            <a:miter lim="800000"/>
            <a:headEnd/>
            <a:tailEnd/>
          </a:ln>
          <a:effectLst/>
        </p:spPr>
        <p:txBody>
          <a:bodyPr wrap="none" anchor="ctr"/>
          <a:lstStyle/>
          <a:p>
            <a:pPr>
              <a:defRPr/>
            </a:pPr>
            <a:r>
              <a:rPr lang="en-US" sz="2000" b="1" i="1">
                <a:solidFill>
                  <a:srgbClr val="FF0000"/>
                </a:solidFill>
                <a:effectLst>
                  <a:outerShdw blurRad="38100" dist="38100" dir="2700000" algn="tl">
                    <a:srgbClr val="000000"/>
                  </a:outerShdw>
                </a:effectLst>
                <a:latin typeface="Arial" charset="0"/>
                <a:cs typeface="Arial" charset="0"/>
              </a:rPr>
              <a:t>c</a:t>
            </a:r>
            <a:r>
              <a:rPr lang="en-US" sz="1600" b="1" i="1">
                <a:solidFill>
                  <a:srgbClr val="FF0000"/>
                </a:solidFill>
                <a:effectLst>
                  <a:outerShdw blurRad="38100" dist="38100" dir="2700000" algn="tl">
                    <a:srgbClr val="000000"/>
                  </a:outerShdw>
                </a:effectLst>
                <a:latin typeface="Arial" charset="0"/>
                <a:cs typeface="Arial" charset="0"/>
              </a:rPr>
              <a:t>2</a:t>
            </a:r>
            <a:endParaRPr lang="en-US" sz="2000" b="1" i="1">
              <a:solidFill>
                <a:srgbClr val="FF0000"/>
              </a:solidFill>
              <a:effectLst>
                <a:outerShdw blurRad="38100" dist="38100" dir="2700000" algn="tl">
                  <a:srgbClr val="000000"/>
                </a:outerShdw>
              </a:effectLst>
              <a:latin typeface="Arial" charset="0"/>
              <a:cs typeface="Arial" charset="0"/>
            </a:endParaRPr>
          </a:p>
        </p:txBody>
      </p:sp>
      <p:sp>
        <p:nvSpPr>
          <p:cNvPr id="637997" name="Rectangle 45"/>
          <p:cNvSpPr>
            <a:spLocks noChangeArrowheads="1"/>
          </p:cNvSpPr>
          <p:nvPr/>
        </p:nvSpPr>
        <p:spPr bwMode="auto">
          <a:xfrm>
            <a:off x="4876800" y="4495800"/>
            <a:ext cx="228600" cy="228600"/>
          </a:xfrm>
          <a:prstGeom prst="rect">
            <a:avLst/>
          </a:prstGeom>
          <a:noFill/>
          <a:ln w="9525">
            <a:noFill/>
            <a:miter lim="800000"/>
            <a:headEnd/>
            <a:tailEnd/>
          </a:ln>
          <a:effectLst/>
        </p:spPr>
        <p:txBody>
          <a:bodyPr wrap="none" anchor="ctr"/>
          <a:lstStyle/>
          <a:p>
            <a:pPr>
              <a:defRPr/>
            </a:pPr>
            <a:r>
              <a:rPr lang="en-US" sz="2000" b="1" i="1">
                <a:solidFill>
                  <a:srgbClr val="FF0000"/>
                </a:solidFill>
                <a:effectLst>
                  <a:outerShdw blurRad="38100" dist="38100" dir="2700000" algn="tl">
                    <a:srgbClr val="000000"/>
                  </a:outerShdw>
                </a:effectLst>
                <a:latin typeface="Arial" charset="0"/>
                <a:cs typeface="Arial" charset="0"/>
              </a:rPr>
              <a:t>c</a:t>
            </a:r>
            <a:r>
              <a:rPr lang="en-US" sz="1600" b="1" i="1">
                <a:solidFill>
                  <a:srgbClr val="FF0000"/>
                </a:solidFill>
                <a:effectLst>
                  <a:outerShdw blurRad="38100" dist="38100" dir="2700000" algn="tl">
                    <a:srgbClr val="000000"/>
                  </a:outerShdw>
                </a:effectLst>
                <a:latin typeface="Arial" charset="0"/>
                <a:cs typeface="Arial" charset="0"/>
              </a:rPr>
              <a:t>3</a:t>
            </a:r>
            <a:endParaRPr lang="en-US" sz="2000" b="1" i="1">
              <a:solidFill>
                <a:srgbClr val="FF0000"/>
              </a:solidFill>
              <a:effectLst>
                <a:outerShdw blurRad="38100" dist="38100" dir="2700000" algn="tl">
                  <a:srgbClr val="000000"/>
                </a:outerShdw>
              </a:effectLst>
              <a:latin typeface="Arial" charset="0"/>
              <a:cs typeface="Arial" charset="0"/>
            </a:endParaRPr>
          </a:p>
        </p:txBody>
      </p:sp>
      <p:sp>
        <p:nvSpPr>
          <p:cNvPr id="637998" name="Rectangle 46"/>
          <p:cNvSpPr>
            <a:spLocks noChangeArrowheads="1"/>
          </p:cNvSpPr>
          <p:nvPr/>
        </p:nvSpPr>
        <p:spPr bwMode="auto">
          <a:xfrm>
            <a:off x="3581400" y="1676400"/>
            <a:ext cx="914400" cy="3810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b="1" dirty="0">
                <a:solidFill>
                  <a:srgbClr val="0000FF"/>
                </a:solidFill>
                <a:effectLst>
                  <a:outerShdw blurRad="38100" dist="38100" dir="2700000" algn="tl">
                    <a:srgbClr val="000000"/>
                  </a:outerShdw>
                </a:effectLst>
                <a:latin typeface="Arial" charset="0"/>
                <a:cs typeface="Arial" charset="0"/>
              </a:rPr>
              <a:t>LRPC</a:t>
            </a:r>
          </a:p>
        </p:txBody>
      </p:sp>
      <p:pic>
        <p:nvPicPr>
          <p:cNvPr id="38960" name="Picture 47" descr="arrow left light gr"/>
          <p:cNvPicPr>
            <a:picLocks noChangeAspect="1" noChangeArrowheads="1" noCrop="1"/>
          </p:cNvPicPr>
          <p:nvPr/>
        </p:nvPicPr>
        <p:blipFill>
          <a:blip r:embed="rId19"/>
          <a:srcRect/>
          <a:stretch>
            <a:fillRect/>
          </a:stretch>
        </p:blipFill>
        <p:spPr bwMode="auto">
          <a:xfrm>
            <a:off x="3371850" y="2743200"/>
            <a:ext cx="666750" cy="266700"/>
          </a:xfrm>
          <a:prstGeom prst="rect">
            <a:avLst/>
          </a:prstGeom>
          <a:noFill/>
          <a:ln w="9525">
            <a:noFill/>
            <a:miter lim="800000"/>
            <a:headEnd/>
            <a:tailEnd/>
          </a:ln>
        </p:spPr>
      </p:pic>
      <p:pic>
        <p:nvPicPr>
          <p:cNvPr id="38961" name="Picture 48" descr="arrow red rt"/>
          <p:cNvPicPr>
            <a:picLocks noChangeAspect="1" noChangeArrowheads="1" noCrop="1"/>
          </p:cNvPicPr>
          <p:nvPr/>
        </p:nvPicPr>
        <p:blipFill>
          <a:blip r:embed="rId20"/>
          <a:srcRect/>
          <a:stretch>
            <a:fillRect/>
          </a:stretch>
        </p:blipFill>
        <p:spPr bwMode="auto">
          <a:xfrm>
            <a:off x="4038600" y="2743200"/>
            <a:ext cx="666750" cy="266700"/>
          </a:xfrm>
          <a:prstGeom prst="rect">
            <a:avLst/>
          </a:prstGeom>
          <a:noFill/>
          <a:ln w="9525">
            <a:noFill/>
            <a:miter lim="800000"/>
            <a:headEnd/>
            <a:tailEnd/>
          </a:ln>
        </p:spPr>
      </p:pic>
      <p:sp>
        <p:nvSpPr>
          <p:cNvPr id="638001" name="Rectangle 49"/>
          <p:cNvSpPr>
            <a:spLocks noChangeArrowheads="1"/>
          </p:cNvSpPr>
          <p:nvPr/>
        </p:nvSpPr>
        <p:spPr bwMode="auto">
          <a:xfrm>
            <a:off x="3200400" y="5791200"/>
            <a:ext cx="762000" cy="4572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600" b="1" dirty="0" err="1">
                <a:solidFill>
                  <a:srgbClr val="006600"/>
                </a:solidFill>
                <a:effectLst>
                  <a:outerShdw blurRad="38100" dist="38100" dir="2700000" algn="tl">
                    <a:srgbClr val="000000"/>
                  </a:outerShdw>
                </a:effectLst>
                <a:latin typeface="Arial" charset="0"/>
                <a:cs typeface="Arial" charset="0"/>
              </a:rPr>
              <a:t>Inflat</a:t>
            </a:r>
            <a:r>
              <a:rPr lang="en-US" sz="1600" b="1" dirty="0">
                <a:solidFill>
                  <a:srgbClr val="006600"/>
                </a:solidFill>
                <a:effectLst>
                  <a:outerShdw blurRad="38100" dist="38100" dir="2700000" algn="tl">
                    <a:srgbClr val="000000"/>
                  </a:outerShdw>
                </a:effectLst>
                <a:latin typeface="Arial" charset="0"/>
                <a:cs typeface="Arial" charset="0"/>
              </a:rPr>
              <a:t>.</a:t>
            </a:r>
          </a:p>
          <a:p>
            <a:pPr>
              <a:defRPr/>
            </a:pPr>
            <a:r>
              <a:rPr lang="en-US" sz="1600" b="1" dirty="0">
                <a:solidFill>
                  <a:srgbClr val="006600"/>
                </a:solidFill>
                <a:effectLst>
                  <a:outerShdw blurRad="38100" dist="38100" dir="2700000" algn="tl">
                    <a:srgbClr val="000000"/>
                  </a:outerShdw>
                </a:effectLst>
                <a:latin typeface="Arial" charset="0"/>
                <a:cs typeface="Arial" charset="0"/>
              </a:rPr>
              <a:t>Gap</a:t>
            </a:r>
          </a:p>
        </p:txBody>
      </p:sp>
      <p:sp>
        <p:nvSpPr>
          <p:cNvPr id="638002" name="Rectangle 50"/>
          <p:cNvSpPr>
            <a:spLocks noChangeArrowheads="1"/>
          </p:cNvSpPr>
          <p:nvPr/>
        </p:nvSpPr>
        <p:spPr bwMode="auto">
          <a:xfrm>
            <a:off x="4114800" y="5791200"/>
            <a:ext cx="838200" cy="4572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600" b="1" dirty="0">
                <a:solidFill>
                  <a:srgbClr val="FF0000"/>
                </a:solidFill>
                <a:effectLst>
                  <a:outerShdw blurRad="38100" dist="38100" dir="2700000" algn="tl">
                    <a:srgbClr val="000000"/>
                  </a:outerShdw>
                </a:effectLst>
                <a:latin typeface="Arial" charset="0"/>
                <a:cs typeface="Arial" charset="0"/>
              </a:rPr>
              <a:t>Recess.</a:t>
            </a:r>
          </a:p>
          <a:p>
            <a:pPr>
              <a:defRPr/>
            </a:pPr>
            <a:r>
              <a:rPr lang="en-US" sz="1600" b="1" dirty="0">
                <a:solidFill>
                  <a:srgbClr val="FF0000"/>
                </a:solidFill>
                <a:effectLst>
                  <a:outerShdw blurRad="38100" dist="38100" dir="2700000" algn="tl">
                    <a:srgbClr val="000000"/>
                  </a:outerShdw>
                </a:effectLst>
                <a:latin typeface="Arial" charset="0"/>
                <a:cs typeface="Arial" charset="0"/>
              </a:rPr>
              <a:t>Gap</a:t>
            </a:r>
          </a:p>
        </p:txBody>
      </p:sp>
      <p:pic>
        <p:nvPicPr>
          <p:cNvPr id="638003" name="Picture 51" descr="money guy"/>
          <p:cNvPicPr>
            <a:picLocks noChangeAspect="1" noChangeArrowheads="1" noCrop="1"/>
          </p:cNvPicPr>
          <p:nvPr/>
        </p:nvPicPr>
        <p:blipFill>
          <a:blip r:embed="rId21"/>
          <a:srcRect/>
          <a:stretch>
            <a:fillRect/>
          </a:stretch>
        </p:blipFill>
        <p:spPr bwMode="auto">
          <a:xfrm>
            <a:off x="5064125" y="3624263"/>
            <a:ext cx="720725" cy="1214437"/>
          </a:xfrm>
          <a:prstGeom prst="rect">
            <a:avLst/>
          </a:prstGeom>
          <a:noFill/>
          <a:ln w="9525">
            <a:noFill/>
            <a:miter lim="800000"/>
            <a:headEnd/>
            <a:tailEnd/>
          </a:ln>
        </p:spPr>
      </p:pic>
      <p:sp>
        <p:nvSpPr>
          <p:cNvPr id="638004" name="AutoShape 52"/>
          <p:cNvSpPr>
            <a:spLocks noChangeArrowheads="1"/>
          </p:cNvSpPr>
          <p:nvPr/>
        </p:nvSpPr>
        <p:spPr bwMode="auto">
          <a:xfrm>
            <a:off x="5372100" y="2933700"/>
            <a:ext cx="3419475" cy="457200"/>
          </a:xfrm>
          <a:prstGeom prst="wedgeRoundRectCallout">
            <a:avLst>
              <a:gd name="adj1" fmla="val -41204"/>
              <a:gd name="adj2" fmla="val 90278"/>
              <a:gd name="adj3" fmla="val 16667"/>
            </a:avLst>
          </a:prstGeom>
          <a:blipFill>
            <a:blip r:embed="rId17"/>
            <a:tile tx="0" ty="0" sx="100000" sy="100000" flip="none" algn="tl"/>
          </a:blipFill>
          <a:ln w="38100">
            <a:noFill/>
            <a:miter lim="800000"/>
            <a:headEnd/>
            <a:tailEnd/>
          </a:ln>
          <a:scene3d>
            <a:camera prst="orthographicFront"/>
            <a:lightRig rig="threePt" dir="t"/>
          </a:scene3d>
          <a:sp3d>
            <a:bevelT/>
          </a:sp3d>
        </p:spPr>
        <p:txBody>
          <a:bodyPr/>
          <a:lstStyle/>
          <a:p>
            <a:pPr algn="l"/>
            <a:r>
              <a:rPr lang="en-US" sz="1600" b="1" dirty="0">
                <a:solidFill>
                  <a:schemeClr val="bg1"/>
                </a:solidFill>
                <a:latin typeface="Arial" charset="0"/>
                <a:cs typeface="Arial" charset="0"/>
              </a:rPr>
              <a:t>Wow, my raise exceeds inflation.</a:t>
            </a:r>
          </a:p>
        </p:txBody>
      </p:sp>
      <p:sp>
        <p:nvSpPr>
          <p:cNvPr id="638005" name="Rectangle 53"/>
          <p:cNvSpPr>
            <a:spLocks noChangeArrowheads="1"/>
          </p:cNvSpPr>
          <p:nvPr/>
        </p:nvSpPr>
        <p:spPr bwMode="auto">
          <a:xfrm>
            <a:off x="5210175" y="1752600"/>
            <a:ext cx="3848100" cy="1143000"/>
          </a:xfrm>
          <a:prstGeom prst="rect">
            <a:avLst/>
          </a:prstGeom>
          <a:blipFill>
            <a:blip r:embed="rId15"/>
            <a:tile tx="0" ty="0" sx="100000" sy="100000" flip="none" algn="tl"/>
          </a:blipFill>
          <a:ln w="57150" cmpd="thickThin">
            <a:noFill/>
            <a:miter lim="800000"/>
            <a:headEnd/>
            <a:tailEnd/>
          </a:ln>
          <a:effectLst/>
          <a:scene3d>
            <a:camera prst="orthographicFront"/>
            <a:lightRig rig="threePt" dir="t"/>
          </a:scene3d>
          <a:sp3d>
            <a:bevelT prst="angle"/>
          </a:sp3d>
        </p:spPr>
        <p:txBody>
          <a:bodyPr wrap="none" anchor="ctr">
            <a:sp3d extrusionH="57150">
              <a:bevelT w="38100" h="38100" prst="angle"/>
            </a:sp3d>
          </a:bodyPr>
          <a:lstStyle/>
          <a:p>
            <a:pPr algn="l">
              <a:defRPr/>
            </a:pPr>
            <a:r>
              <a:rPr lang="en-US" sz="1800" dirty="0">
                <a:latin typeface="Arial" charset="0"/>
                <a:cs typeface="Arial" charset="0"/>
              </a:rPr>
              <a:t>   </a:t>
            </a:r>
            <a:r>
              <a:rPr lang="en-US" sz="2000" b="1" dirty="0">
                <a:latin typeface="Verdana" pitchFamily="34" charset="0"/>
                <a:cs typeface="Arial" charset="0"/>
              </a:rPr>
              <a:t>Let’s </a:t>
            </a:r>
            <a:r>
              <a:rPr lang="en-US" sz="1800" b="1" dirty="0">
                <a:latin typeface="Verdana" pitchFamily="34" charset="0"/>
                <a:cs typeface="Arial" charset="0"/>
              </a:rPr>
              <a:t>say that</a:t>
            </a:r>
            <a:r>
              <a:rPr lang="en-US" sz="2000" b="1" dirty="0">
                <a:latin typeface="Verdana" pitchFamily="34" charset="0"/>
                <a:cs typeface="Arial" charset="0"/>
              </a:rPr>
              <a:t> </a:t>
            </a:r>
            <a:r>
              <a:rPr lang="en-US" b="1" dirty="0">
                <a:solidFill>
                  <a:srgbClr val="009900"/>
                </a:solidFill>
                <a:effectLst>
                  <a:outerShdw blurRad="38100" dist="38100" dir="2700000" algn="tl">
                    <a:srgbClr val="FFFFFF"/>
                  </a:outerShdw>
                </a:effectLst>
                <a:latin typeface="Verdana" pitchFamily="34" charset="0"/>
                <a:cs typeface="Arial" charset="0"/>
              </a:rPr>
              <a:t>inflation</a:t>
            </a:r>
            <a:r>
              <a:rPr lang="en-US" sz="2000" b="1" dirty="0">
                <a:latin typeface="Verdana" pitchFamily="34" charset="0"/>
                <a:cs typeface="Arial" charset="0"/>
              </a:rPr>
              <a:t> </a:t>
            </a:r>
          </a:p>
          <a:p>
            <a:pPr algn="l">
              <a:defRPr/>
            </a:pPr>
            <a:r>
              <a:rPr lang="en-US" sz="1800" b="1" dirty="0">
                <a:latin typeface="Verdana" pitchFamily="34" charset="0"/>
                <a:cs typeface="Arial" charset="0"/>
              </a:rPr>
              <a:t>has </a:t>
            </a:r>
            <a:r>
              <a:rPr lang="en-US" sz="1800" b="1" dirty="0">
                <a:solidFill>
                  <a:srgbClr val="009900"/>
                </a:solidFill>
                <a:effectLst>
                  <a:outerShdw blurRad="38100" dist="38100" dir="2700000" algn="tl">
                    <a:srgbClr val="FFFFFF"/>
                  </a:outerShdw>
                </a:effectLst>
                <a:latin typeface="Verdana" pitchFamily="34" charset="0"/>
                <a:cs typeface="Arial" charset="0"/>
              </a:rPr>
              <a:t>averaged</a:t>
            </a:r>
            <a:r>
              <a:rPr lang="en-US" sz="2000" b="1" dirty="0">
                <a:latin typeface="Verdana" pitchFamily="34" charset="0"/>
                <a:cs typeface="Arial" charset="0"/>
              </a:rPr>
              <a:t> </a:t>
            </a:r>
            <a:r>
              <a:rPr lang="en-US" b="1" dirty="0">
                <a:solidFill>
                  <a:srgbClr val="009900"/>
                </a:solidFill>
                <a:effectLst>
                  <a:outerShdw blurRad="38100" dist="38100" dir="2700000" algn="tl">
                    <a:srgbClr val="FFFFFF"/>
                  </a:outerShdw>
                </a:effectLst>
                <a:latin typeface="Verdana" pitchFamily="34" charset="0"/>
                <a:cs typeface="Arial" charset="0"/>
              </a:rPr>
              <a:t>3</a:t>
            </a:r>
            <a:r>
              <a:rPr lang="en-US" sz="2000" b="1" dirty="0">
                <a:solidFill>
                  <a:srgbClr val="009900"/>
                </a:solidFill>
                <a:effectLst>
                  <a:outerShdw blurRad="38100" dist="38100" dir="2700000" algn="tl">
                    <a:srgbClr val="FFFFFF"/>
                  </a:outerShdw>
                </a:effectLst>
                <a:latin typeface="Verdana" pitchFamily="34" charset="0"/>
                <a:cs typeface="Arial" charset="0"/>
              </a:rPr>
              <a:t>%</a:t>
            </a:r>
            <a:r>
              <a:rPr lang="en-US" sz="2000" b="1" dirty="0">
                <a:effectLst>
                  <a:outerShdw blurRad="38100" dist="38100" dir="2700000" algn="tl">
                    <a:srgbClr val="808080"/>
                  </a:outerShdw>
                </a:effectLst>
                <a:latin typeface="Verdana" pitchFamily="34" charset="0"/>
                <a:cs typeface="Arial" charset="0"/>
              </a:rPr>
              <a:t> </a:t>
            </a:r>
            <a:r>
              <a:rPr lang="en-US" sz="1800" b="1" dirty="0">
                <a:latin typeface="Verdana" pitchFamily="34" charset="0"/>
                <a:cs typeface="Arial" charset="0"/>
              </a:rPr>
              <a:t>for</a:t>
            </a:r>
            <a:r>
              <a:rPr lang="en-US" sz="2000" b="1" dirty="0">
                <a:latin typeface="Verdana" pitchFamily="34" charset="0"/>
                <a:cs typeface="Arial" charset="0"/>
              </a:rPr>
              <a:t> </a:t>
            </a:r>
            <a:r>
              <a:rPr lang="en-US" sz="1800" b="1" dirty="0">
                <a:latin typeface="Verdana" pitchFamily="34" charset="0"/>
                <a:cs typeface="Arial" charset="0"/>
              </a:rPr>
              <a:t>three</a:t>
            </a:r>
            <a:r>
              <a:rPr lang="en-US" sz="2000" b="1" dirty="0">
                <a:latin typeface="Verdana" pitchFamily="34" charset="0"/>
                <a:cs typeface="Arial" charset="0"/>
              </a:rPr>
              <a:t> </a:t>
            </a:r>
          </a:p>
          <a:p>
            <a:pPr algn="l">
              <a:defRPr/>
            </a:pPr>
            <a:r>
              <a:rPr lang="en-US" sz="2000" b="1" dirty="0">
                <a:latin typeface="Verdana" pitchFamily="34" charset="0"/>
                <a:cs typeface="Arial" charset="0"/>
              </a:rPr>
              <a:t>years. </a:t>
            </a:r>
            <a:r>
              <a:rPr lang="en-US" b="1" dirty="0">
                <a:solidFill>
                  <a:srgbClr val="009900"/>
                </a:solidFill>
                <a:effectLst>
                  <a:outerShdw blurRad="38100" dist="38100" dir="2700000" algn="tl">
                    <a:srgbClr val="FFFFFF"/>
                  </a:outerShdw>
                </a:effectLst>
                <a:latin typeface="Verdana" pitchFamily="34" charset="0"/>
                <a:cs typeface="Arial" charset="0"/>
              </a:rPr>
              <a:t>3</a:t>
            </a:r>
            <a:r>
              <a:rPr lang="en-US" sz="2000" b="1" dirty="0">
                <a:solidFill>
                  <a:srgbClr val="009900"/>
                </a:solidFill>
                <a:effectLst>
                  <a:outerShdw blurRad="38100" dist="38100" dir="2700000" algn="tl">
                    <a:srgbClr val="FFFFFF"/>
                  </a:outerShdw>
                </a:effectLst>
                <a:latin typeface="Verdana" pitchFamily="34" charset="0"/>
                <a:cs typeface="Arial" charset="0"/>
              </a:rPr>
              <a:t>% is anticipated</a:t>
            </a:r>
            <a:r>
              <a:rPr lang="en-US" sz="2000" b="1" dirty="0">
                <a:effectLst>
                  <a:outerShdw blurRad="38100" dist="38100" dir="2700000" algn="tl">
                    <a:srgbClr val="808080"/>
                  </a:outerShdw>
                </a:effectLst>
                <a:latin typeface="Verdana" pitchFamily="34" charset="0"/>
                <a:cs typeface="Arial" charset="0"/>
              </a:rPr>
              <a:t>.</a:t>
            </a:r>
            <a:r>
              <a:rPr lang="en-US" sz="2000" b="1" dirty="0">
                <a:latin typeface="Verdana" pitchFamily="34" charset="0"/>
                <a:cs typeface="Arial" charset="0"/>
              </a:rPr>
              <a:t> </a:t>
            </a:r>
          </a:p>
        </p:txBody>
      </p:sp>
      <p:sp>
        <p:nvSpPr>
          <p:cNvPr id="638006" name="AutoShape 54"/>
          <p:cNvSpPr>
            <a:spLocks noChangeArrowheads="1"/>
          </p:cNvSpPr>
          <p:nvPr/>
        </p:nvSpPr>
        <p:spPr bwMode="auto">
          <a:xfrm>
            <a:off x="0" y="4953000"/>
            <a:ext cx="2133600" cy="609600"/>
          </a:xfrm>
          <a:prstGeom prst="wedgeRoundRectCallout">
            <a:avLst>
              <a:gd name="adj1" fmla="val 5514"/>
              <a:gd name="adj2" fmla="val 65106"/>
              <a:gd name="adj3" fmla="val 16667"/>
            </a:avLst>
          </a:prstGeom>
          <a:blipFill>
            <a:blip r:embed="rId17"/>
            <a:tile tx="0" ty="0" sx="100000" sy="100000" flip="none" algn="tl"/>
          </a:blipFill>
          <a:ln w="38100">
            <a:noFill/>
            <a:miter lim="800000"/>
            <a:headEnd/>
            <a:tailEnd/>
          </a:ln>
          <a:scene3d>
            <a:camera prst="orthographicFront"/>
            <a:lightRig rig="threePt" dir="t"/>
          </a:scene3d>
          <a:sp3d>
            <a:bevelT/>
          </a:sp3d>
        </p:spPr>
        <p:txBody>
          <a:bodyPr/>
          <a:lstStyle/>
          <a:p>
            <a:pPr algn="l"/>
            <a:r>
              <a:rPr lang="en-US" sz="1600" b="1" dirty="0">
                <a:solidFill>
                  <a:schemeClr val="bg1"/>
                </a:solidFill>
                <a:latin typeface="Arial" charset="0"/>
                <a:cs typeface="Arial" charset="0"/>
              </a:rPr>
              <a:t>But my salary went up by only 3%.</a:t>
            </a:r>
          </a:p>
        </p:txBody>
      </p:sp>
      <p:pic>
        <p:nvPicPr>
          <p:cNvPr id="638007" name="Picture 55" descr="arrow rt"/>
          <p:cNvPicPr>
            <a:picLocks noChangeAspect="1" noChangeArrowheads="1" noCrop="1"/>
          </p:cNvPicPr>
          <p:nvPr/>
        </p:nvPicPr>
        <p:blipFill>
          <a:blip r:embed="rId22"/>
          <a:srcRect/>
          <a:stretch>
            <a:fillRect/>
          </a:stretch>
        </p:blipFill>
        <p:spPr bwMode="auto">
          <a:xfrm>
            <a:off x="1371600" y="5610225"/>
            <a:ext cx="609600" cy="152400"/>
          </a:xfrm>
          <a:prstGeom prst="rect">
            <a:avLst/>
          </a:prstGeom>
          <a:noFill/>
          <a:ln w="9525">
            <a:noFill/>
            <a:miter lim="800000"/>
            <a:headEnd/>
            <a:tailEnd/>
          </a:ln>
        </p:spPr>
      </p:pic>
      <p:sp>
        <p:nvSpPr>
          <p:cNvPr id="638008" name="AutoShape 56"/>
          <p:cNvSpPr>
            <a:spLocks noChangeArrowheads="1"/>
          </p:cNvSpPr>
          <p:nvPr/>
        </p:nvSpPr>
        <p:spPr bwMode="auto">
          <a:xfrm>
            <a:off x="5410200" y="4000500"/>
            <a:ext cx="3467100" cy="800100"/>
          </a:xfrm>
          <a:prstGeom prst="wedgeRoundRectCallout">
            <a:avLst>
              <a:gd name="adj1" fmla="val -38306"/>
              <a:gd name="adj2" fmla="val 74403"/>
              <a:gd name="adj3" fmla="val 16667"/>
            </a:avLst>
          </a:prstGeom>
          <a:blipFill>
            <a:blip r:embed="rId17"/>
            <a:tile tx="0" ty="0" sx="100000" sy="100000" flip="none" algn="tl"/>
          </a:blipFill>
          <a:ln w="38100">
            <a:noFill/>
            <a:miter lim="800000"/>
            <a:headEnd/>
            <a:tailEnd/>
          </a:ln>
          <a:scene3d>
            <a:camera prst="orthographicFront"/>
            <a:lightRig rig="threePt" dir="t"/>
          </a:scene3d>
          <a:sp3d>
            <a:bevelT/>
          </a:sp3d>
        </p:spPr>
        <p:txBody>
          <a:bodyPr/>
          <a:lstStyle/>
          <a:p>
            <a:pPr algn="l"/>
            <a:r>
              <a:rPr lang="en-US" b="1" dirty="0">
                <a:solidFill>
                  <a:schemeClr val="bg1"/>
                </a:solidFill>
                <a:latin typeface="Arial" charset="0"/>
                <a:cs typeface="Arial" charset="0"/>
              </a:rPr>
              <a:t>It can’t get any better.</a:t>
            </a:r>
          </a:p>
          <a:p>
            <a:pPr algn="l"/>
            <a:r>
              <a:rPr lang="en-US" sz="1800" b="1" dirty="0">
                <a:solidFill>
                  <a:schemeClr val="bg1"/>
                </a:solidFill>
                <a:latin typeface="Arial" charset="0"/>
                <a:cs typeface="Arial" charset="0"/>
              </a:rPr>
              <a:t>My </a:t>
            </a:r>
            <a:r>
              <a:rPr lang="en-US" sz="2000" b="1" dirty="0">
                <a:solidFill>
                  <a:schemeClr val="bg1"/>
                </a:solidFill>
                <a:latin typeface="Arial" charset="0"/>
                <a:cs typeface="Arial" charset="0"/>
              </a:rPr>
              <a:t>raise exceeds</a:t>
            </a:r>
            <a:r>
              <a:rPr lang="en-US" sz="1800" b="1" dirty="0">
                <a:solidFill>
                  <a:schemeClr val="bg1"/>
                </a:solidFill>
                <a:latin typeface="Arial" charset="0"/>
                <a:cs typeface="Arial" charset="0"/>
              </a:rPr>
              <a:t> inflation.</a:t>
            </a:r>
          </a:p>
        </p:txBody>
      </p:sp>
      <p:pic>
        <p:nvPicPr>
          <p:cNvPr id="638009" name="Picture 57" descr="1 a bullet"/>
          <p:cNvPicPr>
            <a:picLocks noChangeAspect="1" noChangeArrowheads="1" noCrop="1"/>
          </p:cNvPicPr>
          <p:nvPr/>
        </p:nvPicPr>
        <p:blipFill>
          <a:blip r:embed="rId18"/>
          <a:srcRect/>
          <a:stretch>
            <a:fillRect/>
          </a:stretch>
        </p:blipFill>
        <p:spPr bwMode="auto">
          <a:xfrm>
            <a:off x="3905250" y="5581650"/>
            <a:ext cx="266700" cy="266700"/>
          </a:xfrm>
          <a:prstGeom prst="rect">
            <a:avLst/>
          </a:prstGeom>
          <a:noFill/>
          <a:ln w="9525">
            <a:noFill/>
            <a:miter lim="800000"/>
            <a:headEnd/>
            <a:tailEnd/>
          </a:ln>
        </p:spPr>
      </p:pic>
      <p:pic>
        <p:nvPicPr>
          <p:cNvPr id="638010" name="wooh1952.wav">
            <a:hlinkClick r:id="" action="ppaction://media"/>
          </p:cNvPr>
          <p:cNvPicPr>
            <a:picLocks noRot="1" noChangeAspect="1" noChangeArrowheads="1"/>
          </p:cNvPicPr>
          <p:nvPr>
            <a:wavAudioFile r:embed="rId1" name="woohoo.wav"/>
          </p:nvPr>
        </p:nvPicPr>
        <p:blipFill>
          <a:blip r:embed="rId23"/>
          <a:srcRect/>
          <a:stretch>
            <a:fillRect/>
          </a:stretch>
        </p:blipFill>
        <p:spPr bwMode="auto">
          <a:xfrm>
            <a:off x="7391400" y="6553200"/>
            <a:ext cx="304800" cy="304800"/>
          </a:xfrm>
          <a:prstGeom prst="rect">
            <a:avLst/>
          </a:prstGeom>
          <a:noFill/>
          <a:ln w="9525">
            <a:noFill/>
            <a:miter lim="800000"/>
            <a:headEnd/>
            <a:tailEnd/>
          </a:ln>
        </p:spPr>
      </p:pic>
      <p:pic>
        <p:nvPicPr>
          <p:cNvPr id="638011" name="yay_1952.wav">
            <a:hlinkClick r:id="" action="ppaction://media"/>
          </p:cNvPr>
          <p:cNvPicPr>
            <a:picLocks noRot="1" noChangeAspect="1" noChangeArrowheads="1"/>
          </p:cNvPicPr>
          <p:nvPr>
            <a:wavAudioFile r:embed="rId2" name="yay_z.wav"/>
          </p:nvPr>
        </p:nvPicPr>
        <p:blipFill>
          <a:blip r:embed="rId23"/>
          <a:srcRect/>
          <a:stretch>
            <a:fillRect/>
          </a:stretch>
        </p:blipFill>
        <p:spPr bwMode="auto">
          <a:xfrm>
            <a:off x="8134350" y="6553200"/>
            <a:ext cx="304800" cy="304800"/>
          </a:xfrm>
          <a:prstGeom prst="rect">
            <a:avLst/>
          </a:prstGeom>
          <a:noFill/>
          <a:ln w="9525">
            <a:noFill/>
            <a:miter lim="800000"/>
            <a:headEnd/>
            <a:tailEnd/>
          </a:ln>
        </p:spPr>
      </p:pic>
      <p:pic>
        <p:nvPicPr>
          <p:cNvPr id="638012" name="Picture 60" descr="1 a bullet"/>
          <p:cNvPicPr>
            <a:picLocks noChangeAspect="1" noChangeArrowheads="1" noCrop="1"/>
          </p:cNvPicPr>
          <p:nvPr/>
        </p:nvPicPr>
        <p:blipFill>
          <a:blip r:embed="rId18"/>
          <a:srcRect/>
          <a:stretch>
            <a:fillRect/>
          </a:stretch>
        </p:blipFill>
        <p:spPr bwMode="auto">
          <a:xfrm>
            <a:off x="5276850" y="1866900"/>
            <a:ext cx="228600" cy="228600"/>
          </a:xfrm>
          <a:prstGeom prst="rect">
            <a:avLst/>
          </a:prstGeom>
          <a:noFill/>
          <a:ln w="9525">
            <a:noFill/>
            <a:miter lim="800000"/>
            <a:headEnd/>
            <a:tailEnd/>
          </a:ln>
        </p:spPr>
      </p:pic>
      <p:pic>
        <p:nvPicPr>
          <p:cNvPr id="638013" name="Picture 61" descr="1 aaa ball red"/>
          <p:cNvPicPr>
            <a:picLocks noChangeAspect="1" noChangeArrowheads="1" noCrop="1"/>
          </p:cNvPicPr>
          <p:nvPr/>
        </p:nvPicPr>
        <p:blipFill>
          <a:blip r:embed="rId24"/>
          <a:srcRect/>
          <a:stretch>
            <a:fillRect/>
          </a:stretch>
        </p:blipFill>
        <p:spPr bwMode="auto">
          <a:xfrm>
            <a:off x="6096000" y="4933950"/>
            <a:ext cx="228600" cy="228600"/>
          </a:xfrm>
          <a:prstGeom prst="rect">
            <a:avLst/>
          </a:prstGeom>
          <a:noFill/>
          <a:ln w="9525">
            <a:noFill/>
            <a:miter lim="800000"/>
            <a:headEnd/>
            <a:tailEnd/>
          </a:ln>
        </p:spPr>
      </p:pic>
      <p:pic>
        <p:nvPicPr>
          <p:cNvPr id="638014" name="Picture 62" descr="cheerleader cartoon"/>
          <p:cNvPicPr>
            <a:picLocks noChangeAspect="1" noChangeArrowheads="1" noCrop="1"/>
          </p:cNvPicPr>
          <p:nvPr/>
        </p:nvPicPr>
        <p:blipFill>
          <a:blip r:embed="rId25"/>
          <a:srcRect/>
          <a:stretch>
            <a:fillRect/>
          </a:stretch>
        </p:blipFill>
        <p:spPr bwMode="auto">
          <a:xfrm>
            <a:off x="4876800" y="5029200"/>
            <a:ext cx="1854200" cy="1390650"/>
          </a:xfrm>
          <a:prstGeom prst="rect">
            <a:avLst/>
          </a:prstGeom>
          <a:noFill/>
          <a:ln w="9525">
            <a:noFill/>
            <a:miter lim="800000"/>
            <a:headEnd/>
            <a:tailEnd/>
          </a:ln>
        </p:spPr>
      </p:pic>
      <p:pic>
        <p:nvPicPr>
          <p:cNvPr id="638015" name="idio1952.wav">
            <a:hlinkClick r:id="" action="ppaction://media"/>
          </p:cNvPr>
          <p:cNvPicPr>
            <a:picLocks noRot="1" noChangeAspect="1" noChangeArrowheads="1"/>
          </p:cNvPicPr>
          <p:nvPr>
            <a:wavAudioFile r:embed="rId3" name="idiot Geez I'm an idiot.wav"/>
          </p:nvPr>
        </p:nvPicPr>
        <p:blipFill>
          <a:blip r:embed="rId23"/>
          <a:srcRect/>
          <a:stretch>
            <a:fillRect/>
          </a:stretch>
        </p:blipFill>
        <p:spPr bwMode="auto">
          <a:xfrm>
            <a:off x="7781925" y="6553200"/>
            <a:ext cx="304800" cy="304800"/>
          </a:xfrm>
          <a:prstGeom prst="rect">
            <a:avLst/>
          </a:prstGeom>
          <a:noFill/>
          <a:ln w="9525">
            <a:noFill/>
            <a:miter lim="800000"/>
            <a:headEnd/>
            <a:tailEnd/>
          </a:ln>
        </p:spPr>
      </p:pic>
      <p:pic>
        <p:nvPicPr>
          <p:cNvPr id="638016" name="I ca1952.wav">
            <a:hlinkClick r:id="" action="ppaction://media"/>
          </p:cNvPr>
          <p:cNvPicPr>
            <a:picLocks noRot="1" noChangeAspect="1" noChangeArrowheads="1"/>
          </p:cNvPicPr>
          <p:nvPr>
            <a:wavAudioFile r:embed="rId4" name="I can't take it anymore..wav"/>
          </p:nvPr>
        </p:nvPicPr>
        <p:blipFill>
          <a:blip r:embed="rId23"/>
          <a:srcRect/>
          <a:stretch>
            <a:fillRect/>
          </a:stretch>
        </p:blipFill>
        <p:spPr bwMode="auto">
          <a:xfrm>
            <a:off x="6848475" y="6553200"/>
            <a:ext cx="304800" cy="304800"/>
          </a:xfrm>
          <a:prstGeom prst="rect">
            <a:avLst/>
          </a:prstGeom>
          <a:noFill/>
          <a:ln w="9525">
            <a:noFill/>
            <a:miter lim="800000"/>
            <a:headEnd/>
            <a:tailEnd/>
          </a:ln>
        </p:spPr>
      </p:pic>
      <p:pic>
        <p:nvPicPr>
          <p:cNvPr id="638017" name="I ha1952.wav">
            <a:hlinkClick r:id="" action="ppaction://media"/>
          </p:cNvPr>
          <p:cNvPicPr>
            <a:picLocks noRot="1" noChangeAspect="1" noChangeArrowheads="1"/>
          </p:cNvPicPr>
          <p:nvPr>
            <a:wavAudioFile r:embed="rId5" name="I have a bad feeling about this.wav"/>
          </p:nvPr>
        </p:nvPicPr>
        <p:blipFill>
          <a:blip r:embed="rId23"/>
          <a:srcRect/>
          <a:stretch>
            <a:fillRect/>
          </a:stretch>
        </p:blipFill>
        <p:spPr bwMode="auto">
          <a:xfrm>
            <a:off x="6505575" y="6553200"/>
            <a:ext cx="304800" cy="304800"/>
          </a:xfrm>
          <a:prstGeom prst="rect">
            <a:avLst/>
          </a:prstGeom>
          <a:noFill/>
          <a:ln w="9525">
            <a:noFill/>
            <a:miter lim="800000"/>
            <a:headEnd/>
            <a:tailEnd/>
          </a:ln>
        </p:spPr>
      </p:pic>
      <p:pic>
        <p:nvPicPr>
          <p:cNvPr id="638018" name="pay 1952.wav">
            <a:hlinkClick r:id="" action="ppaction://media"/>
          </p:cNvPr>
          <p:cNvPicPr>
            <a:picLocks noRot="1" noChangeAspect="1" noChangeArrowheads="1"/>
          </p:cNvPicPr>
          <p:nvPr>
            <a:wavAudioFile r:embed="rId6" name="pay u I counldn't afford topay u iven if i could.wav"/>
          </p:nvPr>
        </p:nvPicPr>
        <p:blipFill>
          <a:blip r:embed="rId23"/>
          <a:srcRect/>
          <a:stretch>
            <a:fillRect/>
          </a:stretch>
        </p:blipFill>
        <p:spPr bwMode="auto">
          <a:xfrm>
            <a:off x="0" y="4314825"/>
            <a:ext cx="304800" cy="304800"/>
          </a:xfrm>
          <a:prstGeom prst="rect">
            <a:avLst/>
          </a:prstGeom>
          <a:noFill/>
          <a:ln w="9525">
            <a:noFill/>
            <a:miter lim="800000"/>
            <a:headEnd/>
            <a:tailEnd/>
          </a:ln>
        </p:spPr>
      </p:pic>
      <p:sp>
        <p:nvSpPr>
          <p:cNvPr id="638019" name="Rectangle 67"/>
          <p:cNvSpPr>
            <a:spLocks noChangeArrowheads="1"/>
          </p:cNvSpPr>
          <p:nvPr/>
        </p:nvSpPr>
        <p:spPr bwMode="auto">
          <a:xfrm>
            <a:off x="6108700" y="3467100"/>
            <a:ext cx="2952750" cy="514350"/>
          </a:xfrm>
          <a:prstGeom prst="rect">
            <a:avLst/>
          </a:prstGeom>
          <a:noFill/>
          <a:ln w="76200" algn="ctr">
            <a:noFill/>
            <a:miter lim="800000"/>
            <a:headEnd/>
            <a:tailEnd/>
          </a:ln>
          <a:effectLst/>
        </p:spPr>
        <p:txBody>
          <a:bodyPr wrap="none" anchor="ctr"/>
          <a:lstStyle/>
          <a:p>
            <a:pPr>
              <a:defRPr/>
            </a:pPr>
            <a:r>
              <a:rPr lang="en-US" sz="1600" b="1">
                <a:effectLst>
                  <a:outerShdw blurRad="38100" dist="38100" dir="2700000" algn="tl">
                    <a:srgbClr val="FFFFFF"/>
                  </a:outerShdw>
                </a:effectLst>
                <a:latin typeface="Arial" charset="0"/>
                <a:cs typeface="Arial" charset="0"/>
              </a:rPr>
              <a:t>But when it comes time to sign </a:t>
            </a:r>
          </a:p>
          <a:p>
            <a:pPr>
              <a:defRPr/>
            </a:pPr>
            <a:r>
              <a:rPr lang="en-US" sz="1600" b="1">
                <a:effectLst>
                  <a:outerShdw blurRad="38100" dist="38100" dir="2700000" algn="tl">
                    <a:srgbClr val="FFFFFF"/>
                  </a:outerShdw>
                </a:effectLst>
                <a:latin typeface="Arial" charset="0"/>
                <a:cs typeface="Arial" charset="0"/>
              </a:rPr>
              <a:t>a new contract, his boss says …</a:t>
            </a:r>
          </a:p>
        </p:txBody>
      </p:sp>
      <p:sp>
        <p:nvSpPr>
          <p:cNvPr id="638020" name="AutoShape 68"/>
          <p:cNvSpPr>
            <a:spLocks noChangeArrowheads="1"/>
          </p:cNvSpPr>
          <p:nvPr/>
        </p:nvSpPr>
        <p:spPr bwMode="auto">
          <a:xfrm>
            <a:off x="0" y="3429000"/>
            <a:ext cx="1676400" cy="609600"/>
          </a:xfrm>
          <a:prstGeom prst="wedgeRoundRectCallout">
            <a:avLst>
              <a:gd name="adj1" fmla="val -5917"/>
              <a:gd name="adj2" fmla="val 75000"/>
              <a:gd name="adj3" fmla="val 16667"/>
            </a:avLst>
          </a:prstGeom>
          <a:blipFill>
            <a:blip r:embed="rId17"/>
            <a:tile tx="0" ty="0" sx="100000" sy="100000" flip="none" algn="tl"/>
          </a:blipFill>
          <a:ln w="38100">
            <a:noFill/>
            <a:miter lim="800000"/>
            <a:headEnd/>
            <a:tailEnd/>
          </a:ln>
          <a:scene3d>
            <a:camera prst="orthographicFront"/>
            <a:lightRig rig="threePt" dir="t"/>
          </a:scene3d>
          <a:sp3d>
            <a:bevelT/>
          </a:sp3d>
        </p:spPr>
        <p:txBody>
          <a:bodyPr/>
          <a:lstStyle/>
          <a:p>
            <a:r>
              <a:rPr lang="en-US" sz="1600" b="1">
                <a:solidFill>
                  <a:schemeClr val="bg1"/>
                </a:solidFill>
                <a:latin typeface="Arial" charset="0"/>
                <a:cs typeface="Arial" charset="0"/>
              </a:rPr>
              <a:t>But my raise </a:t>
            </a:r>
          </a:p>
          <a:p>
            <a:r>
              <a:rPr lang="en-US" sz="1600" b="1">
                <a:solidFill>
                  <a:schemeClr val="bg1"/>
                </a:solidFill>
                <a:latin typeface="Arial" charset="0"/>
                <a:cs typeface="Arial" charset="0"/>
              </a:rPr>
              <a:t>was only 6%.</a:t>
            </a:r>
          </a:p>
        </p:txBody>
      </p:sp>
      <p:pic>
        <p:nvPicPr>
          <p:cNvPr id="638021" name="Picture 69" descr="woman dishes"/>
          <p:cNvPicPr>
            <a:picLocks noChangeAspect="1" noChangeArrowheads="1" noCrop="1"/>
          </p:cNvPicPr>
          <p:nvPr/>
        </p:nvPicPr>
        <p:blipFill>
          <a:blip r:embed="rId26"/>
          <a:srcRect/>
          <a:stretch>
            <a:fillRect/>
          </a:stretch>
        </p:blipFill>
        <p:spPr bwMode="auto">
          <a:xfrm>
            <a:off x="1276350" y="2590800"/>
            <a:ext cx="747713" cy="1581150"/>
          </a:xfrm>
          <a:prstGeom prst="rect">
            <a:avLst/>
          </a:prstGeom>
          <a:noFill/>
          <a:ln w="9525">
            <a:noFill/>
            <a:miter lim="800000"/>
            <a:headEnd/>
            <a:tailEnd/>
          </a:ln>
        </p:spPr>
      </p:pic>
      <p:pic>
        <p:nvPicPr>
          <p:cNvPr id="638022" name="Picture 70" descr="1 a bullet gets bigger"/>
          <p:cNvPicPr>
            <a:picLocks noChangeAspect="1" noChangeArrowheads="1"/>
          </p:cNvPicPr>
          <p:nvPr/>
        </p:nvPicPr>
        <p:blipFill>
          <a:blip r:embed="rId27"/>
          <a:srcRect/>
          <a:stretch>
            <a:fillRect/>
          </a:stretch>
        </p:blipFill>
        <p:spPr bwMode="auto">
          <a:xfrm>
            <a:off x="3914775" y="3952875"/>
            <a:ext cx="247650" cy="247650"/>
          </a:xfrm>
          <a:prstGeom prst="rect">
            <a:avLst/>
          </a:prstGeom>
          <a:noFill/>
          <a:ln w="9525">
            <a:noFill/>
            <a:miter lim="800000"/>
            <a:headEnd/>
            <a:tailEnd/>
          </a:ln>
        </p:spPr>
      </p:pic>
      <p:pic>
        <p:nvPicPr>
          <p:cNvPr id="638023" name="Picture 71" descr="Man_frustrated"/>
          <p:cNvPicPr>
            <a:picLocks noChangeAspect="1" noChangeArrowheads="1" noCrop="1"/>
          </p:cNvPicPr>
          <p:nvPr/>
        </p:nvPicPr>
        <p:blipFill>
          <a:blip r:embed="rId28"/>
          <a:srcRect/>
          <a:stretch>
            <a:fillRect/>
          </a:stretch>
        </p:blipFill>
        <p:spPr bwMode="auto">
          <a:xfrm>
            <a:off x="635000" y="4157663"/>
            <a:ext cx="1665288" cy="1076325"/>
          </a:xfrm>
          <a:prstGeom prst="rect">
            <a:avLst/>
          </a:prstGeom>
          <a:noFill/>
          <a:ln w="9525">
            <a:noFill/>
            <a:miter lim="800000"/>
            <a:headEnd/>
            <a:tailEnd/>
          </a:ln>
        </p:spPr>
      </p:pic>
      <p:sp>
        <p:nvSpPr>
          <p:cNvPr id="38985" name="WordArt 72"/>
          <p:cNvSpPr>
            <a:spLocks noChangeArrowheads="1" noChangeShapeType="1" noTextEdit="1"/>
          </p:cNvSpPr>
          <p:nvPr/>
        </p:nvSpPr>
        <p:spPr bwMode="auto">
          <a:xfrm>
            <a:off x="762000" y="38100"/>
            <a:ext cx="7543800" cy="381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kern="10" dirty="0" smtClean="0">
                <a:ln w="12700">
                  <a:solidFill>
                    <a:schemeClr val="tx1"/>
                  </a:solidFill>
                  <a:round/>
                  <a:headEnd/>
                  <a:tailEnd/>
                </a:ln>
                <a:solidFill>
                  <a:srgbClr val="FF0000"/>
                </a:solidFill>
                <a:latin typeface="Arial Black" pitchFamily="34" charset="0"/>
              </a:rPr>
              <a:t>*Adaptive </a:t>
            </a:r>
            <a:r>
              <a:rPr lang="en-US" kern="10" dirty="0">
                <a:ln w="12700">
                  <a:solidFill>
                    <a:schemeClr val="tx1"/>
                  </a:solidFill>
                  <a:round/>
                  <a:headEnd/>
                  <a:tailEnd/>
                </a:ln>
                <a:solidFill>
                  <a:srgbClr val="FF0000"/>
                </a:solidFill>
                <a:latin typeface="Arial Black" pitchFamily="34" charset="0"/>
              </a:rPr>
              <a:t>Expectations View - SRPC &amp; LRPC</a:t>
            </a:r>
          </a:p>
        </p:txBody>
      </p:sp>
      <p:pic>
        <p:nvPicPr>
          <p:cNvPr id="638025" name="didn1967.wav">
            <a:hlinkClick r:id="" action="ppaction://media"/>
          </p:cNvPr>
          <p:cNvPicPr>
            <a:picLocks noRot="1" noChangeAspect="1" noChangeArrowheads="1"/>
          </p:cNvPicPr>
          <p:nvPr>
            <a:wavAudioFile r:embed="rId7" name="didn't see it coming [I didn't even see it coming].wav"/>
          </p:nvPr>
        </p:nvPicPr>
        <p:blipFill>
          <a:blip r:embed="rId23"/>
          <a:srcRect/>
          <a:stretch>
            <a:fillRect/>
          </a:stretch>
        </p:blipFill>
        <p:spPr bwMode="auto">
          <a:xfrm>
            <a:off x="0" y="2692400"/>
            <a:ext cx="304800" cy="304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8005"/>
                                        </p:tgtEl>
                                        <p:attrNameLst>
                                          <p:attrName>style.visibility</p:attrName>
                                        </p:attrNameLst>
                                      </p:cBhvr>
                                      <p:to>
                                        <p:strVal val="visible"/>
                                      </p:to>
                                    </p:set>
                                    <p:anim calcmode="lin" valueType="num">
                                      <p:cBhvr additive="base">
                                        <p:cTn id="7" dur="500" fill="hold"/>
                                        <p:tgtEl>
                                          <p:spTgt spid="638005"/>
                                        </p:tgtEl>
                                        <p:attrNameLst>
                                          <p:attrName>ppt_x</p:attrName>
                                        </p:attrNameLst>
                                      </p:cBhvr>
                                      <p:tavLst>
                                        <p:tav tm="0">
                                          <p:val>
                                            <p:strVal val="1+#ppt_w/2"/>
                                          </p:val>
                                        </p:tav>
                                        <p:tav tm="100000">
                                          <p:val>
                                            <p:strVal val="#ppt_x"/>
                                          </p:val>
                                        </p:tav>
                                      </p:tavLst>
                                    </p:anim>
                                    <p:anim calcmode="lin" valueType="num">
                                      <p:cBhvr additive="base">
                                        <p:cTn id="8" dur="500" fill="hold"/>
                                        <p:tgtEl>
                                          <p:spTgt spid="63800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638012"/>
                                        </p:tgtEl>
                                        <p:attrNameLst>
                                          <p:attrName>style.visibility</p:attrName>
                                        </p:attrNameLst>
                                      </p:cBhvr>
                                      <p:to>
                                        <p:strVal val="visible"/>
                                      </p:to>
                                    </p:set>
                                    <p:animEffect transition="in" filter="dissolve">
                                      <p:cBhvr>
                                        <p:cTn id="12" dur="500"/>
                                        <p:tgtEl>
                                          <p:spTgt spid="638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9" presetClass="path" presetSubtype="0" accel="50000" decel="50000" fill="hold" nodeType="clickEffect">
                                  <p:stCondLst>
                                    <p:cond delay="0"/>
                                  </p:stCondLst>
                                  <p:childTnLst>
                                    <p:animMotion origin="layout" path="M -0.1 -0.12399 L 3.33333E-6 4.96877E-6 " pathEditMode="relative" rAng="0" ptsTypes="AA">
                                      <p:cBhvr>
                                        <p:cTn id="16" dur="3000" spd="-100000" fill="hold"/>
                                        <p:tgtEl>
                                          <p:spTgt spid="638009"/>
                                        </p:tgtEl>
                                        <p:attrNameLst>
                                          <p:attrName>ppt_x</p:attrName>
                                          <p:attrName>ppt_y</p:attrName>
                                        </p:attrNameLst>
                                      </p:cBhvr>
                                      <p:rCtr x="50" y="62"/>
                                    </p:animMotion>
                                  </p:childTnLst>
                                  <p:subTnLst>
                                    <p:audio>
                                      <p:cMediaNode>
                                        <p:cTn display="0" masterRel="sameClick">
                                          <p:stCondLst>
                                            <p:cond evt="begin" delay="0">
                                              <p:tn val="15"/>
                                            </p:cond>
                                          </p:stCondLst>
                                          <p:endCondLst>
                                            <p:cond evt="onStopAudio" delay="0">
                                              <p:tgtEl>
                                                <p:sldTgt/>
                                              </p:tgtEl>
                                            </p:cond>
                                          </p:endCondLst>
                                        </p:cTn>
                                        <p:tgtEl>
                                          <p:sndTgt r:embed="rId10" name="a boing_x.wav"/>
                                        </p:tgtEl>
                                      </p:cMediaNode>
                                    </p:audio>
                                  </p:subTnLst>
                                </p:cTn>
                              </p:par>
                            </p:childTnLst>
                          </p:cTn>
                        </p:par>
                        <p:par>
                          <p:cTn id="17" fill="hold" nodeType="afterGroup">
                            <p:stCondLst>
                              <p:cond delay="3000"/>
                            </p:stCondLst>
                            <p:childTnLst>
                              <p:par>
                                <p:cTn id="18" presetID="1" presetClass="mediacall" presetSubtype="0" fill="hold" nodeType="afterEffect">
                                  <p:stCondLst>
                                    <p:cond delay="0"/>
                                  </p:stCondLst>
                                  <p:childTnLst>
                                    <p:cmd type="call" cmd="playFrom(0.0)">
                                      <p:cBhvr>
                                        <p:cTn id="19" dur="2011" fill="hold"/>
                                        <p:tgtEl>
                                          <p:spTgt spid="638025"/>
                                        </p:tgtEl>
                                      </p:cBhvr>
                                    </p:cmd>
                                  </p:childTnLst>
                                </p:cTn>
                              </p:par>
                              <p:par>
                                <p:cTn id="20" presetID="10" presetClass="exit" presetSubtype="0" fill="hold" nodeType="withEffect">
                                  <p:stCondLst>
                                    <p:cond delay="0"/>
                                  </p:stCondLst>
                                  <p:childTnLst>
                                    <p:animEffect transition="out" filter="fade">
                                      <p:cBhvr>
                                        <p:cTn id="21" dur="2000"/>
                                        <p:tgtEl>
                                          <p:spTgt spid="637988"/>
                                        </p:tgtEl>
                                      </p:cBhvr>
                                    </p:animEffect>
                                    <p:set>
                                      <p:cBhvr>
                                        <p:cTn id="22" dur="1" fill="hold">
                                          <p:stCondLst>
                                            <p:cond delay="1999"/>
                                          </p:stCondLst>
                                        </p:cTn>
                                        <p:tgtEl>
                                          <p:spTgt spid="63798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638007"/>
                                        </p:tgtEl>
                                      </p:cBhvr>
                                    </p:animEffect>
                                    <p:set>
                                      <p:cBhvr>
                                        <p:cTn id="25" dur="1" fill="hold">
                                          <p:stCondLst>
                                            <p:cond delay="1999"/>
                                          </p:stCondLst>
                                        </p:cTn>
                                        <p:tgtEl>
                                          <p:spTgt spid="638007"/>
                                        </p:tgtEl>
                                        <p:attrNameLst>
                                          <p:attrName>style.visibility</p:attrName>
                                        </p:attrNameLst>
                                      </p:cBhvr>
                                      <p:to>
                                        <p:strVal val="hidden"/>
                                      </p:to>
                                    </p:set>
                                  </p:childTnLst>
                                </p:cTn>
                              </p:par>
                            </p:childTnLst>
                          </p:cTn>
                        </p:par>
                        <p:par>
                          <p:cTn id="26" fill="hold" nodeType="afterGroup">
                            <p:stCondLst>
                              <p:cond delay="5011"/>
                            </p:stCondLst>
                            <p:childTnLst>
                              <p:par>
                                <p:cTn id="27" presetID="9" presetClass="entr" presetSubtype="0" fill="hold" nodeType="afterEffect">
                                  <p:stCondLst>
                                    <p:cond delay="0"/>
                                  </p:stCondLst>
                                  <p:childTnLst>
                                    <p:set>
                                      <p:cBhvr>
                                        <p:cTn id="28" dur="1" fill="hold">
                                          <p:stCondLst>
                                            <p:cond delay="0"/>
                                          </p:stCondLst>
                                        </p:cTn>
                                        <p:tgtEl>
                                          <p:spTgt spid="637981"/>
                                        </p:tgtEl>
                                        <p:attrNameLst>
                                          <p:attrName>style.visibility</p:attrName>
                                        </p:attrNameLst>
                                      </p:cBhvr>
                                      <p:to>
                                        <p:strVal val="visible"/>
                                      </p:to>
                                    </p:set>
                                    <p:animEffect transition="in" filter="dissolve">
                                      <p:cBhvr>
                                        <p:cTn id="29" dur="500"/>
                                        <p:tgtEl>
                                          <p:spTgt spid="63798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38006"/>
                                        </p:tgtEl>
                                        <p:attrNameLst>
                                          <p:attrName>style.visibility</p:attrName>
                                        </p:attrNameLst>
                                      </p:cBhvr>
                                      <p:to>
                                        <p:strVal val="visible"/>
                                      </p:to>
                                    </p:set>
                                    <p:animEffect transition="in" filter="dissolve">
                                      <p:cBhvr>
                                        <p:cTn id="32" dur="500"/>
                                        <p:tgtEl>
                                          <p:spTgt spid="638006"/>
                                        </p:tgtEl>
                                      </p:cBhvr>
                                    </p:animEffect>
                                  </p:childTnLst>
                                </p:cTn>
                              </p:par>
                            </p:childTnLst>
                          </p:cTn>
                        </p:par>
                        <p:par>
                          <p:cTn id="33" fill="hold" nodeType="afterGroup">
                            <p:stCondLst>
                              <p:cond delay="5511"/>
                            </p:stCondLst>
                            <p:childTnLst>
                              <p:par>
                                <p:cTn id="34" presetID="1" presetClass="mediacall" presetSubtype="0" fill="hold" nodeType="afterEffect">
                                  <p:stCondLst>
                                    <p:cond delay="0"/>
                                  </p:stCondLst>
                                  <p:childTnLst>
                                    <p:cmd type="call" cmd="playFrom(0.0)">
                                      <p:cBhvr>
                                        <p:cTn id="35" dur="2500" fill="hold"/>
                                        <p:tgtEl>
                                          <p:spTgt spid="638016"/>
                                        </p:tgtEl>
                                      </p:cBhvr>
                                    </p:cmd>
                                  </p:child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accel="50000" decel="50000" fill="hold" nodeType="clickEffect">
                                  <p:stCondLst>
                                    <p:cond delay="0"/>
                                  </p:stCondLst>
                                  <p:childTnLst>
                                    <p:animMotion origin="layout" path="M -0.10278 -0.12222 L -0.00417 -0.12222 " pathEditMode="relative" rAng="0" ptsTypes="AA">
                                      <p:cBhvr>
                                        <p:cTn id="39" dur="2000" fill="hold"/>
                                        <p:tgtEl>
                                          <p:spTgt spid="638009"/>
                                        </p:tgtEl>
                                        <p:attrNameLst>
                                          <p:attrName>ppt_x</p:attrName>
                                          <p:attrName>ppt_y</p:attrName>
                                        </p:attrNameLst>
                                      </p:cBhvr>
                                      <p:rCtr x="49" y="0"/>
                                    </p:animMotion>
                                  </p:childTnLst>
                                </p:cTn>
                              </p:par>
                            </p:childTnLst>
                          </p:cTn>
                        </p:par>
                        <p:par>
                          <p:cTn id="40" fill="hold" nodeType="afterGroup">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5856"/>
                                        </p:tgtEl>
                                        <p:attrNameLst>
                                          <p:attrName>style.visibility</p:attrName>
                                        </p:attrNameLst>
                                      </p:cBhvr>
                                      <p:to>
                                        <p:strVal val="visible"/>
                                      </p:to>
                                    </p:set>
                                    <p:animEffect transition="in" filter="wipe(left)">
                                      <p:cBhvr>
                                        <p:cTn id="43" dur="2000"/>
                                        <p:tgtEl>
                                          <p:spTgt spid="3585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9" presetClass="path" presetSubtype="0" accel="50000" decel="50000" fill="hold" nodeType="clickEffect">
                                  <p:stCondLst>
                                    <p:cond delay="0"/>
                                  </p:stCondLst>
                                  <p:childTnLst>
                                    <p:animMotion origin="layout" path="M -0.09584 -0.22786 L 3.33333E-6 -0.12214 " pathEditMode="relative" rAng="0" ptsTypes="AA">
                                      <p:cBhvr>
                                        <p:cTn id="47" dur="3000" spd="-100000" fill="hold"/>
                                        <p:tgtEl>
                                          <p:spTgt spid="638009"/>
                                        </p:tgtEl>
                                        <p:attrNameLst>
                                          <p:attrName>ppt_x</p:attrName>
                                          <p:attrName>ppt_y</p:attrName>
                                        </p:attrNameLst>
                                      </p:cBhvr>
                                      <p:rCtr x="48" y="53"/>
                                    </p:animMotion>
                                  </p:childTnLst>
                                  <p:subTnLst>
                                    <p:audio>
                                      <p:cMediaNode>
                                        <p:cTn display="0" masterRel="sameClick">
                                          <p:stCondLst>
                                            <p:cond evt="begin" delay="0">
                                              <p:tn val="46"/>
                                            </p:cond>
                                          </p:stCondLst>
                                          <p:endCondLst>
                                            <p:cond evt="onStopAudio" delay="0">
                                              <p:tgtEl>
                                                <p:sldTgt/>
                                              </p:tgtEl>
                                            </p:cond>
                                          </p:endCondLst>
                                        </p:cTn>
                                        <p:tgtEl>
                                          <p:sndTgt r:embed="rId10" name="a boing_x.wav"/>
                                        </p:tgtEl>
                                      </p:cMediaNode>
                                    </p:audio>
                                  </p:subTnLst>
                                </p:cTn>
                              </p:par>
                            </p:childTnLst>
                          </p:cTn>
                        </p:par>
                        <p:par>
                          <p:cTn id="48" fill="hold" nodeType="afterGroup">
                            <p:stCondLst>
                              <p:cond delay="3000"/>
                            </p:stCondLst>
                            <p:childTnLst>
                              <p:par>
                                <p:cTn id="49" presetID="10" presetClass="exit" presetSubtype="0" fill="hold" nodeType="afterEffect">
                                  <p:stCondLst>
                                    <p:cond delay="0"/>
                                  </p:stCondLst>
                                  <p:childTnLst>
                                    <p:animEffect transition="out" filter="fade">
                                      <p:cBhvr>
                                        <p:cTn id="50" dur="2000"/>
                                        <p:tgtEl>
                                          <p:spTgt spid="637981"/>
                                        </p:tgtEl>
                                      </p:cBhvr>
                                    </p:animEffect>
                                    <p:set>
                                      <p:cBhvr>
                                        <p:cTn id="51" dur="1" fill="hold">
                                          <p:stCondLst>
                                            <p:cond delay="1999"/>
                                          </p:stCondLst>
                                        </p:cTn>
                                        <p:tgtEl>
                                          <p:spTgt spid="63798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638006"/>
                                        </p:tgtEl>
                                      </p:cBhvr>
                                    </p:animEffect>
                                    <p:set>
                                      <p:cBhvr>
                                        <p:cTn id="54" dur="1" fill="hold">
                                          <p:stCondLst>
                                            <p:cond delay="1999"/>
                                          </p:stCondLst>
                                        </p:cTn>
                                        <p:tgtEl>
                                          <p:spTgt spid="638006"/>
                                        </p:tgtEl>
                                        <p:attrNameLst>
                                          <p:attrName>style.visibility</p:attrName>
                                        </p:attrNameLst>
                                      </p:cBhvr>
                                      <p:to>
                                        <p:strVal val="hidden"/>
                                      </p:to>
                                    </p:set>
                                  </p:childTnLst>
                                </p:cTn>
                              </p:par>
                            </p:childTnLst>
                          </p:cTn>
                        </p:par>
                        <p:par>
                          <p:cTn id="55" fill="hold" nodeType="afterGroup">
                            <p:stCondLst>
                              <p:cond delay="5000"/>
                            </p:stCondLst>
                            <p:childTnLst>
                              <p:par>
                                <p:cTn id="56" presetID="9" presetClass="entr" presetSubtype="0" fill="hold" nodeType="afterEffect">
                                  <p:stCondLst>
                                    <p:cond delay="0"/>
                                  </p:stCondLst>
                                  <p:childTnLst>
                                    <p:set>
                                      <p:cBhvr>
                                        <p:cTn id="57" dur="1" fill="hold">
                                          <p:stCondLst>
                                            <p:cond delay="0"/>
                                          </p:stCondLst>
                                        </p:cTn>
                                        <p:tgtEl>
                                          <p:spTgt spid="638023"/>
                                        </p:tgtEl>
                                        <p:attrNameLst>
                                          <p:attrName>style.visibility</p:attrName>
                                        </p:attrNameLst>
                                      </p:cBhvr>
                                      <p:to>
                                        <p:strVal val="visible"/>
                                      </p:to>
                                    </p:set>
                                    <p:animEffect transition="in" filter="dissolve">
                                      <p:cBhvr>
                                        <p:cTn id="58" dur="500"/>
                                        <p:tgtEl>
                                          <p:spTgt spid="638023"/>
                                        </p:tgtEl>
                                      </p:cBhvr>
                                    </p:animEffect>
                                  </p:childTnLst>
                                </p:cTn>
                              </p:par>
                            </p:childTnLst>
                          </p:cTn>
                        </p:par>
                        <p:par>
                          <p:cTn id="59" fill="hold" nodeType="afterGroup">
                            <p:stCondLst>
                              <p:cond delay="5500"/>
                            </p:stCondLst>
                            <p:childTnLst>
                              <p:par>
                                <p:cTn id="60" presetID="9" presetClass="entr" presetSubtype="0" fill="hold" grpId="0" nodeType="afterEffect">
                                  <p:stCondLst>
                                    <p:cond delay="0"/>
                                  </p:stCondLst>
                                  <p:childTnLst>
                                    <p:set>
                                      <p:cBhvr>
                                        <p:cTn id="61" dur="1" fill="hold">
                                          <p:stCondLst>
                                            <p:cond delay="0"/>
                                          </p:stCondLst>
                                        </p:cTn>
                                        <p:tgtEl>
                                          <p:spTgt spid="638020"/>
                                        </p:tgtEl>
                                        <p:attrNameLst>
                                          <p:attrName>style.visibility</p:attrName>
                                        </p:attrNameLst>
                                      </p:cBhvr>
                                      <p:to>
                                        <p:strVal val="visible"/>
                                      </p:to>
                                    </p:set>
                                    <p:animEffect transition="in" filter="dissolve">
                                      <p:cBhvr>
                                        <p:cTn id="62" dur="500"/>
                                        <p:tgtEl>
                                          <p:spTgt spid="638020"/>
                                        </p:tgtEl>
                                      </p:cBhvr>
                                    </p:animEffect>
                                  </p:childTnLst>
                                </p:cTn>
                              </p:par>
                              <p:par>
                                <p:cTn id="63" presetID="1" presetClass="mediacall" presetSubtype="0" fill="hold" nodeType="withEffect">
                                  <p:stCondLst>
                                    <p:cond delay="0"/>
                                  </p:stCondLst>
                                  <p:childTnLst>
                                    <p:cmd type="call" cmd="playFrom(0.0)">
                                      <p:cBhvr>
                                        <p:cTn id="64" dur="1558" fill="hold"/>
                                        <p:tgtEl>
                                          <p:spTgt spid="638015"/>
                                        </p:tgtEl>
                                      </p:cBhvr>
                                    </p:cmd>
                                  </p:childTnLst>
                                </p:cTn>
                              </p:par>
                            </p:childTnLst>
                          </p:cTn>
                        </p:par>
                      </p:childTnLst>
                    </p:cTn>
                  </p:par>
                  <p:par>
                    <p:cTn id="65" fill="hold" nodeType="clickPar">
                      <p:stCondLst>
                        <p:cond delay="indefinite"/>
                      </p:stCondLst>
                      <p:childTnLst>
                        <p:par>
                          <p:cTn id="66" fill="hold" nodeType="withGroup">
                            <p:stCondLst>
                              <p:cond delay="0"/>
                            </p:stCondLst>
                            <p:childTnLst>
                              <p:par>
                                <p:cTn id="67" presetID="63" presetClass="path" presetSubtype="0" accel="50000" decel="50000" fill="hold" nodeType="clickEffect">
                                  <p:stCondLst>
                                    <p:cond delay="0"/>
                                  </p:stCondLst>
                                  <p:childTnLst>
                                    <p:animMotion origin="layout" path="M -0.10695 -0.23333 L -0.00278 -0.23148 " pathEditMode="relative" rAng="0" ptsTypes="AA">
                                      <p:cBhvr>
                                        <p:cTn id="68" dur="2000" fill="hold"/>
                                        <p:tgtEl>
                                          <p:spTgt spid="638009"/>
                                        </p:tgtEl>
                                        <p:attrNameLst>
                                          <p:attrName>ppt_x</p:attrName>
                                          <p:attrName>ppt_y</p:attrName>
                                        </p:attrNameLst>
                                      </p:cBhvr>
                                      <p:rCtr x="52" y="1"/>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49" presetClass="path" presetSubtype="0" accel="50000" decel="50000" fill="hold" nodeType="clickEffect">
                                  <p:stCondLst>
                                    <p:cond delay="0"/>
                                  </p:stCondLst>
                                  <p:childTnLst>
                                    <p:animMotion origin="layout" path="M -0.1 -0.33704 L -0.00834 -0.23896 " pathEditMode="relative" rAng="0" ptsTypes="AA">
                                      <p:cBhvr>
                                        <p:cTn id="72" dur="3000" spd="-100000" fill="hold"/>
                                        <p:tgtEl>
                                          <p:spTgt spid="638009"/>
                                        </p:tgtEl>
                                        <p:attrNameLst>
                                          <p:attrName>ppt_x</p:attrName>
                                          <p:attrName>ppt_y</p:attrName>
                                        </p:attrNameLst>
                                      </p:cBhvr>
                                      <p:rCtr x="46" y="49"/>
                                    </p:animMotion>
                                  </p:childTnLst>
                                  <p:subTnLst>
                                    <p:audio>
                                      <p:cMediaNode>
                                        <p:cTn display="0" masterRel="sameClick">
                                          <p:stCondLst>
                                            <p:cond evt="begin" delay="0">
                                              <p:tn val="71"/>
                                            </p:cond>
                                          </p:stCondLst>
                                          <p:endCondLst>
                                            <p:cond evt="onStopAudio" delay="0">
                                              <p:tgtEl>
                                                <p:sldTgt/>
                                              </p:tgtEl>
                                            </p:cond>
                                          </p:endCondLst>
                                        </p:cTn>
                                        <p:tgtEl>
                                          <p:sndTgt r:embed="rId10" name="a boing_x.wav"/>
                                        </p:tgtEl>
                                      </p:cMediaNode>
                                    </p:audio>
                                  </p:subTnLst>
                                </p:cTn>
                              </p:par>
                            </p:childTnLst>
                          </p:cTn>
                        </p:par>
                        <p:par>
                          <p:cTn id="73" fill="hold" nodeType="afterGroup">
                            <p:stCondLst>
                              <p:cond delay="3000"/>
                            </p:stCondLst>
                            <p:childTnLst>
                              <p:par>
                                <p:cTn id="74" presetID="10" presetClass="exit" presetSubtype="0" fill="hold" grpId="1" nodeType="afterEffect">
                                  <p:stCondLst>
                                    <p:cond delay="0"/>
                                  </p:stCondLst>
                                  <p:childTnLst>
                                    <p:animEffect transition="out" filter="fade">
                                      <p:cBhvr>
                                        <p:cTn id="75" dur="2000"/>
                                        <p:tgtEl>
                                          <p:spTgt spid="638020"/>
                                        </p:tgtEl>
                                      </p:cBhvr>
                                    </p:animEffect>
                                    <p:set>
                                      <p:cBhvr>
                                        <p:cTn id="76" dur="1" fill="hold">
                                          <p:stCondLst>
                                            <p:cond delay="1999"/>
                                          </p:stCondLst>
                                        </p:cTn>
                                        <p:tgtEl>
                                          <p:spTgt spid="63802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638023"/>
                                        </p:tgtEl>
                                      </p:cBhvr>
                                    </p:animEffect>
                                    <p:set>
                                      <p:cBhvr>
                                        <p:cTn id="79" dur="1" fill="hold">
                                          <p:stCondLst>
                                            <p:cond delay="1999"/>
                                          </p:stCondLst>
                                        </p:cTn>
                                        <p:tgtEl>
                                          <p:spTgt spid="638023"/>
                                        </p:tgtEl>
                                        <p:attrNameLst>
                                          <p:attrName>style.visibility</p:attrName>
                                        </p:attrNameLst>
                                      </p:cBhvr>
                                      <p:to>
                                        <p:strVal val="hidden"/>
                                      </p:to>
                                    </p:set>
                                  </p:childTnLst>
                                </p:cTn>
                              </p:par>
                            </p:childTnLst>
                          </p:cTn>
                        </p:par>
                        <p:par>
                          <p:cTn id="80" fill="hold" nodeType="afterGroup">
                            <p:stCondLst>
                              <p:cond delay="5000"/>
                            </p:stCondLst>
                            <p:childTnLst>
                              <p:par>
                                <p:cTn id="81" presetID="9" presetClass="entr" presetSubtype="0" fill="hold" nodeType="afterEffect">
                                  <p:stCondLst>
                                    <p:cond delay="0"/>
                                  </p:stCondLst>
                                  <p:childTnLst>
                                    <p:set>
                                      <p:cBhvr>
                                        <p:cTn id="82" dur="1" fill="hold">
                                          <p:stCondLst>
                                            <p:cond delay="0"/>
                                          </p:stCondLst>
                                        </p:cTn>
                                        <p:tgtEl>
                                          <p:spTgt spid="638021"/>
                                        </p:tgtEl>
                                        <p:attrNameLst>
                                          <p:attrName>style.visibility</p:attrName>
                                        </p:attrNameLst>
                                      </p:cBhvr>
                                      <p:to>
                                        <p:strVal val="visible"/>
                                      </p:to>
                                    </p:set>
                                    <p:animEffect transition="in" filter="dissolve">
                                      <p:cBhvr>
                                        <p:cTn id="83" dur="500"/>
                                        <p:tgtEl>
                                          <p:spTgt spid="638021"/>
                                        </p:tgtEl>
                                      </p:cBhvr>
                                    </p:animEffect>
                                  </p:childTnLst>
                                </p:cTn>
                              </p:par>
                            </p:childTnLst>
                          </p:cTn>
                        </p:par>
                        <p:par>
                          <p:cTn id="84" fill="hold" nodeType="afterGroup">
                            <p:stCondLst>
                              <p:cond delay="5500"/>
                            </p:stCondLst>
                            <p:childTnLst>
                              <p:par>
                                <p:cTn id="85" presetID="9" presetClass="entr" presetSubtype="0" fill="hold" grpId="0" nodeType="afterEffect">
                                  <p:stCondLst>
                                    <p:cond delay="0"/>
                                  </p:stCondLst>
                                  <p:childTnLst>
                                    <p:set>
                                      <p:cBhvr>
                                        <p:cTn id="86" dur="1" fill="hold">
                                          <p:stCondLst>
                                            <p:cond delay="0"/>
                                          </p:stCondLst>
                                        </p:cTn>
                                        <p:tgtEl>
                                          <p:spTgt spid="637985"/>
                                        </p:tgtEl>
                                        <p:attrNameLst>
                                          <p:attrName>style.visibility</p:attrName>
                                        </p:attrNameLst>
                                      </p:cBhvr>
                                      <p:to>
                                        <p:strVal val="visible"/>
                                      </p:to>
                                    </p:set>
                                    <p:animEffect transition="in" filter="dissolve">
                                      <p:cBhvr>
                                        <p:cTn id="87" dur="500"/>
                                        <p:tgtEl>
                                          <p:spTgt spid="637985"/>
                                        </p:tgtEl>
                                      </p:cBhvr>
                                    </p:animEffect>
                                  </p:childTnLst>
                                </p:cTn>
                              </p:par>
                            </p:childTnLst>
                          </p:cTn>
                        </p:par>
                        <p:par>
                          <p:cTn id="88" fill="hold" nodeType="afterGroup">
                            <p:stCondLst>
                              <p:cond delay="6000"/>
                            </p:stCondLst>
                            <p:childTnLst>
                              <p:par>
                                <p:cTn id="89" presetID="1" presetClass="mediacall" presetSubtype="0" fill="hold" nodeType="afterEffect">
                                  <p:stCondLst>
                                    <p:cond delay="0"/>
                                  </p:stCondLst>
                                  <p:childTnLst>
                                    <p:cmd type="call" cmd="playFrom(0.0)">
                                      <p:cBhvr>
                                        <p:cTn id="90" dur="2087" fill="hold"/>
                                        <p:tgtEl>
                                          <p:spTgt spid="638017"/>
                                        </p:tgtEl>
                                      </p:cBhvr>
                                    </p:cmd>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637980"/>
                                        </p:tgtEl>
                                        <p:attrNameLst>
                                          <p:attrName>style.visibility</p:attrName>
                                        </p:attrNameLst>
                                      </p:cBhvr>
                                      <p:to>
                                        <p:strVal val="visible"/>
                                      </p:to>
                                    </p:set>
                                    <p:animEffect transition="in" filter="dissolve">
                                      <p:cBhvr>
                                        <p:cTn id="95" dur="500"/>
                                        <p:tgtEl>
                                          <p:spTgt spid="637980"/>
                                        </p:tgtEl>
                                      </p:cBhvr>
                                    </p:animEffect>
                                  </p:childTnLst>
                                </p:cTn>
                              </p:par>
                              <p:par>
                                <p:cTn id="96" presetID="1" presetClass="exit" presetSubtype="0" fill="hold" nodeType="withEffect">
                                  <p:stCondLst>
                                    <p:cond delay="0"/>
                                  </p:stCondLst>
                                  <p:childTnLst>
                                    <p:set>
                                      <p:cBhvr>
                                        <p:cTn id="97" dur="1" fill="hold">
                                          <p:stCondLst>
                                            <p:cond delay="0"/>
                                          </p:stCondLst>
                                        </p:cTn>
                                        <p:tgtEl>
                                          <p:spTgt spid="63800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638021"/>
                                        </p:tgtEl>
                                      </p:cBhvr>
                                    </p:animEffect>
                                    <p:set>
                                      <p:cBhvr>
                                        <p:cTn id="100" dur="1" fill="hold">
                                          <p:stCondLst>
                                            <p:cond delay="1999"/>
                                          </p:stCondLst>
                                        </p:cTn>
                                        <p:tgtEl>
                                          <p:spTgt spid="638021"/>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637985"/>
                                        </p:tgtEl>
                                      </p:cBhvr>
                                    </p:animEffect>
                                    <p:set>
                                      <p:cBhvr>
                                        <p:cTn id="103" dur="1" fill="hold">
                                          <p:stCondLst>
                                            <p:cond delay="1999"/>
                                          </p:stCondLst>
                                        </p:cTn>
                                        <p:tgtEl>
                                          <p:spTgt spid="637985"/>
                                        </p:tgtEl>
                                        <p:attrNameLst>
                                          <p:attrName>style.visibility</p:attrName>
                                        </p:attrNameLst>
                                      </p:cBhvr>
                                      <p:to>
                                        <p:strVal val="hidden"/>
                                      </p:to>
                                    </p:set>
                                  </p:childTnLst>
                                </p:cTn>
                              </p:par>
                              <p:par>
                                <p:cTn id="104" presetID="9" presetClass="entr" presetSubtype="0" fill="hold" nodeType="withEffect">
                                  <p:stCondLst>
                                    <p:cond delay="0"/>
                                  </p:stCondLst>
                                  <p:childTnLst>
                                    <p:set>
                                      <p:cBhvr>
                                        <p:cTn id="105" dur="1" fill="hold">
                                          <p:stCondLst>
                                            <p:cond delay="0"/>
                                          </p:stCondLst>
                                        </p:cTn>
                                        <p:tgtEl>
                                          <p:spTgt spid="638013"/>
                                        </p:tgtEl>
                                        <p:attrNameLst>
                                          <p:attrName>style.visibility</p:attrName>
                                        </p:attrNameLst>
                                      </p:cBhvr>
                                      <p:to>
                                        <p:strVal val="visible"/>
                                      </p:to>
                                    </p:set>
                                    <p:animEffect transition="in" filter="dissolve">
                                      <p:cBhvr>
                                        <p:cTn id="106" dur="500"/>
                                        <p:tgtEl>
                                          <p:spTgt spid="63801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9" presetClass="entr" presetSubtype="0" fill="hold" nodeType="clickEffect">
                                  <p:stCondLst>
                                    <p:cond delay="0"/>
                                  </p:stCondLst>
                                  <p:childTnLst>
                                    <p:set>
                                      <p:cBhvr>
                                        <p:cTn id="110" dur="1" fill="hold">
                                          <p:stCondLst>
                                            <p:cond delay="0"/>
                                          </p:stCondLst>
                                        </p:cTn>
                                        <p:tgtEl>
                                          <p:spTgt spid="638022"/>
                                        </p:tgtEl>
                                        <p:attrNameLst>
                                          <p:attrName>style.visibility</p:attrName>
                                        </p:attrNameLst>
                                      </p:cBhvr>
                                      <p:to>
                                        <p:strVal val="visible"/>
                                      </p:to>
                                    </p:set>
                                    <p:animEffect transition="in" filter="dissolve">
                                      <p:cBhvr>
                                        <p:cTn id="111" dur="500"/>
                                        <p:tgtEl>
                                          <p:spTgt spid="638022"/>
                                        </p:tgtEl>
                                      </p:cBhvr>
                                    </p:animEffect>
                                  </p:childTnLst>
                                </p:cTn>
                              </p:par>
                              <p:par>
                                <p:cTn id="112" presetID="1" presetClass="exit" presetSubtype="0" fill="hold" grpId="1" nodeType="withEffect">
                                  <p:stCondLst>
                                    <p:cond delay="0"/>
                                  </p:stCondLst>
                                  <p:childTnLst>
                                    <p:set>
                                      <p:cBhvr>
                                        <p:cTn id="113" dur="1" fill="hold">
                                          <p:stCondLst>
                                            <p:cond delay="0"/>
                                          </p:stCondLst>
                                        </p:cTn>
                                        <p:tgtEl>
                                          <p:spTgt spid="638005"/>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638012"/>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9" presetClass="path" presetSubtype="0" accel="50000" decel="50000" fill="hold" nodeType="clickEffect">
                                  <p:stCondLst>
                                    <p:cond delay="0"/>
                                  </p:stCondLst>
                                  <p:childTnLst>
                                    <p:animMotion origin="layout" path="M 1.11111E-6 -1.85185E-6 L 0.10972 0.11667 " pathEditMode="relative" rAng="0" ptsTypes="AA">
                                      <p:cBhvr>
                                        <p:cTn id="119" dur="3000" fill="hold"/>
                                        <p:tgtEl>
                                          <p:spTgt spid="638022"/>
                                        </p:tgtEl>
                                        <p:attrNameLst>
                                          <p:attrName>ppt_x</p:attrName>
                                          <p:attrName>ppt_y</p:attrName>
                                        </p:attrNameLst>
                                      </p:cBhvr>
                                      <p:rCtr x="55" y="58"/>
                                    </p:animMotion>
                                  </p:childTnLst>
                                  <p:subTnLst>
                                    <p:audio>
                                      <p:cMediaNode>
                                        <p:cTn display="0" masterRel="sameClick">
                                          <p:stCondLst>
                                            <p:cond evt="begin" delay="0">
                                              <p:tn val="118"/>
                                            </p:cond>
                                          </p:stCondLst>
                                          <p:endCondLst>
                                            <p:cond evt="onStopAudio" delay="0">
                                              <p:tgtEl>
                                                <p:sldTgt/>
                                              </p:tgtEl>
                                            </p:cond>
                                          </p:endCondLst>
                                        </p:cTn>
                                        <p:tgtEl>
                                          <p:sndTgt r:embed="rId10" name="a boing_x.wav"/>
                                        </p:tgtEl>
                                      </p:cMediaNode>
                                    </p:audio>
                                  </p:subTnLst>
                                </p:cTn>
                              </p:par>
                            </p:childTnLst>
                          </p:cTn>
                        </p:par>
                        <p:par>
                          <p:cTn id="120" fill="hold" nodeType="afterGroup">
                            <p:stCondLst>
                              <p:cond delay="3000"/>
                            </p:stCondLst>
                            <p:childTnLst>
                              <p:par>
                                <p:cTn id="121" presetID="9" presetClass="entr" presetSubtype="0" fill="hold" nodeType="afterEffect">
                                  <p:stCondLst>
                                    <p:cond delay="0"/>
                                  </p:stCondLst>
                                  <p:childTnLst>
                                    <p:set>
                                      <p:cBhvr>
                                        <p:cTn id="122" dur="1" fill="hold">
                                          <p:stCondLst>
                                            <p:cond delay="0"/>
                                          </p:stCondLst>
                                        </p:cTn>
                                        <p:tgtEl>
                                          <p:spTgt spid="638003"/>
                                        </p:tgtEl>
                                        <p:attrNameLst>
                                          <p:attrName>style.visibility</p:attrName>
                                        </p:attrNameLst>
                                      </p:cBhvr>
                                      <p:to>
                                        <p:strVal val="visible"/>
                                      </p:to>
                                    </p:set>
                                    <p:animEffect transition="in" filter="dissolve">
                                      <p:cBhvr>
                                        <p:cTn id="123" dur="500"/>
                                        <p:tgtEl>
                                          <p:spTgt spid="638003"/>
                                        </p:tgtEl>
                                      </p:cBhvr>
                                    </p:animEffect>
                                  </p:childTnLst>
                                </p:cTn>
                              </p:par>
                              <p:par>
                                <p:cTn id="124" presetID="9" presetClass="entr" presetSubtype="0" fill="hold" nodeType="withEffect">
                                  <p:stCondLst>
                                    <p:cond delay="0"/>
                                  </p:stCondLst>
                                  <p:childTnLst>
                                    <p:set>
                                      <p:cBhvr>
                                        <p:cTn id="125" dur="1" fill="hold">
                                          <p:stCondLst>
                                            <p:cond delay="0"/>
                                          </p:stCondLst>
                                        </p:cTn>
                                        <p:tgtEl>
                                          <p:spTgt spid="638004"/>
                                        </p:tgtEl>
                                        <p:attrNameLst>
                                          <p:attrName>style.visibility</p:attrName>
                                        </p:attrNameLst>
                                      </p:cBhvr>
                                      <p:to>
                                        <p:strVal val="visible"/>
                                      </p:to>
                                    </p:set>
                                    <p:animEffect transition="in" filter="dissolve">
                                      <p:cBhvr>
                                        <p:cTn id="126" dur="500"/>
                                        <p:tgtEl>
                                          <p:spTgt spid="638004"/>
                                        </p:tgtEl>
                                      </p:cBhvr>
                                    </p:animEffect>
                                  </p:childTnLst>
                                </p:cTn>
                              </p:par>
                            </p:childTnLst>
                          </p:cTn>
                        </p:par>
                        <p:par>
                          <p:cTn id="127" fill="hold" nodeType="afterGroup">
                            <p:stCondLst>
                              <p:cond delay="3500"/>
                            </p:stCondLst>
                            <p:childTnLst>
                              <p:par>
                                <p:cTn id="128" presetID="1" presetClass="mediacall" presetSubtype="0" fill="hold" nodeType="afterEffect">
                                  <p:stCondLst>
                                    <p:cond delay="0"/>
                                  </p:stCondLst>
                                  <p:childTnLst>
                                    <p:cmd type="call" cmd="playFrom(0.0)">
                                      <p:cBhvr>
                                        <p:cTn id="129" dur="840" fill="hold"/>
                                        <p:tgtEl>
                                          <p:spTgt spid="638010"/>
                                        </p:tgtEl>
                                      </p:cBhvr>
                                    </p:cmd>
                                  </p:childTnLst>
                                </p:cTn>
                              </p:par>
                            </p:childTnLst>
                          </p:cTn>
                        </p:par>
                        <p:par>
                          <p:cTn id="130" fill="hold" nodeType="afterGroup">
                            <p:stCondLst>
                              <p:cond delay="4340"/>
                            </p:stCondLst>
                            <p:childTnLst>
                              <p:par>
                                <p:cTn id="131" presetID="23" presetClass="entr" presetSubtype="288" fill="hold" grpId="0" nodeType="afterEffect">
                                  <p:stCondLst>
                                    <p:cond delay="0"/>
                                  </p:stCondLst>
                                  <p:childTnLst>
                                    <p:set>
                                      <p:cBhvr>
                                        <p:cTn id="132" dur="1" fill="hold">
                                          <p:stCondLst>
                                            <p:cond delay="0"/>
                                          </p:stCondLst>
                                        </p:cTn>
                                        <p:tgtEl>
                                          <p:spTgt spid="638019"/>
                                        </p:tgtEl>
                                        <p:attrNameLst>
                                          <p:attrName>style.visibility</p:attrName>
                                        </p:attrNameLst>
                                      </p:cBhvr>
                                      <p:to>
                                        <p:strVal val="visible"/>
                                      </p:to>
                                    </p:set>
                                    <p:anim calcmode="lin" valueType="num">
                                      <p:cBhvr>
                                        <p:cTn id="133" dur="2000" fill="hold"/>
                                        <p:tgtEl>
                                          <p:spTgt spid="638019"/>
                                        </p:tgtEl>
                                        <p:attrNameLst>
                                          <p:attrName>ppt_w</p:attrName>
                                        </p:attrNameLst>
                                      </p:cBhvr>
                                      <p:tavLst>
                                        <p:tav tm="0">
                                          <p:val>
                                            <p:strVal val="4/3*#ppt_w"/>
                                          </p:val>
                                        </p:tav>
                                        <p:tav tm="100000">
                                          <p:val>
                                            <p:strVal val="#ppt_w"/>
                                          </p:val>
                                        </p:tav>
                                      </p:tavLst>
                                    </p:anim>
                                    <p:anim calcmode="lin" valueType="num">
                                      <p:cBhvr>
                                        <p:cTn id="134" dur="2000" fill="hold"/>
                                        <p:tgtEl>
                                          <p:spTgt spid="638019"/>
                                        </p:tgtEl>
                                        <p:attrNameLst>
                                          <p:attrName>ppt_h</p:attrName>
                                        </p:attrNameLst>
                                      </p:cBhvr>
                                      <p:tavLst>
                                        <p:tav tm="0">
                                          <p:val>
                                            <p:strVal val="4/3*#ppt_h"/>
                                          </p:val>
                                        </p:tav>
                                        <p:tav tm="100000">
                                          <p:val>
                                            <p:strVal val="#ppt_h"/>
                                          </p:val>
                                        </p:tav>
                                      </p:tavLst>
                                    </p:anim>
                                  </p:childTnLst>
                                </p:cTn>
                              </p:par>
                            </p:childTnLst>
                          </p:cTn>
                        </p:par>
                        <p:par>
                          <p:cTn id="135" fill="hold" nodeType="afterGroup">
                            <p:stCondLst>
                              <p:cond delay="6340"/>
                            </p:stCondLst>
                            <p:childTnLst>
                              <p:par>
                                <p:cTn id="136" presetID="1" presetClass="mediacall" presetSubtype="0" fill="hold" nodeType="afterEffect">
                                  <p:stCondLst>
                                    <p:cond delay="0"/>
                                  </p:stCondLst>
                                  <p:childTnLst>
                                    <p:cmd type="call" cmd="playFrom(0.0)">
                                      <p:cBhvr>
                                        <p:cTn id="137" dur="4965" fill="hold"/>
                                        <p:tgtEl>
                                          <p:spTgt spid="638018"/>
                                        </p:tgtEl>
                                      </p:cBhvr>
                                    </p:cmd>
                                  </p:childTnLst>
                                </p:cTn>
                              </p:par>
                              <p:par>
                                <p:cTn id="138" presetID="10" presetClass="exit" presetSubtype="0" fill="hold" nodeType="withEffect">
                                  <p:stCondLst>
                                    <p:cond delay="0"/>
                                  </p:stCondLst>
                                  <p:childTnLst>
                                    <p:animEffect transition="out" filter="fade">
                                      <p:cBhvr>
                                        <p:cTn id="139" dur="2000"/>
                                        <p:tgtEl>
                                          <p:spTgt spid="638003"/>
                                        </p:tgtEl>
                                      </p:cBhvr>
                                    </p:animEffect>
                                    <p:set>
                                      <p:cBhvr>
                                        <p:cTn id="140" dur="1" fill="hold">
                                          <p:stCondLst>
                                            <p:cond delay="1999"/>
                                          </p:stCondLst>
                                        </p:cTn>
                                        <p:tgtEl>
                                          <p:spTgt spid="638003"/>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2000"/>
                                        <p:tgtEl>
                                          <p:spTgt spid="638004"/>
                                        </p:tgtEl>
                                      </p:cBhvr>
                                    </p:animEffect>
                                    <p:set>
                                      <p:cBhvr>
                                        <p:cTn id="143" dur="1" fill="hold">
                                          <p:stCondLst>
                                            <p:cond delay="1999"/>
                                          </p:stCondLst>
                                        </p:cTn>
                                        <p:tgtEl>
                                          <p:spTgt spid="638004"/>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56" presetClass="path" presetSubtype="0" accel="50000" decel="50000" fill="hold" nodeType="clickEffect">
                                  <p:stCondLst>
                                    <p:cond delay="0"/>
                                  </p:stCondLst>
                                  <p:childTnLst>
                                    <p:animMotion origin="layout" path="M 4.44444E-6 0.11667 L 0.10416 0.11852 " pathEditMode="relative" rAng="0" ptsTypes="AA">
                                      <p:cBhvr>
                                        <p:cTn id="147" dur="2000" spd="-100000" fill="hold"/>
                                        <p:tgtEl>
                                          <p:spTgt spid="638022"/>
                                        </p:tgtEl>
                                        <p:attrNameLst>
                                          <p:attrName>ppt_x</p:attrName>
                                          <p:attrName>ppt_y</p:attrName>
                                        </p:attrNameLst>
                                      </p:cBhvr>
                                      <p:rCtr x="52" y="1"/>
                                    </p:animMotion>
                                  </p:childTnLst>
                                </p:cTn>
                              </p:par>
                            </p:childTnLst>
                          </p:cTn>
                        </p:par>
                      </p:childTnLst>
                    </p:cTn>
                  </p:par>
                  <p:par>
                    <p:cTn id="148" fill="hold" nodeType="clickPar">
                      <p:stCondLst>
                        <p:cond delay="indefinite"/>
                      </p:stCondLst>
                      <p:childTnLst>
                        <p:par>
                          <p:cTn id="149" fill="hold" nodeType="withGroup">
                            <p:stCondLst>
                              <p:cond delay="0"/>
                            </p:stCondLst>
                            <p:childTnLst>
                              <p:par>
                                <p:cTn id="150" presetID="56" presetClass="path" presetSubtype="0" accel="50000" decel="50000" fill="hold" nodeType="clickEffect">
                                  <p:stCondLst>
                                    <p:cond delay="0"/>
                                  </p:stCondLst>
                                  <p:childTnLst>
                                    <p:animMotion origin="layout" path="M 5.55112E-17 0.11667 L 0.11389 0.24075 " pathEditMode="relative" rAng="0" ptsTypes="AA">
                                      <p:cBhvr>
                                        <p:cTn id="151" dur="3000" fill="hold"/>
                                        <p:tgtEl>
                                          <p:spTgt spid="638022"/>
                                        </p:tgtEl>
                                        <p:attrNameLst>
                                          <p:attrName>ppt_x</p:attrName>
                                          <p:attrName>ppt_y</p:attrName>
                                        </p:attrNameLst>
                                      </p:cBhvr>
                                      <p:rCtr x="57" y="62"/>
                                    </p:animMotion>
                                  </p:childTnLst>
                                  <p:subTnLst>
                                    <p:audio>
                                      <p:cMediaNode>
                                        <p:cTn display="0" masterRel="sameClick">
                                          <p:stCondLst>
                                            <p:cond evt="begin" delay="0">
                                              <p:tn val="150"/>
                                            </p:cond>
                                          </p:stCondLst>
                                          <p:endCondLst>
                                            <p:cond evt="onStopAudio" delay="0">
                                              <p:tgtEl>
                                                <p:sldTgt/>
                                              </p:tgtEl>
                                            </p:cond>
                                          </p:endCondLst>
                                        </p:cTn>
                                        <p:tgtEl>
                                          <p:sndTgt r:embed="rId10" name="a boing_x.wav"/>
                                        </p:tgtEl>
                                      </p:cMediaNode>
                                    </p:audio>
                                  </p:subTnLst>
                                </p:cTn>
                              </p:par>
                            </p:childTnLst>
                          </p:cTn>
                        </p:par>
                        <p:par>
                          <p:cTn id="152" fill="hold" nodeType="afterGroup">
                            <p:stCondLst>
                              <p:cond delay="3000"/>
                            </p:stCondLst>
                            <p:childTnLst>
                              <p:par>
                                <p:cTn id="153" presetID="9" presetClass="entr" presetSubtype="0" fill="hold" nodeType="afterEffect">
                                  <p:stCondLst>
                                    <p:cond delay="0"/>
                                  </p:stCondLst>
                                  <p:childTnLst>
                                    <p:set>
                                      <p:cBhvr>
                                        <p:cTn id="154" dur="1" fill="hold">
                                          <p:stCondLst>
                                            <p:cond delay="0"/>
                                          </p:stCondLst>
                                        </p:cTn>
                                        <p:tgtEl>
                                          <p:spTgt spid="638014"/>
                                        </p:tgtEl>
                                        <p:attrNameLst>
                                          <p:attrName>style.visibility</p:attrName>
                                        </p:attrNameLst>
                                      </p:cBhvr>
                                      <p:to>
                                        <p:strVal val="visible"/>
                                      </p:to>
                                    </p:set>
                                    <p:animEffect transition="in" filter="dissolve">
                                      <p:cBhvr>
                                        <p:cTn id="155" dur="500"/>
                                        <p:tgtEl>
                                          <p:spTgt spid="638014"/>
                                        </p:tgtEl>
                                      </p:cBhvr>
                                    </p:animEffect>
                                  </p:childTnLst>
                                </p:cTn>
                              </p:par>
                              <p:par>
                                <p:cTn id="156" presetID="1" presetClass="exit" presetSubtype="0" fill="hold" grpId="1" nodeType="withEffect">
                                  <p:stCondLst>
                                    <p:cond delay="0"/>
                                  </p:stCondLst>
                                  <p:childTnLst>
                                    <p:set>
                                      <p:cBhvr>
                                        <p:cTn id="157" dur="1" fill="hold">
                                          <p:stCondLst>
                                            <p:cond delay="0"/>
                                          </p:stCondLst>
                                        </p:cTn>
                                        <p:tgtEl>
                                          <p:spTgt spid="638019"/>
                                        </p:tgtEl>
                                        <p:attrNameLst>
                                          <p:attrName>style.visibility</p:attrName>
                                        </p:attrNameLst>
                                      </p:cBhvr>
                                      <p:to>
                                        <p:strVal val="hidden"/>
                                      </p:to>
                                    </p:set>
                                  </p:childTnLst>
                                </p:cTn>
                              </p:par>
                              <p:par>
                                <p:cTn id="158" presetID="9" presetClass="entr" presetSubtype="0" fill="hold" grpId="0" nodeType="withEffect">
                                  <p:stCondLst>
                                    <p:cond delay="0"/>
                                  </p:stCondLst>
                                  <p:childTnLst>
                                    <p:set>
                                      <p:cBhvr>
                                        <p:cTn id="159" dur="1" fill="hold">
                                          <p:stCondLst>
                                            <p:cond delay="0"/>
                                          </p:stCondLst>
                                        </p:cTn>
                                        <p:tgtEl>
                                          <p:spTgt spid="638008"/>
                                        </p:tgtEl>
                                        <p:attrNameLst>
                                          <p:attrName>style.visibility</p:attrName>
                                        </p:attrNameLst>
                                      </p:cBhvr>
                                      <p:to>
                                        <p:strVal val="visible"/>
                                      </p:to>
                                    </p:set>
                                    <p:animEffect transition="in" filter="dissolve">
                                      <p:cBhvr>
                                        <p:cTn id="160" dur="500"/>
                                        <p:tgtEl>
                                          <p:spTgt spid="638008"/>
                                        </p:tgtEl>
                                      </p:cBhvr>
                                    </p:animEffect>
                                  </p:childTnLst>
                                </p:cTn>
                              </p:par>
                            </p:childTnLst>
                          </p:cTn>
                        </p:par>
                        <p:par>
                          <p:cTn id="161" fill="hold" nodeType="afterGroup">
                            <p:stCondLst>
                              <p:cond delay="3500"/>
                            </p:stCondLst>
                            <p:childTnLst>
                              <p:par>
                                <p:cTn id="162" presetID="1" presetClass="mediacall" presetSubtype="0" fill="hold" nodeType="afterEffect">
                                  <p:stCondLst>
                                    <p:cond delay="0"/>
                                  </p:stCondLst>
                                  <p:childTnLst>
                                    <p:cmd type="call" cmd="playFrom(0.0)">
                                      <p:cBhvr>
                                        <p:cTn id="163" dur="2080" fill="hold"/>
                                        <p:tgtEl>
                                          <p:spTgt spid="638011"/>
                                        </p:tgtEl>
                                      </p:cBhvr>
                                    </p:cmd>
                                  </p:childTnLst>
                                </p:cTn>
                              </p:par>
                            </p:childTnLst>
                          </p:cTn>
                        </p:par>
                        <p:par>
                          <p:cTn id="164" fill="hold" nodeType="afterGroup">
                            <p:stCondLst>
                              <p:cond delay="5580"/>
                            </p:stCondLst>
                            <p:childTnLst>
                              <p:par>
                                <p:cTn id="165" presetID="9" presetClass="entr" presetSubtype="0" fill="hold" nodeType="afterEffect">
                                  <p:stCondLst>
                                    <p:cond delay="0"/>
                                  </p:stCondLst>
                                  <p:childTnLst>
                                    <p:set>
                                      <p:cBhvr>
                                        <p:cTn id="166" dur="1" fill="hold">
                                          <p:stCondLst>
                                            <p:cond delay="0"/>
                                          </p:stCondLst>
                                        </p:cTn>
                                        <p:tgtEl>
                                          <p:spTgt spid="638009"/>
                                        </p:tgtEl>
                                        <p:attrNameLst>
                                          <p:attrName>style.visibility</p:attrName>
                                        </p:attrNameLst>
                                      </p:cBhvr>
                                      <p:to>
                                        <p:strVal val="visible"/>
                                      </p:to>
                                    </p:set>
                                    <p:animEffect transition="in" filter="dissolve">
                                      <p:cBhvr>
                                        <p:cTn id="167" dur="500"/>
                                        <p:tgtEl>
                                          <p:spTgt spid="638009"/>
                                        </p:tgtEl>
                                      </p:cBhvr>
                                    </p:animEffect>
                                  </p:childTnLst>
                                </p:cTn>
                              </p:par>
                              <p:par>
                                <p:cTn id="168" presetID="10" presetClass="exit" presetSubtype="0" fill="hold" grpId="1" nodeType="withEffect">
                                  <p:stCondLst>
                                    <p:cond delay="0"/>
                                  </p:stCondLst>
                                  <p:childTnLst>
                                    <p:animEffect transition="out" filter="fade">
                                      <p:cBhvr>
                                        <p:cTn id="169" dur="2000"/>
                                        <p:tgtEl>
                                          <p:spTgt spid="638008"/>
                                        </p:tgtEl>
                                      </p:cBhvr>
                                    </p:animEffect>
                                    <p:set>
                                      <p:cBhvr>
                                        <p:cTn id="170" dur="1" fill="hold">
                                          <p:stCondLst>
                                            <p:cond delay="1999"/>
                                          </p:stCondLst>
                                        </p:cTn>
                                        <p:tgtEl>
                                          <p:spTgt spid="638008"/>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2000"/>
                                        <p:tgtEl>
                                          <p:spTgt spid="638014"/>
                                        </p:tgtEl>
                                      </p:cBhvr>
                                    </p:animEffect>
                                    <p:set>
                                      <p:cBhvr>
                                        <p:cTn id="173" dur="1" fill="hold">
                                          <p:stCondLst>
                                            <p:cond delay="1999"/>
                                          </p:stCondLst>
                                        </p:cTn>
                                        <p:tgtEl>
                                          <p:spTgt spid="638014"/>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35" presetClass="path" presetSubtype="0" accel="50000" decel="50000" fill="hold" nodeType="clickEffect">
                                  <p:stCondLst>
                                    <p:cond delay="0"/>
                                  </p:stCondLst>
                                  <p:childTnLst>
                                    <p:animMotion origin="layout" path="M 0.11389 0.24075 L 0.00139 0.2426 " pathEditMode="relative" rAng="0" ptsTypes="AA">
                                      <p:cBhvr>
                                        <p:cTn id="177" dur="2000" fill="hold"/>
                                        <p:tgtEl>
                                          <p:spTgt spid="638022"/>
                                        </p:tgtEl>
                                        <p:attrNameLst>
                                          <p:attrName>ppt_x</p:attrName>
                                          <p:attrName>ppt_y</p:attrName>
                                        </p:attrNameLst>
                                      </p:cBhvr>
                                      <p:rCtr x="-56" y="1"/>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8" fill="hold" display="0">
                  <p:stCondLst>
                    <p:cond delay="indefinite"/>
                  </p:stCondLst>
                  <p:endCondLst>
                    <p:cond evt="onNext" delay="0">
                      <p:tgtEl>
                        <p:sldTgt/>
                      </p:tgtEl>
                    </p:cond>
                    <p:cond evt="onPrev" delay="0">
                      <p:tgtEl>
                        <p:sldTgt/>
                      </p:tgtEl>
                    </p:cond>
                    <p:cond evt="onStopAudio" delay="0">
                      <p:tgtEl>
                        <p:sldTgt/>
                      </p:tgtEl>
                    </p:cond>
                  </p:endCondLst>
                </p:cTn>
                <p:tgtEl>
                  <p:spTgt spid="638010"/>
                </p:tgtEl>
              </p:cMediaNode>
            </p:audio>
            <p:audio>
              <p:cMediaNode showWhenStopped="0">
                <p:cTn id="179" fill="hold" display="0">
                  <p:stCondLst>
                    <p:cond delay="indefinite"/>
                  </p:stCondLst>
                  <p:endCondLst>
                    <p:cond evt="onNext" delay="0">
                      <p:tgtEl>
                        <p:sldTgt/>
                      </p:tgtEl>
                    </p:cond>
                    <p:cond evt="onPrev" delay="0">
                      <p:tgtEl>
                        <p:sldTgt/>
                      </p:tgtEl>
                    </p:cond>
                    <p:cond evt="onStopAudio" delay="0">
                      <p:tgtEl>
                        <p:sldTgt/>
                      </p:tgtEl>
                    </p:cond>
                  </p:endCondLst>
                </p:cTn>
                <p:tgtEl>
                  <p:spTgt spid="638011"/>
                </p:tgtEl>
              </p:cMediaNode>
            </p:audio>
            <p:audio>
              <p:cMediaNode showWhenStopped="0">
                <p:cTn id="180" fill="hold" display="0">
                  <p:stCondLst>
                    <p:cond delay="indefinite"/>
                  </p:stCondLst>
                  <p:endCondLst>
                    <p:cond evt="onNext" delay="0">
                      <p:tgtEl>
                        <p:sldTgt/>
                      </p:tgtEl>
                    </p:cond>
                    <p:cond evt="onPrev" delay="0">
                      <p:tgtEl>
                        <p:sldTgt/>
                      </p:tgtEl>
                    </p:cond>
                    <p:cond evt="onStopAudio" delay="0">
                      <p:tgtEl>
                        <p:sldTgt/>
                      </p:tgtEl>
                    </p:cond>
                  </p:endCondLst>
                </p:cTn>
                <p:tgtEl>
                  <p:spTgt spid="638015"/>
                </p:tgtEl>
              </p:cMediaNode>
            </p:audio>
            <p:audio>
              <p:cMediaNode showWhenStopped="0">
                <p:cTn id="181" fill="hold" display="0">
                  <p:stCondLst>
                    <p:cond delay="indefinite"/>
                  </p:stCondLst>
                  <p:endCondLst>
                    <p:cond evt="onNext" delay="0">
                      <p:tgtEl>
                        <p:sldTgt/>
                      </p:tgtEl>
                    </p:cond>
                    <p:cond evt="onPrev" delay="0">
                      <p:tgtEl>
                        <p:sldTgt/>
                      </p:tgtEl>
                    </p:cond>
                    <p:cond evt="onStopAudio" delay="0">
                      <p:tgtEl>
                        <p:sldTgt/>
                      </p:tgtEl>
                    </p:cond>
                  </p:endCondLst>
                </p:cTn>
                <p:tgtEl>
                  <p:spTgt spid="638016"/>
                </p:tgtEl>
              </p:cMediaNode>
            </p:audio>
            <p:audio>
              <p:cMediaNode showWhenStopped="0">
                <p:cTn id="182" fill="hold" display="0">
                  <p:stCondLst>
                    <p:cond delay="indefinite"/>
                  </p:stCondLst>
                  <p:endCondLst>
                    <p:cond evt="onNext" delay="0">
                      <p:tgtEl>
                        <p:sldTgt/>
                      </p:tgtEl>
                    </p:cond>
                    <p:cond evt="onPrev" delay="0">
                      <p:tgtEl>
                        <p:sldTgt/>
                      </p:tgtEl>
                    </p:cond>
                    <p:cond evt="onStopAudio" delay="0">
                      <p:tgtEl>
                        <p:sldTgt/>
                      </p:tgtEl>
                    </p:cond>
                  </p:endCondLst>
                </p:cTn>
                <p:tgtEl>
                  <p:spTgt spid="638017"/>
                </p:tgtEl>
              </p:cMediaNode>
            </p:audio>
            <p:audio>
              <p:cMediaNode showWhenStopped="0">
                <p:cTn id="183" fill="hold" display="0">
                  <p:stCondLst>
                    <p:cond delay="indefinite"/>
                  </p:stCondLst>
                  <p:endCondLst>
                    <p:cond evt="onNext" delay="0">
                      <p:tgtEl>
                        <p:sldTgt/>
                      </p:tgtEl>
                    </p:cond>
                    <p:cond evt="onPrev" delay="0">
                      <p:tgtEl>
                        <p:sldTgt/>
                      </p:tgtEl>
                    </p:cond>
                    <p:cond evt="onStopAudio" delay="0">
                      <p:tgtEl>
                        <p:sldTgt/>
                      </p:tgtEl>
                    </p:cond>
                  </p:endCondLst>
                </p:cTn>
                <p:tgtEl>
                  <p:spTgt spid="638018"/>
                </p:tgtEl>
              </p:cMediaNode>
            </p:audio>
            <p:audio>
              <p:cMediaNode showWhenStopped="0">
                <p:cTn id="184" fill="hold" display="0">
                  <p:stCondLst>
                    <p:cond delay="indefinite"/>
                  </p:stCondLst>
                  <p:endCondLst>
                    <p:cond evt="onNext" delay="0">
                      <p:tgtEl>
                        <p:sldTgt/>
                      </p:tgtEl>
                    </p:cond>
                    <p:cond evt="onPrev" delay="0">
                      <p:tgtEl>
                        <p:sldTgt/>
                      </p:tgtEl>
                    </p:cond>
                    <p:cond evt="onStopAudio" delay="0">
                      <p:tgtEl>
                        <p:sldTgt/>
                      </p:tgtEl>
                    </p:cond>
                  </p:endCondLst>
                </p:cTn>
                <p:tgtEl>
                  <p:spTgt spid="638025"/>
                </p:tgtEl>
              </p:cMediaNode>
            </p:audio>
          </p:childTnLst>
        </p:cTn>
      </p:par>
    </p:tnLst>
    <p:bldLst>
      <p:bldP spid="35856" grpId="0" animBg="1"/>
      <p:bldP spid="637980" grpId="0" animBg="1"/>
      <p:bldP spid="637985" grpId="0" animBg="1"/>
      <p:bldP spid="637985" grpId="1" animBg="1"/>
      <p:bldP spid="638004" grpId="0" animBg="1"/>
      <p:bldP spid="638005" grpId="0" animBg="1"/>
      <p:bldP spid="638005" grpId="1" animBg="1"/>
      <p:bldP spid="638006" grpId="0" animBg="1"/>
      <p:bldP spid="638006" grpId="1" animBg="1"/>
      <p:bldP spid="638008" grpId="0" animBg="1"/>
      <p:bldP spid="638008" grpId="1" animBg="1"/>
      <p:bldP spid="638019" grpId="0"/>
      <p:bldP spid="638019" grpId="1"/>
      <p:bldP spid="638020" grpId="0" animBg="1"/>
      <p:bldP spid="6380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7"/>
          <a:srcRect/>
          <a:tile tx="0" ty="0" sx="100000" sy="100000" flip="none" algn="tl"/>
        </a:blipFill>
        <a:effectLst/>
      </p:bgPr>
    </p:bg>
    <p:spTree>
      <p:nvGrpSpPr>
        <p:cNvPr id="1" name=""/>
        <p:cNvGrpSpPr/>
        <p:nvPr/>
      </p:nvGrpSpPr>
      <p:grpSpPr>
        <a:xfrm>
          <a:off x="0" y="0"/>
          <a:ext cx="0" cy="0"/>
          <a:chOff x="0" y="0"/>
          <a:chExt cx="0" cy="0"/>
        </a:xfrm>
      </p:grpSpPr>
      <p:pic>
        <p:nvPicPr>
          <p:cNvPr id="39938" name="Picture 99" descr="1 a flag background"/>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39939" name="Picture 2" descr="divider inflation line_of_fire"/>
          <p:cNvPicPr>
            <a:picLocks noGrp="1" noChangeAspect="1" noChangeArrowheads="1" noCrop="1"/>
          </p:cNvPicPr>
          <p:nvPr>
            <p:ph idx="1"/>
          </p:nvPr>
        </p:nvPicPr>
        <p:blipFill>
          <a:blip r:embed="rId9"/>
          <a:srcRect/>
          <a:stretch>
            <a:fillRect/>
          </a:stretch>
        </p:blipFill>
        <p:spPr>
          <a:xfrm>
            <a:off x="3124200" y="6372225"/>
            <a:ext cx="876300" cy="209550"/>
          </a:xfrm>
          <a:noFill/>
        </p:spPr>
      </p:pic>
      <p:sp>
        <p:nvSpPr>
          <p:cNvPr id="379907" name="Rectangle 3"/>
          <p:cNvSpPr>
            <a:spLocks noChangeArrowheads="1"/>
          </p:cNvSpPr>
          <p:nvPr/>
        </p:nvSpPr>
        <p:spPr bwMode="auto">
          <a:xfrm>
            <a:off x="762000" y="2362200"/>
            <a:ext cx="685800" cy="381000"/>
          </a:xfrm>
          <a:prstGeom prst="rect">
            <a:avLst/>
          </a:prstGeom>
          <a:noFill/>
          <a:ln w="9525">
            <a:noFill/>
            <a:miter lim="800000"/>
            <a:headEnd/>
            <a:tailEnd/>
          </a:ln>
          <a:effectLst/>
        </p:spPr>
        <p:txBody>
          <a:bodyPr wrap="none" anchor="ctr"/>
          <a:lstStyle/>
          <a:p>
            <a:pPr>
              <a:defRPr/>
            </a:pPr>
            <a:r>
              <a:rPr lang="en-US" b="1" i="1">
                <a:effectLst>
                  <a:outerShdw blurRad="38100" dist="38100" dir="2700000" algn="tl">
                    <a:srgbClr val="FFFFFF"/>
                  </a:outerShdw>
                </a:effectLst>
                <a:latin typeface="Arial" charset="0"/>
                <a:cs typeface="Arial" charset="0"/>
              </a:rPr>
              <a:t>15</a:t>
            </a:r>
            <a:r>
              <a:rPr lang="en-US" sz="1600" b="1" i="1">
                <a:effectLst>
                  <a:outerShdw blurRad="38100" dist="38100" dir="2700000" algn="tl">
                    <a:srgbClr val="FFFFFF"/>
                  </a:outerShdw>
                </a:effectLst>
                <a:latin typeface="Arial" charset="0"/>
                <a:cs typeface="Arial" charset="0"/>
              </a:rPr>
              <a:t>%</a:t>
            </a:r>
          </a:p>
        </p:txBody>
      </p:sp>
      <p:sp>
        <p:nvSpPr>
          <p:cNvPr id="39941" name="Line 4"/>
          <p:cNvSpPr>
            <a:spLocks noChangeShapeType="1"/>
          </p:cNvSpPr>
          <p:nvPr/>
        </p:nvSpPr>
        <p:spPr bwMode="auto">
          <a:xfrm>
            <a:off x="1447800" y="2590800"/>
            <a:ext cx="4495800" cy="0"/>
          </a:xfrm>
          <a:prstGeom prst="line">
            <a:avLst/>
          </a:prstGeom>
          <a:noFill/>
          <a:ln w="38100">
            <a:solidFill>
              <a:schemeClr val="tx1"/>
            </a:solidFill>
            <a:prstDash val="dash"/>
            <a:round/>
            <a:headEnd/>
            <a:tailEnd/>
          </a:ln>
        </p:spPr>
        <p:txBody>
          <a:bodyPr/>
          <a:lstStyle/>
          <a:p>
            <a:endParaRPr lang="en-US"/>
          </a:p>
        </p:txBody>
      </p:sp>
      <p:sp>
        <p:nvSpPr>
          <p:cNvPr id="39942" name="Line 5"/>
          <p:cNvSpPr>
            <a:spLocks noChangeShapeType="1"/>
          </p:cNvSpPr>
          <p:nvPr/>
        </p:nvSpPr>
        <p:spPr bwMode="auto">
          <a:xfrm flipV="1">
            <a:off x="5943600" y="2590800"/>
            <a:ext cx="0" cy="3962400"/>
          </a:xfrm>
          <a:prstGeom prst="line">
            <a:avLst/>
          </a:prstGeom>
          <a:noFill/>
          <a:ln w="38100">
            <a:solidFill>
              <a:schemeClr val="tx1"/>
            </a:solidFill>
            <a:prstDash val="dash"/>
            <a:round/>
            <a:headEnd/>
            <a:tailEnd/>
          </a:ln>
        </p:spPr>
        <p:txBody>
          <a:bodyPr/>
          <a:lstStyle/>
          <a:p>
            <a:endParaRPr lang="en-US"/>
          </a:p>
        </p:txBody>
      </p:sp>
      <p:sp>
        <p:nvSpPr>
          <p:cNvPr id="39943" name="Line 6"/>
          <p:cNvSpPr>
            <a:spLocks noChangeShapeType="1"/>
          </p:cNvSpPr>
          <p:nvPr/>
        </p:nvSpPr>
        <p:spPr bwMode="auto">
          <a:xfrm flipV="1">
            <a:off x="5029200" y="2590800"/>
            <a:ext cx="0" cy="3962400"/>
          </a:xfrm>
          <a:prstGeom prst="line">
            <a:avLst/>
          </a:prstGeom>
          <a:noFill/>
          <a:ln w="38100">
            <a:solidFill>
              <a:srgbClr val="FF0000"/>
            </a:solidFill>
            <a:prstDash val="dash"/>
            <a:round/>
            <a:headEnd/>
            <a:tailEnd/>
          </a:ln>
        </p:spPr>
        <p:txBody>
          <a:bodyPr/>
          <a:lstStyle/>
          <a:p>
            <a:endParaRPr lang="en-US"/>
          </a:p>
        </p:txBody>
      </p:sp>
      <p:sp>
        <p:nvSpPr>
          <p:cNvPr id="39944" name="Line 7"/>
          <p:cNvSpPr>
            <a:spLocks noChangeShapeType="1"/>
          </p:cNvSpPr>
          <p:nvPr/>
        </p:nvSpPr>
        <p:spPr bwMode="auto">
          <a:xfrm flipV="1">
            <a:off x="3124200" y="2590800"/>
            <a:ext cx="0" cy="3962400"/>
          </a:xfrm>
          <a:prstGeom prst="line">
            <a:avLst/>
          </a:prstGeom>
          <a:noFill/>
          <a:ln w="38100">
            <a:solidFill>
              <a:srgbClr val="008000"/>
            </a:solidFill>
            <a:prstDash val="dash"/>
            <a:round/>
            <a:headEnd/>
            <a:tailEnd/>
          </a:ln>
        </p:spPr>
        <p:txBody>
          <a:bodyPr/>
          <a:lstStyle/>
          <a:p>
            <a:endParaRPr lang="en-US"/>
          </a:p>
        </p:txBody>
      </p:sp>
      <p:sp>
        <p:nvSpPr>
          <p:cNvPr id="39945" name="Line 8"/>
          <p:cNvSpPr>
            <a:spLocks noChangeShapeType="1"/>
          </p:cNvSpPr>
          <p:nvPr/>
        </p:nvSpPr>
        <p:spPr bwMode="auto">
          <a:xfrm flipV="1">
            <a:off x="2133600" y="2590800"/>
            <a:ext cx="0" cy="3962400"/>
          </a:xfrm>
          <a:prstGeom prst="line">
            <a:avLst/>
          </a:prstGeom>
          <a:noFill/>
          <a:ln w="38100">
            <a:solidFill>
              <a:schemeClr val="tx1"/>
            </a:solidFill>
            <a:prstDash val="dash"/>
            <a:round/>
            <a:headEnd/>
            <a:tailEnd/>
          </a:ln>
        </p:spPr>
        <p:txBody>
          <a:bodyPr/>
          <a:lstStyle/>
          <a:p>
            <a:endParaRPr lang="en-US"/>
          </a:p>
        </p:txBody>
      </p:sp>
      <p:sp>
        <p:nvSpPr>
          <p:cNvPr id="39946" name="Line 9"/>
          <p:cNvSpPr>
            <a:spLocks noChangeShapeType="1"/>
          </p:cNvSpPr>
          <p:nvPr/>
        </p:nvSpPr>
        <p:spPr bwMode="auto">
          <a:xfrm>
            <a:off x="1447800" y="3352800"/>
            <a:ext cx="4495800" cy="76200"/>
          </a:xfrm>
          <a:prstGeom prst="line">
            <a:avLst/>
          </a:prstGeom>
          <a:noFill/>
          <a:ln w="38100">
            <a:solidFill>
              <a:schemeClr val="tx1"/>
            </a:solidFill>
            <a:prstDash val="dash"/>
            <a:round/>
            <a:headEnd/>
            <a:tailEnd/>
          </a:ln>
        </p:spPr>
        <p:txBody>
          <a:bodyPr/>
          <a:lstStyle/>
          <a:p>
            <a:endParaRPr lang="en-US"/>
          </a:p>
        </p:txBody>
      </p:sp>
      <p:sp>
        <p:nvSpPr>
          <p:cNvPr id="39947" name="Line 10"/>
          <p:cNvSpPr>
            <a:spLocks noChangeShapeType="1"/>
          </p:cNvSpPr>
          <p:nvPr/>
        </p:nvSpPr>
        <p:spPr bwMode="auto">
          <a:xfrm>
            <a:off x="1447800" y="4114800"/>
            <a:ext cx="4495800" cy="0"/>
          </a:xfrm>
          <a:prstGeom prst="line">
            <a:avLst/>
          </a:prstGeom>
          <a:noFill/>
          <a:ln w="38100">
            <a:solidFill>
              <a:schemeClr val="tx1"/>
            </a:solidFill>
            <a:prstDash val="dash"/>
            <a:round/>
            <a:headEnd/>
            <a:tailEnd/>
          </a:ln>
        </p:spPr>
        <p:txBody>
          <a:bodyPr/>
          <a:lstStyle/>
          <a:p>
            <a:endParaRPr lang="en-US"/>
          </a:p>
        </p:txBody>
      </p:sp>
      <p:sp>
        <p:nvSpPr>
          <p:cNvPr id="39948" name="Line 11"/>
          <p:cNvSpPr>
            <a:spLocks noChangeShapeType="1"/>
          </p:cNvSpPr>
          <p:nvPr/>
        </p:nvSpPr>
        <p:spPr bwMode="auto">
          <a:xfrm>
            <a:off x="1371600" y="4876800"/>
            <a:ext cx="4572000" cy="0"/>
          </a:xfrm>
          <a:prstGeom prst="line">
            <a:avLst/>
          </a:prstGeom>
          <a:noFill/>
          <a:ln w="38100">
            <a:solidFill>
              <a:schemeClr val="tx1"/>
            </a:solidFill>
            <a:prstDash val="dash"/>
            <a:round/>
            <a:headEnd/>
            <a:tailEnd/>
          </a:ln>
        </p:spPr>
        <p:txBody>
          <a:bodyPr/>
          <a:lstStyle/>
          <a:p>
            <a:endParaRPr lang="en-US"/>
          </a:p>
        </p:txBody>
      </p:sp>
      <p:sp>
        <p:nvSpPr>
          <p:cNvPr id="39949" name="Line 12"/>
          <p:cNvSpPr>
            <a:spLocks noChangeShapeType="1"/>
          </p:cNvSpPr>
          <p:nvPr/>
        </p:nvSpPr>
        <p:spPr bwMode="auto">
          <a:xfrm>
            <a:off x="1371600" y="5715000"/>
            <a:ext cx="4572000" cy="0"/>
          </a:xfrm>
          <a:prstGeom prst="line">
            <a:avLst/>
          </a:prstGeom>
          <a:noFill/>
          <a:ln w="38100">
            <a:solidFill>
              <a:schemeClr val="tx1"/>
            </a:solidFill>
            <a:prstDash val="dash"/>
            <a:round/>
            <a:headEnd/>
            <a:tailEnd/>
          </a:ln>
        </p:spPr>
        <p:txBody>
          <a:bodyPr/>
          <a:lstStyle/>
          <a:p>
            <a:endParaRPr lang="en-US"/>
          </a:p>
        </p:txBody>
      </p:sp>
      <p:sp>
        <p:nvSpPr>
          <p:cNvPr id="39950" name="Line 13"/>
          <p:cNvSpPr>
            <a:spLocks noChangeShapeType="1"/>
          </p:cNvSpPr>
          <p:nvPr/>
        </p:nvSpPr>
        <p:spPr bwMode="auto">
          <a:xfrm flipH="1" flipV="1">
            <a:off x="2743200" y="4572000"/>
            <a:ext cx="2209800" cy="1828800"/>
          </a:xfrm>
          <a:prstGeom prst="line">
            <a:avLst/>
          </a:prstGeom>
          <a:noFill/>
          <a:ln w="57150">
            <a:solidFill>
              <a:schemeClr val="tx1"/>
            </a:solidFill>
            <a:round/>
            <a:headEnd/>
            <a:tailEnd/>
          </a:ln>
        </p:spPr>
        <p:txBody>
          <a:bodyPr/>
          <a:lstStyle/>
          <a:p>
            <a:endParaRPr lang="en-US"/>
          </a:p>
        </p:txBody>
      </p:sp>
      <p:sp>
        <p:nvSpPr>
          <p:cNvPr id="39951" name="Line 14"/>
          <p:cNvSpPr>
            <a:spLocks noChangeShapeType="1"/>
          </p:cNvSpPr>
          <p:nvPr/>
        </p:nvSpPr>
        <p:spPr bwMode="auto">
          <a:xfrm flipH="1" flipV="1">
            <a:off x="2743200" y="3810000"/>
            <a:ext cx="2133600" cy="1752600"/>
          </a:xfrm>
          <a:prstGeom prst="line">
            <a:avLst/>
          </a:prstGeom>
          <a:noFill/>
          <a:ln w="57150">
            <a:solidFill>
              <a:schemeClr val="tx1"/>
            </a:solidFill>
            <a:round/>
            <a:headEnd/>
            <a:tailEnd/>
          </a:ln>
        </p:spPr>
        <p:txBody>
          <a:bodyPr/>
          <a:lstStyle/>
          <a:p>
            <a:endParaRPr lang="en-US"/>
          </a:p>
        </p:txBody>
      </p:sp>
      <p:sp>
        <p:nvSpPr>
          <p:cNvPr id="39952" name="Line 15"/>
          <p:cNvSpPr>
            <a:spLocks noChangeShapeType="1"/>
          </p:cNvSpPr>
          <p:nvPr/>
        </p:nvSpPr>
        <p:spPr bwMode="auto">
          <a:xfrm flipH="1" flipV="1">
            <a:off x="2667000" y="3048000"/>
            <a:ext cx="2286000" cy="1752600"/>
          </a:xfrm>
          <a:prstGeom prst="line">
            <a:avLst/>
          </a:prstGeom>
          <a:noFill/>
          <a:ln w="57150">
            <a:solidFill>
              <a:schemeClr val="tx1"/>
            </a:solidFill>
            <a:round/>
            <a:headEnd/>
            <a:tailEnd/>
          </a:ln>
        </p:spPr>
        <p:txBody>
          <a:bodyPr/>
          <a:lstStyle/>
          <a:p>
            <a:endParaRPr lang="en-US"/>
          </a:p>
        </p:txBody>
      </p:sp>
      <p:sp>
        <p:nvSpPr>
          <p:cNvPr id="39953" name="Line 16"/>
          <p:cNvSpPr>
            <a:spLocks noChangeShapeType="1"/>
          </p:cNvSpPr>
          <p:nvPr/>
        </p:nvSpPr>
        <p:spPr bwMode="auto">
          <a:xfrm>
            <a:off x="4114800" y="5715000"/>
            <a:ext cx="838200" cy="685800"/>
          </a:xfrm>
          <a:prstGeom prst="line">
            <a:avLst/>
          </a:prstGeom>
          <a:noFill/>
          <a:ln w="76200">
            <a:solidFill>
              <a:srgbClr val="FF0000"/>
            </a:solidFill>
            <a:round/>
            <a:headEnd/>
            <a:tailEnd type="stealth" w="med" len="med"/>
          </a:ln>
        </p:spPr>
        <p:txBody>
          <a:bodyPr/>
          <a:lstStyle/>
          <a:p>
            <a:endParaRPr lang="en-US"/>
          </a:p>
        </p:txBody>
      </p:sp>
      <p:sp>
        <p:nvSpPr>
          <p:cNvPr id="39954" name="Line 17"/>
          <p:cNvSpPr>
            <a:spLocks noChangeShapeType="1"/>
          </p:cNvSpPr>
          <p:nvPr/>
        </p:nvSpPr>
        <p:spPr bwMode="auto">
          <a:xfrm flipH="1" flipV="1">
            <a:off x="3200400" y="4953000"/>
            <a:ext cx="838200" cy="685800"/>
          </a:xfrm>
          <a:prstGeom prst="line">
            <a:avLst/>
          </a:prstGeom>
          <a:noFill/>
          <a:ln w="76200">
            <a:solidFill>
              <a:srgbClr val="008000"/>
            </a:solidFill>
            <a:round/>
            <a:headEnd/>
            <a:tailEnd type="stealth" w="med" len="med"/>
          </a:ln>
        </p:spPr>
        <p:txBody>
          <a:bodyPr/>
          <a:lstStyle/>
          <a:p>
            <a:endParaRPr lang="en-US"/>
          </a:p>
        </p:txBody>
      </p:sp>
      <p:sp>
        <p:nvSpPr>
          <p:cNvPr id="39955" name="Line 18"/>
          <p:cNvSpPr>
            <a:spLocks noChangeShapeType="1"/>
          </p:cNvSpPr>
          <p:nvPr/>
        </p:nvSpPr>
        <p:spPr bwMode="auto">
          <a:xfrm>
            <a:off x="4038600" y="4876800"/>
            <a:ext cx="1066800" cy="838200"/>
          </a:xfrm>
          <a:prstGeom prst="line">
            <a:avLst/>
          </a:prstGeom>
          <a:noFill/>
          <a:ln w="76200">
            <a:solidFill>
              <a:srgbClr val="FF0000"/>
            </a:solidFill>
            <a:round/>
            <a:headEnd/>
            <a:tailEnd type="stealth" w="med" len="med"/>
          </a:ln>
        </p:spPr>
        <p:txBody>
          <a:bodyPr/>
          <a:lstStyle/>
          <a:p>
            <a:endParaRPr lang="en-US"/>
          </a:p>
        </p:txBody>
      </p:sp>
      <p:sp>
        <p:nvSpPr>
          <p:cNvPr id="39956" name="Line 19"/>
          <p:cNvSpPr>
            <a:spLocks noChangeShapeType="1"/>
          </p:cNvSpPr>
          <p:nvPr/>
        </p:nvSpPr>
        <p:spPr bwMode="auto">
          <a:xfrm flipH="1" flipV="1">
            <a:off x="3200400" y="4191000"/>
            <a:ext cx="838200" cy="685800"/>
          </a:xfrm>
          <a:prstGeom prst="line">
            <a:avLst/>
          </a:prstGeom>
          <a:noFill/>
          <a:ln w="76200">
            <a:solidFill>
              <a:srgbClr val="008000"/>
            </a:solidFill>
            <a:round/>
            <a:headEnd/>
            <a:tailEnd type="stealth" w="med" len="med"/>
          </a:ln>
        </p:spPr>
        <p:txBody>
          <a:bodyPr/>
          <a:lstStyle/>
          <a:p>
            <a:endParaRPr lang="en-US"/>
          </a:p>
        </p:txBody>
      </p:sp>
      <p:sp>
        <p:nvSpPr>
          <p:cNvPr id="39957" name="Line 20"/>
          <p:cNvSpPr>
            <a:spLocks noChangeShapeType="1"/>
          </p:cNvSpPr>
          <p:nvPr/>
        </p:nvSpPr>
        <p:spPr bwMode="auto">
          <a:xfrm flipH="1" flipV="1">
            <a:off x="3276600" y="3505200"/>
            <a:ext cx="762000" cy="609600"/>
          </a:xfrm>
          <a:prstGeom prst="line">
            <a:avLst/>
          </a:prstGeom>
          <a:noFill/>
          <a:ln w="76200">
            <a:solidFill>
              <a:srgbClr val="008000"/>
            </a:solidFill>
            <a:round/>
            <a:headEnd/>
            <a:tailEnd type="stealth" w="med" len="med"/>
          </a:ln>
        </p:spPr>
        <p:txBody>
          <a:bodyPr/>
          <a:lstStyle/>
          <a:p>
            <a:endParaRPr lang="en-US"/>
          </a:p>
        </p:txBody>
      </p:sp>
      <p:sp>
        <p:nvSpPr>
          <p:cNvPr id="39958" name="Line 21"/>
          <p:cNvSpPr>
            <a:spLocks noChangeShapeType="1"/>
          </p:cNvSpPr>
          <p:nvPr/>
        </p:nvSpPr>
        <p:spPr bwMode="auto">
          <a:xfrm>
            <a:off x="4038600" y="4114800"/>
            <a:ext cx="990600" cy="762000"/>
          </a:xfrm>
          <a:prstGeom prst="line">
            <a:avLst/>
          </a:prstGeom>
          <a:noFill/>
          <a:ln w="76200">
            <a:solidFill>
              <a:srgbClr val="FF0000"/>
            </a:solidFill>
            <a:round/>
            <a:headEnd/>
            <a:tailEnd type="stealth" w="med" len="med"/>
          </a:ln>
        </p:spPr>
        <p:txBody>
          <a:bodyPr/>
          <a:lstStyle/>
          <a:p>
            <a:endParaRPr lang="en-US"/>
          </a:p>
        </p:txBody>
      </p:sp>
      <p:sp>
        <p:nvSpPr>
          <p:cNvPr id="379926" name="Rectangle 22"/>
          <p:cNvSpPr>
            <a:spLocks noChangeArrowheads="1"/>
          </p:cNvSpPr>
          <p:nvPr/>
        </p:nvSpPr>
        <p:spPr bwMode="auto">
          <a:xfrm>
            <a:off x="1981200" y="2743200"/>
            <a:ext cx="838200" cy="304800"/>
          </a:xfrm>
          <a:prstGeom prst="rect">
            <a:avLst/>
          </a:prstGeom>
          <a:noFill/>
          <a:ln w="9525">
            <a:noFill/>
            <a:miter lim="800000"/>
            <a:headEnd/>
            <a:tailEnd/>
          </a:ln>
          <a:effectLst/>
        </p:spPr>
        <p:txBody>
          <a:bodyPr wrap="none" anchor="ctr"/>
          <a:lstStyle/>
          <a:p>
            <a:pPr>
              <a:defRPr/>
            </a:pPr>
            <a:r>
              <a:rPr lang="en-US" sz="1600" b="1" i="1">
                <a:solidFill>
                  <a:srgbClr val="FF0000"/>
                </a:solidFill>
                <a:effectLst>
                  <a:outerShdw blurRad="38100" dist="38100" dir="2700000" algn="tl">
                    <a:srgbClr val="000000"/>
                  </a:outerShdw>
                </a:effectLst>
                <a:latin typeface="Arial" charset="0"/>
                <a:cs typeface="Arial" charset="0"/>
              </a:rPr>
              <a:t>S</a:t>
            </a:r>
            <a:r>
              <a:rPr lang="en-US" sz="1600" b="1" i="1">
                <a:solidFill>
                  <a:srgbClr val="008000"/>
                </a:solidFill>
                <a:effectLst>
                  <a:outerShdw blurRad="38100" dist="38100" dir="2700000" algn="tl">
                    <a:srgbClr val="000000"/>
                  </a:outerShdw>
                </a:effectLst>
                <a:latin typeface="Arial" charset="0"/>
                <a:cs typeface="Arial" charset="0"/>
              </a:rPr>
              <a:t>R</a:t>
            </a:r>
            <a:r>
              <a:rPr lang="en-US" sz="1600" b="1" i="1">
                <a:solidFill>
                  <a:srgbClr val="FF0000"/>
                </a:solidFill>
                <a:effectLst>
                  <a:outerShdw blurRad="38100" dist="38100" dir="2700000" algn="tl">
                    <a:srgbClr val="000000"/>
                  </a:outerShdw>
                </a:effectLst>
                <a:latin typeface="Arial" charset="0"/>
                <a:cs typeface="Arial" charset="0"/>
              </a:rPr>
              <a:t>P</a:t>
            </a:r>
            <a:r>
              <a:rPr lang="en-US" sz="1600" b="1" i="1">
                <a:solidFill>
                  <a:srgbClr val="008000"/>
                </a:solidFill>
                <a:effectLst>
                  <a:outerShdw blurRad="38100" dist="38100" dir="2700000" algn="tl">
                    <a:srgbClr val="000000"/>
                  </a:outerShdw>
                </a:effectLst>
                <a:latin typeface="Arial" charset="0"/>
                <a:cs typeface="Arial" charset="0"/>
              </a:rPr>
              <a:t>C</a:t>
            </a:r>
            <a:r>
              <a:rPr lang="en-US" sz="1600" b="1" i="1">
                <a:solidFill>
                  <a:srgbClr val="FF0000"/>
                </a:solidFill>
                <a:effectLst>
                  <a:outerShdw blurRad="38100" dist="38100" dir="2700000" algn="tl">
                    <a:srgbClr val="000000"/>
                  </a:outerShdw>
                </a:effectLst>
                <a:latin typeface="Arial" charset="0"/>
                <a:cs typeface="Arial" charset="0"/>
              </a:rPr>
              <a:t>3</a:t>
            </a:r>
          </a:p>
        </p:txBody>
      </p:sp>
      <p:sp>
        <p:nvSpPr>
          <p:cNvPr id="379927" name="Rectangle 23"/>
          <p:cNvSpPr>
            <a:spLocks noChangeArrowheads="1"/>
          </p:cNvSpPr>
          <p:nvPr/>
        </p:nvSpPr>
        <p:spPr bwMode="auto">
          <a:xfrm>
            <a:off x="1828800" y="4343400"/>
            <a:ext cx="990600" cy="304800"/>
          </a:xfrm>
          <a:prstGeom prst="rect">
            <a:avLst/>
          </a:prstGeom>
          <a:noFill/>
          <a:ln w="9525">
            <a:noFill/>
            <a:miter lim="800000"/>
            <a:headEnd/>
            <a:tailEnd/>
          </a:ln>
          <a:effectLst/>
        </p:spPr>
        <p:txBody>
          <a:bodyPr wrap="none" anchor="ctr"/>
          <a:lstStyle/>
          <a:p>
            <a:pPr>
              <a:defRPr/>
            </a:pPr>
            <a:r>
              <a:rPr lang="en-US" sz="1600" b="1" i="1">
                <a:solidFill>
                  <a:srgbClr val="FF0000"/>
                </a:solidFill>
                <a:effectLst>
                  <a:outerShdw blurRad="38100" dist="38100" dir="2700000" algn="tl">
                    <a:srgbClr val="000000"/>
                  </a:outerShdw>
                </a:effectLst>
                <a:latin typeface="Arial" charset="0"/>
                <a:cs typeface="Arial" charset="0"/>
              </a:rPr>
              <a:t>S</a:t>
            </a:r>
            <a:r>
              <a:rPr lang="en-US" sz="1600" b="1" i="1">
                <a:solidFill>
                  <a:srgbClr val="008000"/>
                </a:solidFill>
                <a:effectLst>
                  <a:outerShdw blurRad="38100" dist="38100" dir="2700000" algn="tl">
                    <a:srgbClr val="000000"/>
                  </a:outerShdw>
                </a:effectLst>
                <a:latin typeface="Arial" charset="0"/>
                <a:cs typeface="Arial" charset="0"/>
              </a:rPr>
              <a:t>R</a:t>
            </a:r>
            <a:r>
              <a:rPr lang="en-US" sz="1600" b="1" i="1">
                <a:solidFill>
                  <a:srgbClr val="FF0000"/>
                </a:solidFill>
                <a:effectLst>
                  <a:outerShdw blurRad="38100" dist="38100" dir="2700000" algn="tl">
                    <a:srgbClr val="000000"/>
                  </a:outerShdw>
                </a:effectLst>
                <a:latin typeface="Arial" charset="0"/>
                <a:cs typeface="Arial" charset="0"/>
              </a:rPr>
              <a:t>P</a:t>
            </a:r>
            <a:r>
              <a:rPr lang="en-US" sz="1600" b="1" i="1">
                <a:solidFill>
                  <a:srgbClr val="008000"/>
                </a:solidFill>
                <a:effectLst>
                  <a:outerShdw blurRad="38100" dist="38100" dir="2700000" algn="tl">
                    <a:srgbClr val="000000"/>
                  </a:outerShdw>
                </a:effectLst>
                <a:latin typeface="Arial" charset="0"/>
                <a:cs typeface="Arial" charset="0"/>
              </a:rPr>
              <a:t>C</a:t>
            </a:r>
            <a:r>
              <a:rPr lang="en-US" sz="1600" b="1" i="1">
                <a:solidFill>
                  <a:srgbClr val="FF0000"/>
                </a:solidFill>
                <a:effectLst>
                  <a:outerShdw blurRad="38100" dist="38100" dir="2700000" algn="tl">
                    <a:srgbClr val="000000"/>
                  </a:outerShdw>
                </a:effectLst>
                <a:latin typeface="Arial" charset="0"/>
                <a:cs typeface="Arial" charset="0"/>
              </a:rPr>
              <a:t>1</a:t>
            </a:r>
          </a:p>
        </p:txBody>
      </p:sp>
      <p:sp>
        <p:nvSpPr>
          <p:cNvPr id="379928" name="Rectangle 24"/>
          <p:cNvSpPr>
            <a:spLocks noChangeArrowheads="1"/>
          </p:cNvSpPr>
          <p:nvPr/>
        </p:nvSpPr>
        <p:spPr bwMode="auto">
          <a:xfrm>
            <a:off x="1828800" y="3505200"/>
            <a:ext cx="990600" cy="304800"/>
          </a:xfrm>
          <a:prstGeom prst="rect">
            <a:avLst/>
          </a:prstGeom>
          <a:noFill/>
          <a:ln w="9525">
            <a:noFill/>
            <a:miter lim="800000"/>
            <a:headEnd/>
            <a:tailEnd/>
          </a:ln>
          <a:effectLst/>
        </p:spPr>
        <p:txBody>
          <a:bodyPr wrap="none" anchor="ctr"/>
          <a:lstStyle/>
          <a:p>
            <a:pPr>
              <a:defRPr/>
            </a:pPr>
            <a:r>
              <a:rPr lang="en-US" sz="1600" b="1" i="1">
                <a:solidFill>
                  <a:srgbClr val="FF0000"/>
                </a:solidFill>
                <a:effectLst>
                  <a:outerShdw blurRad="38100" dist="38100" dir="2700000" algn="tl">
                    <a:srgbClr val="000000"/>
                  </a:outerShdw>
                </a:effectLst>
                <a:latin typeface="Arial" charset="0"/>
                <a:cs typeface="Arial" charset="0"/>
              </a:rPr>
              <a:t>S</a:t>
            </a:r>
            <a:r>
              <a:rPr lang="en-US" sz="1600" b="1" i="1">
                <a:solidFill>
                  <a:srgbClr val="008000"/>
                </a:solidFill>
                <a:effectLst>
                  <a:outerShdw blurRad="38100" dist="38100" dir="2700000" algn="tl">
                    <a:srgbClr val="000000"/>
                  </a:outerShdw>
                </a:effectLst>
                <a:latin typeface="Arial" charset="0"/>
                <a:cs typeface="Arial" charset="0"/>
              </a:rPr>
              <a:t>R</a:t>
            </a:r>
            <a:r>
              <a:rPr lang="en-US" sz="1600" b="1" i="1">
                <a:solidFill>
                  <a:srgbClr val="FF0000"/>
                </a:solidFill>
                <a:effectLst>
                  <a:outerShdw blurRad="38100" dist="38100" dir="2700000" algn="tl">
                    <a:srgbClr val="000000"/>
                  </a:outerShdw>
                </a:effectLst>
                <a:latin typeface="Arial" charset="0"/>
                <a:cs typeface="Arial" charset="0"/>
              </a:rPr>
              <a:t>P</a:t>
            </a:r>
            <a:r>
              <a:rPr lang="en-US" sz="1600" b="1" i="1">
                <a:solidFill>
                  <a:srgbClr val="008000"/>
                </a:solidFill>
                <a:effectLst>
                  <a:outerShdw blurRad="38100" dist="38100" dir="2700000" algn="tl">
                    <a:srgbClr val="000000"/>
                  </a:outerShdw>
                </a:effectLst>
                <a:latin typeface="Arial" charset="0"/>
                <a:cs typeface="Arial" charset="0"/>
              </a:rPr>
              <a:t>C</a:t>
            </a:r>
            <a:r>
              <a:rPr lang="en-US" sz="1600" b="1" i="1">
                <a:solidFill>
                  <a:srgbClr val="FF0000"/>
                </a:solidFill>
                <a:effectLst>
                  <a:outerShdw blurRad="38100" dist="38100" dir="2700000" algn="tl">
                    <a:srgbClr val="000000"/>
                  </a:outerShdw>
                </a:effectLst>
                <a:latin typeface="Arial" charset="0"/>
                <a:cs typeface="Arial" charset="0"/>
              </a:rPr>
              <a:t>2</a:t>
            </a:r>
          </a:p>
        </p:txBody>
      </p:sp>
      <p:pic>
        <p:nvPicPr>
          <p:cNvPr id="39962" name="Picture 27" descr="clown swirling"/>
          <p:cNvPicPr>
            <a:picLocks noChangeAspect="1" noChangeArrowheads="1" noCrop="1"/>
          </p:cNvPicPr>
          <p:nvPr/>
        </p:nvPicPr>
        <p:blipFill>
          <a:blip r:embed="rId10"/>
          <a:srcRect/>
          <a:stretch>
            <a:fillRect/>
          </a:stretch>
        </p:blipFill>
        <p:spPr bwMode="auto">
          <a:xfrm>
            <a:off x="3314700" y="1600200"/>
            <a:ext cx="1371600" cy="1371600"/>
          </a:xfrm>
          <a:prstGeom prst="rect">
            <a:avLst/>
          </a:prstGeom>
          <a:noFill/>
          <a:ln w="9525">
            <a:noFill/>
            <a:miter lim="800000"/>
            <a:headEnd/>
            <a:tailEnd/>
          </a:ln>
        </p:spPr>
      </p:pic>
      <p:pic>
        <p:nvPicPr>
          <p:cNvPr id="39963" name="Picture 28" descr="divider red goes in-out"/>
          <p:cNvPicPr>
            <a:picLocks noChangeAspect="1" noChangeArrowheads="1" noCrop="1"/>
          </p:cNvPicPr>
          <p:nvPr/>
        </p:nvPicPr>
        <p:blipFill>
          <a:blip r:embed="rId11"/>
          <a:srcRect/>
          <a:stretch>
            <a:fillRect/>
          </a:stretch>
        </p:blipFill>
        <p:spPr bwMode="auto">
          <a:xfrm>
            <a:off x="3886200" y="6448425"/>
            <a:ext cx="1295400" cy="104775"/>
          </a:xfrm>
          <a:prstGeom prst="rect">
            <a:avLst/>
          </a:prstGeom>
          <a:noFill/>
          <a:ln w="9525">
            <a:noFill/>
            <a:miter lim="800000"/>
            <a:headEnd/>
            <a:tailEnd/>
          </a:ln>
        </p:spPr>
      </p:pic>
      <p:sp>
        <p:nvSpPr>
          <p:cNvPr id="379941" name="Rectangle 37"/>
          <p:cNvSpPr>
            <a:spLocks noChangeArrowheads="1"/>
          </p:cNvSpPr>
          <p:nvPr/>
        </p:nvSpPr>
        <p:spPr bwMode="auto">
          <a:xfrm>
            <a:off x="1143000" y="6553200"/>
            <a:ext cx="5410200" cy="304800"/>
          </a:xfrm>
          <a:prstGeom prst="rect">
            <a:avLst/>
          </a:prstGeom>
          <a:noFill/>
          <a:ln w="9525">
            <a:noFill/>
            <a:miter lim="800000"/>
            <a:headEnd/>
            <a:tailEnd/>
          </a:ln>
          <a:effectLst/>
        </p:spPr>
        <p:txBody>
          <a:bodyPr wrap="none" anchor="ctr"/>
          <a:lstStyle/>
          <a:p>
            <a:pPr algn="l">
              <a:defRPr/>
            </a:pPr>
            <a:r>
              <a:rPr lang="en-US" sz="2000" b="1" i="1">
                <a:effectLst>
                  <a:outerShdw blurRad="38100" dist="38100" dir="2700000" algn="tl">
                    <a:srgbClr val="FFFFFF"/>
                  </a:outerShdw>
                </a:effectLst>
                <a:latin typeface="Verdana" pitchFamily="34" charset="0"/>
                <a:cs typeface="Arial" charset="0"/>
              </a:rPr>
              <a:t>0                  </a:t>
            </a:r>
            <a:r>
              <a:rPr lang="en-US" sz="2000" b="1" i="1">
                <a:solidFill>
                  <a:srgbClr val="008000"/>
                </a:solidFill>
                <a:effectLst>
                  <a:outerShdw blurRad="38100" dist="38100" dir="2700000" algn="tl">
                    <a:srgbClr val="000000"/>
                  </a:outerShdw>
                </a:effectLst>
                <a:latin typeface="Verdana" pitchFamily="34" charset="0"/>
                <a:cs typeface="Arial" charset="0"/>
              </a:rPr>
              <a:t>3</a:t>
            </a:r>
            <a:r>
              <a:rPr lang="en-US" sz="1600" b="1" i="1">
                <a:solidFill>
                  <a:srgbClr val="008000"/>
                </a:solidFill>
                <a:effectLst>
                  <a:outerShdw blurRad="38100" dist="38100" dir="2700000" algn="tl">
                    <a:srgbClr val="000000"/>
                  </a:outerShdw>
                </a:effectLst>
                <a:latin typeface="Verdana" pitchFamily="34" charset="0"/>
                <a:cs typeface="Arial" charset="0"/>
              </a:rPr>
              <a:t>%</a:t>
            </a:r>
            <a:r>
              <a:rPr lang="en-US" sz="2000" b="1" i="1">
                <a:effectLst>
                  <a:outerShdw blurRad="38100" dist="38100" dir="2700000" algn="tl">
                    <a:srgbClr val="FFFFFF"/>
                  </a:outerShdw>
                </a:effectLst>
                <a:latin typeface="Verdana" pitchFamily="34" charset="0"/>
                <a:cs typeface="Arial" charset="0"/>
              </a:rPr>
              <a:t>      </a:t>
            </a:r>
            <a:r>
              <a:rPr lang="en-US" sz="2000" b="1" i="1">
                <a:solidFill>
                  <a:srgbClr val="0000FF"/>
                </a:solidFill>
                <a:effectLst>
                  <a:outerShdw blurRad="38100" dist="38100" dir="2700000" algn="tl">
                    <a:srgbClr val="000000"/>
                  </a:outerShdw>
                </a:effectLst>
                <a:latin typeface="Verdana" pitchFamily="34" charset="0"/>
                <a:cs typeface="Arial" charset="0"/>
              </a:rPr>
              <a:t>5</a:t>
            </a:r>
            <a:r>
              <a:rPr lang="en-US" sz="1600" b="1" i="1">
                <a:solidFill>
                  <a:srgbClr val="0000FF"/>
                </a:solidFill>
                <a:effectLst>
                  <a:outerShdw blurRad="38100" dist="38100" dir="2700000" algn="tl">
                    <a:srgbClr val="000000"/>
                  </a:outerShdw>
                </a:effectLst>
                <a:latin typeface="Verdana" pitchFamily="34" charset="0"/>
                <a:cs typeface="Arial" charset="0"/>
              </a:rPr>
              <a:t>%</a:t>
            </a:r>
            <a:r>
              <a:rPr lang="en-US" sz="2000" b="1" i="1">
                <a:effectLst>
                  <a:outerShdw blurRad="38100" dist="38100" dir="2700000" algn="tl">
                    <a:srgbClr val="FFFFFF"/>
                  </a:outerShdw>
                </a:effectLst>
                <a:latin typeface="Verdana" pitchFamily="34" charset="0"/>
                <a:cs typeface="Arial" charset="0"/>
              </a:rPr>
              <a:t>      </a:t>
            </a:r>
            <a:r>
              <a:rPr lang="en-US" sz="2000" b="1" i="1">
                <a:solidFill>
                  <a:srgbClr val="FF0000"/>
                </a:solidFill>
                <a:effectLst>
                  <a:outerShdw blurRad="38100" dist="38100" dir="2700000" algn="tl">
                    <a:srgbClr val="000000"/>
                  </a:outerShdw>
                </a:effectLst>
                <a:latin typeface="Verdana" pitchFamily="34" charset="0"/>
                <a:cs typeface="Arial" charset="0"/>
              </a:rPr>
              <a:t>7</a:t>
            </a:r>
            <a:r>
              <a:rPr lang="en-US" sz="1600" b="1" i="1">
                <a:solidFill>
                  <a:srgbClr val="FF0000"/>
                </a:solidFill>
                <a:effectLst>
                  <a:outerShdw blurRad="38100" dist="38100" dir="2700000" algn="tl">
                    <a:srgbClr val="000000"/>
                  </a:outerShdw>
                </a:effectLst>
                <a:latin typeface="Verdana" pitchFamily="34" charset="0"/>
                <a:cs typeface="Arial" charset="0"/>
              </a:rPr>
              <a:t>%</a:t>
            </a:r>
            <a:r>
              <a:rPr lang="en-US" sz="2000" b="1" i="1">
                <a:effectLst>
                  <a:outerShdw blurRad="38100" dist="38100" dir="2700000" algn="tl">
                    <a:srgbClr val="FFFFFF"/>
                  </a:outerShdw>
                </a:effectLst>
                <a:latin typeface="Verdana" pitchFamily="34" charset="0"/>
                <a:cs typeface="Arial" charset="0"/>
              </a:rPr>
              <a:t> </a:t>
            </a:r>
            <a:endParaRPr lang="en-US" sz="1600" b="1" i="1">
              <a:effectLst>
                <a:outerShdw blurRad="38100" dist="38100" dir="2700000" algn="tl">
                  <a:srgbClr val="FFFFFF"/>
                </a:outerShdw>
              </a:effectLst>
              <a:latin typeface="Verdana" pitchFamily="34" charset="0"/>
              <a:cs typeface="Arial" charset="0"/>
            </a:endParaRPr>
          </a:p>
        </p:txBody>
      </p:sp>
      <p:sp>
        <p:nvSpPr>
          <p:cNvPr id="39965" name="Line 38"/>
          <p:cNvSpPr>
            <a:spLocks noChangeShapeType="1"/>
          </p:cNvSpPr>
          <p:nvPr/>
        </p:nvSpPr>
        <p:spPr bwMode="auto">
          <a:xfrm flipH="1">
            <a:off x="1371600" y="2590800"/>
            <a:ext cx="76200" cy="3962400"/>
          </a:xfrm>
          <a:prstGeom prst="line">
            <a:avLst/>
          </a:prstGeom>
          <a:noFill/>
          <a:ln w="38100">
            <a:solidFill>
              <a:schemeClr val="tx1"/>
            </a:solidFill>
            <a:round/>
            <a:headEnd/>
            <a:tailEnd/>
          </a:ln>
        </p:spPr>
        <p:txBody>
          <a:bodyPr/>
          <a:lstStyle/>
          <a:p>
            <a:endParaRPr lang="en-US"/>
          </a:p>
        </p:txBody>
      </p:sp>
      <p:sp>
        <p:nvSpPr>
          <p:cNvPr id="39966" name="Line 39"/>
          <p:cNvSpPr>
            <a:spLocks noChangeShapeType="1"/>
          </p:cNvSpPr>
          <p:nvPr/>
        </p:nvSpPr>
        <p:spPr bwMode="auto">
          <a:xfrm>
            <a:off x="1371600" y="6553200"/>
            <a:ext cx="5181600" cy="0"/>
          </a:xfrm>
          <a:prstGeom prst="line">
            <a:avLst/>
          </a:prstGeom>
          <a:noFill/>
          <a:ln w="38100">
            <a:solidFill>
              <a:schemeClr val="tx1"/>
            </a:solidFill>
            <a:round/>
            <a:headEnd/>
            <a:tailEnd/>
          </a:ln>
        </p:spPr>
        <p:txBody>
          <a:bodyPr/>
          <a:lstStyle/>
          <a:p>
            <a:endParaRPr lang="en-US"/>
          </a:p>
        </p:txBody>
      </p:sp>
      <p:sp>
        <p:nvSpPr>
          <p:cNvPr id="379946" name="Rectangle 42"/>
          <p:cNvSpPr>
            <a:spLocks noChangeArrowheads="1"/>
          </p:cNvSpPr>
          <p:nvPr/>
        </p:nvSpPr>
        <p:spPr bwMode="auto">
          <a:xfrm>
            <a:off x="838200" y="2514600"/>
            <a:ext cx="533400" cy="3733800"/>
          </a:xfrm>
          <a:prstGeom prst="rect">
            <a:avLst/>
          </a:prstGeom>
          <a:noFill/>
          <a:ln w="9525">
            <a:noFill/>
            <a:miter lim="800000"/>
            <a:headEnd/>
            <a:tailEnd/>
          </a:ln>
          <a:effectLst/>
        </p:spPr>
        <p:txBody>
          <a:bodyPr wrap="none" anchor="ctr"/>
          <a:lstStyle/>
          <a:p>
            <a:pPr>
              <a:defRPr/>
            </a:pPr>
            <a:endParaRPr lang="en-US" sz="2000" b="1">
              <a:effectLst>
                <a:outerShdw blurRad="38100" dist="38100" dir="2700000" algn="tl">
                  <a:srgbClr val="FFFFFF"/>
                </a:outerShdw>
              </a:effectLst>
              <a:latin typeface="Arial" charset="0"/>
              <a:cs typeface="Arial" charset="0"/>
            </a:endParaRPr>
          </a:p>
          <a:p>
            <a:pPr>
              <a:defRPr/>
            </a:pPr>
            <a:r>
              <a:rPr lang="en-US" sz="2800" b="1">
                <a:effectLst>
                  <a:outerShdw blurRad="38100" dist="38100" dir="2700000" algn="tl">
                    <a:srgbClr val="FFFFFF"/>
                  </a:outerShdw>
                </a:effectLst>
                <a:latin typeface="Arial" charset="0"/>
                <a:cs typeface="Arial" charset="0"/>
              </a:rPr>
              <a:t>12</a:t>
            </a:r>
            <a:r>
              <a:rPr lang="en-US" sz="2000" b="1">
                <a:effectLst>
                  <a:outerShdw blurRad="38100" dist="38100" dir="2700000" algn="tl">
                    <a:srgbClr val="FFFFFF"/>
                  </a:outerShdw>
                </a:effectLst>
                <a:latin typeface="Arial" charset="0"/>
                <a:cs typeface="Arial" charset="0"/>
              </a:rPr>
              <a:t>%</a:t>
            </a:r>
          </a:p>
          <a:p>
            <a:pPr>
              <a:defRPr/>
            </a:pPr>
            <a:endParaRPr lang="en-US" b="1">
              <a:effectLst>
                <a:outerShdw blurRad="38100" dist="38100" dir="2700000" algn="tl">
                  <a:srgbClr val="FFFFFF"/>
                </a:outerShdw>
              </a:effectLst>
              <a:latin typeface="Arial" charset="0"/>
              <a:cs typeface="Arial" charset="0"/>
            </a:endParaRPr>
          </a:p>
          <a:p>
            <a:pPr>
              <a:defRPr/>
            </a:pPr>
            <a:r>
              <a:rPr lang="en-US" sz="2800" b="1">
                <a:effectLst>
                  <a:outerShdw blurRad="38100" dist="38100" dir="2700000" algn="tl">
                    <a:srgbClr val="FFFFFF"/>
                  </a:outerShdw>
                </a:effectLst>
                <a:latin typeface="Arial" charset="0"/>
                <a:cs typeface="Arial" charset="0"/>
              </a:rPr>
              <a:t>9</a:t>
            </a:r>
            <a:r>
              <a:rPr lang="en-US" sz="2000" b="1">
                <a:effectLst>
                  <a:outerShdw blurRad="38100" dist="38100" dir="2700000" algn="tl">
                    <a:srgbClr val="FFFFFF"/>
                  </a:outerShdw>
                </a:effectLst>
                <a:latin typeface="Arial" charset="0"/>
                <a:cs typeface="Arial" charset="0"/>
              </a:rPr>
              <a:t>%</a:t>
            </a:r>
          </a:p>
          <a:p>
            <a:pPr>
              <a:defRPr/>
            </a:pPr>
            <a:endParaRPr lang="en-US" b="1">
              <a:effectLst>
                <a:outerShdw blurRad="38100" dist="38100" dir="2700000" algn="tl">
                  <a:srgbClr val="FFFFFF"/>
                </a:outerShdw>
              </a:effectLst>
              <a:latin typeface="Arial" charset="0"/>
              <a:cs typeface="Arial" charset="0"/>
            </a:endParaRPr>
          </a:p>
          <a:p>
            <a:pPr>
              <a:defRPr/>
            </a:pPr>
            <a:r>
              <a:rPr lang="en-US" sz="2800" b="1">
                <a:effectLst>
                  <a:outerShdw blurRad="38100" dist="38100" dir="2700000" algn="tl">
                    <a:srgbClr val="FFFFFF"/>
                  </a:outerShdw>
                </a:effectLst>
                <a:latin typeface="Arial" charset="0"/>
                <a:cs typeface="Arial" charset="0"/>
              </a:rPr>
              <a:t>6</a:t>
            </a:r>
            <a:r>
              <a:rPr lang="en-US" sz="2000" b="1">
                <a:effectLst>
                  <a:outerShdw blurRad="38100" dist="38100" dir="2700000" algn="tl">
                    <a:srgbClr val="FFFFFF"/>
                  </a:outerShdw>
                </a:effectLst>
                <a:latin typeface="Arial" charset="0"/>
                <a:cs typeface="Arial" charset="0"/>
              </a:rPr>
              <a:t>%</a:t>
            </a:r>
          </a:p>
          <a:p>
            <a:pPr>
              <a:defRPr/>
            </a:pPr>
            <a:endParaRPr lang="en-US" b="1">
              <a:effectLst>
                <a:outerShdw blurRad="38100" dist="38100" dir="2700000" algn="tl">
                  <a:srgbClr val="FFFFFF"/>
                </a:outerShdw>
              </a:effectLst>
              <a:latin typeface="Arial" charset="0"/>
              <a:cs typeface="Arial" charset="0"/>
            </a:endParaRPr>
          </a:p>
          <a:p>
            <a:pPr>
              <a:defRPr/>
            </a:pPr>
            <a:r>
              <a:rPr lang="en-US" sz="2800" b="1">
                <a:effectLst>
                  <a:outerShdw blurRad="38100" dist="38100" dir="2700000" algn="tl">
                    <a:srgbClr val="FFFFFF"/>
                  </a:outerShdw>
                </a:effectLst>
                <a:latin typeface="Arial" charset="0"/>
                <a:cs typeface="Arial" charset="0"/>
              </a:rPr>
              <a:t>3</a:t>
            </a:r>
            <a:r>
              <a:rPr lang="en-US" sz="2000" b="1">
                <a:effectLst>
                  <a:outerShdw blurRad="38100" dist="38100" dir="2700000" algn="tl">
                    <a:srgbClr val="FFFFFF"/>
                  </a:outerShdw>
                </a:effectLst>
                <a:latin typeface="Arial" charset="0"/>
                <a:cs typeface="Arial" charset="0"/>
              </a:rPr>
              <a:t>%</a:t>
            </a:r>
          </a:p>
        </p:txBody>
      </p:sp>
      <p:sp>
        <p:nvSpPr>
          <p:cNvPr id="39968" name="Line 43"/>
          <p:cNvSpPr>
            <a:spLocks noChangeShapeType="1"/>
          </p:cNvSpPr>
          <p:nvPr/>
        </p:nvSpPr>
        <p:spPr bwMode="auto">
          <a:xfrm>
            <a:off x="4038600" y="2667000"/>
            <a:ext cx="0" cy="3886200"/>
          </a:xfrm>
          <a:prstGeom prst="line">
            <a:avLst/>
          </a:prstGeom>
          <a:noFill/>
          <a:ln w="76200">
            <a:solidFill>
              <a:srgbClr val="0000FF"/>
            </a:solidFill>
            <a:round/>
            <a:headEnd/>
            <a:tailEnd/>
          </a:ln>
        </p:spPr>
        <p:txBody>
          <a:bodyPr/>
          <a:lstStyle/>
          <a:p>
            <a:endParaRPr lang="en-US"/>
          </a:p>
        </p:txBody>
      </p:sp>
      <p:sp>
        <p:nvSpPr>
          <p:cNvPr id="379957" name="Rectangle 53"/>
          <p:cNvSpPr>
            <a:spLocks noChangeArrowheads="1"/>
          </p:cNvSpPr>
          <p:nvPr/>
        </p:nvSpPr>
        <p:spPr bwMode="auto">
          <a:xfrm>
            <a:off x="4114800" y="5410200"/>
            <a:ext cx="381000" cy="152400"/>
          </a:xfrm>
          <a:prstGeom prst="rect">
            <a:avLst/>
          </a:prstGeom>
          <a:noFill/>
          <a:ln w="9525">
            <a:noFill/>
            <a:miter lim="800000"/>
            <a:headEnd/>
            <a:tailEnd/>
          </a:ln>
          <a:effectLst/>
        </p:spPr>
        <p:txBody>
          <a:bodyPr wrap="none" anchor="ctr"/>
          <a:lstStyle/>
          <a:p>
            <a:pPr>
              <a:defRPr/>
            </a:pPr>
            <a:r>
              <a:rPr lang="en-US" sz="2000" b="1" i="1">
                <a:solidFill>
                  <a:srgbClr val="0000FF"/>
                </a:solidFill>
                <a:effectLst>
                  <a:outerShdw blurRad="38100" dist="38100" dir="2700000" algn="tl">
                    <a:srgbClr val="000000"/>
                  </a:outerShdw>
                </a:effectLst>
                <a:latin typeface="Arial" charset="0"/>
                <a:cs typeface="Arial" charset="0"/>
              </a:rPr>
              <a:t>a</a:t>
            </a:r>
            <a:r>
              <a:rPr lang="en-US" sz="1600" b="1" i="1">
                <a:solidFill>
                  <a:srgbClr val="0000FF"/>
                </a:solidFill>
                <a:effectLst>
                  <a:outerShdw blurRad="38100" dist="38100" dir="2700000" algn="tl">
                    <a:srgbClr val="000000"/>
                  </a:outerShdw>
                </a:effectLst>
                <a:latin typeface="Arial" charset="0"/>
                <a:cs typeface="Arial" charset="0"/>
              </a:rPr>
              <a:t>1</a:t>
            </a:r>
          </a:p>
        </p:txBody>
      </p:sp>
      <p:sp>
        <p:nvSpPr>
          <p:cNvPr id="379958" name="Rectangle 54"/>
          <p:cNvSpPr>
            <a:spLocks noChangeArrowheads="1"/>
          </p:cNvSpPr>
          <p:nvPr/>
        </p:nvSpPr>
        <p:spPr bwMode="auto">
          <a:xfrm>
            <a:off x="4114800" y="4648200"/>
            <a:ext cx="304800" cy="152400"/>
          </a:xfrm>
          <a:prstGeom prst="rect">
            <a:avLst/>
          </a:prstGeom>
          <a:noFill/>
          <a:ln w="9525">
            <a:noFill/>
            <a:miter lim="800000"/>
            <a:headEnd/>
            <a:tailEnd/>
          </a:ln>
          <a:effectLst/>
        </p:spPr>
        <p:txBody>
          <a:bodyPr wrap="none" anchor="ctr"/>
          <a:lstStyle/>
          <a:p>
            <a:pPr>
              <a:defRPr/>
            </a:pPr>
            <a:r>
              <a:rPr lang="en-US" sz="2000" b="1" i="1">
                <a:solidFill>
                  <a:srgbClr val="0000FF"/>
                </a:solidFill>
                <a:effectLst>
                  <a:outerShdw blurRad="38100" dist="38100" dir="2700000" algn="tl">
                    <a:srgbClr val="000000"/>
                  </a:outerShdw>
                </a:effectLst>
                <a:latin typeface="Arial" charset="0"/>
                <a:cs typeface="Arial" charset="0"/>
              </a:rPr>
              <a:t>a</a:t>
            </a:r>
            <a:r>
              <a:rPr lang="en-US" sz="1600" b="1" i="1">
                <a:solidFill>
                  <a:srgbClr val="0000FF"/>
                </a:solidFill>
                <a:effectLst>
                  <a:outerShdw blurRad="38100" dist="38100" dir="2700000" algn="tl">
                    <a:srgbClr val="000000"/>
                  </a:outerShdw>
                </a:effectLst>
                <a:latin typeface="Arial" charset="0"/>
                <a:cs typeface="Arial" charset="0"/>
              </a:rPr>
              <a:t>2</a:t>
            </a:r>
          </a:p>
        </p:txBody>
      </p:sp>
      <p:sp>
        <p:nvSpPr>
          <p:cNvPr id="379959" name="Rectangle 55"/>
          <p:cNvSpPr>
            <a:spLocks noChangeArrowheads="1"/>
          </p:cNvSpPr>
          <p:nvPr/>
        </p:nvSpPr>
        <p:spPr bwMode="auto">
          <a:xfrm>
            <a:off x="4114800" y="3886200"/>
            <a:ext cx="381000" cy="228600"/>
          </a:xfrm>
          <a:prstGeom prst="rect">
            <a:avLst/>
          </a:prstGeom>
          <a:noFill/>
          <a:ln w="9525">
            <a:noFill/>
            <a:miter lim="800000"/>
            <a:headEnd/>
            <a:tailEnd/>
          </a:ln>
          <a:effectLst/>
        </p:spPr>
        <p:txBody>
          <a:bodyPr wrap="none" anchor="ctr"/>
          <a:lstStyle/>
          <a:p>
            <a:pPr>
              <a:defRPr/>
            </a:pPr>
            <a:r>
              <a:rPr lang="en-US" sz="2000" b="1" i="1">
                <a:solidFill>
                  <a:srgbClr val="0000FF"/>
                </a:solidFill>
                <a:effectLst>
                  <a:outerShdw blurRad="38100" dist="38100" dir="2700000" algn="tl">
                    <a:srgbClr val="000000"/>
                  </a:outerShdw>
                </a:effectLst>
                <a:latin typeface="Arial" charset="0"/>
                <a:cs typeface="Arial" charset="0"/>
              </a:rPr>
              <a:t>a</a:t>
            </a:r>
            <a:r>
              <a:rPr lang="en-US" sz="1600" b="1" i="1">
                <a:solidFill>
                  <a:srgbClr val="0000FF"/>
                </a:solidFill>
                <a:effectLst>
                  <a:outerShdw blurRad="38100" dist="38100" dir="2700000" algn="tl">
                    <a:srgbClr val="000000"/>
                  </a:outerShdw>
                </a:effectLst>
                <a:latin typeface="Arial" charset="0"/>
                <a:cs typeface="Arial" charset="0"/>
              </a:rPr>
              <a:t>3</a:t>
            </a:r>
            <a:endParaRPr lang="en-US" sz="2000" b="1" i="1">
              <a:solidFill>
                <a:srgbClr val="0000FF"/>
              </a:solidFill>
              <a:effectLst>
                <a:outerShdw blurRad="38100" dist="38100" dir="2700000" algn="tl">
                  <a:srgbClr val="000000"/>
                </a:outerShdw>
              </a:effectLst>
              <a:latin typeface="Arial" charset="0"/>
              <a:cs typeface="Arial" charset="0"/>
            </a:endParaRPr>
          </a:p>
        </p:txBody>
      </p:sp>
      <p:sp>
        <p:nvSpPr>
          <p:cNvPr id="379960" name="Rectangle 56"/>
          <p:cNvSpPr>
            <a:spLocks noChangeArrowheads="1"/>
          </p:cNvSpPr>
          <p:nvPr/>
        </p:nvSpPr>
        <p:spPr bwMode="auto">
          <a:xfrm>
            <a:off x="2895600" y="5029200"/>
            <a:ext cx="304800" cy="152400"/>
          </a:xfrm>
          <a:prstGeom prst="rect">
            <a:avLst/>
          </a:prstGeom>
          <a:noFill/>
          <a:ln w="9525">
            <a:noFill/>
            <a:miter lim="800000"/>
            <a:headEnd/>
            <a:tailEnd/>
          </a:ln>
          <a:effectLst/>
        </p:spPr>
        <p:txBody>
          <a:bodyPr wrap="none" anchor="ctr"/>
          <a:lstStyle/>
          <a:p>
            <a:pPr>
              <a:defRPr/>
            </a:pPr>
            <a:r>
              <a:rPr lang="en-US" sz="2000" b="1" i="1">
                <a:solidFill>
                  <a:srgbClr val="008000"/>
                </a:solidFill>
                <a:effectLst>
                  <a:outerShdw blurRad="38100" dist="38100" dir="2700000" algn="tl">
                    <a:srgbClr val="000000"/>
                  </a:outerShdw>
                </a:effectLst>
                <a:latin typeface="Arial" charset="0"/>
                <a:cs typeface="Arial" charset="0"/>
              </a:rPr>
              <a:t>b</a:t>
            </a:r>
            <a:r>
              <a:rPr lang="en-US" sz="1600" b="1" i="1">
                <a:solidFill>
                  <a:srgbClr val="008000"/>
                </a:solidFill>
                <a:effectLst>
                  <a:outerShdw blurRad="38100" dist="38100" dir="2700000" algn="tl">
                    <a:srgbClr val="000000"/>
                  </a:outerShdw>
                </a:effectLst>
                <a:latin typeface="Arial" charset="0"/>
                <a:cs typeface="Arial" charset="0"/>
              </a:rPr>
              <a:t>1</a:t>
            </a:r>
            <a:endParaRPr lang="en-US" sz="2000" b="1" i="1">
              <a:solidFill>
                <a:srgbClr val="008000"/>
              </a:solidFill>
              <a:effectLst>
                <a:outerShdw blurRad="38100" dist="38100" dir="2700000" algn="tl">
                  <a:srgbClr val="000000"/>
                </a:outerShdw>
              </a:effectLst>
              <a:latin typeface="Arial" charset="0"/>
              <a:cs typeface="Arial" charset="0"/>
            </a:endParaRPr>
          </a:p>
        </p:txBody>
      </p:sp>
      <p:sp>
        <p:nvSpPr>
          <p:cNvPr id="379961" name="Rectangle 57"/>
          <p:cNvSpPr>
            <a:spLocks noChangeArrowheads="1"/>
          </p:cNvSpPr>
          <p:nvPr/>
        </p:nvSpPr>
        <p:spPr bwMode="auto">
          <a:xfrm>
            <a:off x="2819400" y="4114800"/>
            <a:ext cx="304800" cy="228600"/>
          </a:xfrm>
          <a:prstGeom prst="rect">
            <a:avLst/>
          </a:prstGeom>
          <a:noFill/>
          <a:ln w="9525">
            <a:noFill/>
            <a:miter lim="800000"/>
            <a:headEnd/>
            <a:tailEnd/>
          </a:ln>
          <a:effectLst/>
        </p:spPr>
        <p:txBody>
          <a:bodyPr wrap="none" anchor="ctr"/>
          <a:lstStyle/>
          <a:p>
            <a:pPr>
              <a:defRPr/>
            </a:pPr>
            <a:r>
              <a:rPr lang="en-US" sz="2000" b="1" i="1">
                <a:solidFill>
                  <a:srgbClr val="008000"/>
                </a:solidFill>
                <a:effectLst>
                  <a:outerShdw blurRad="38100" dist="38100" dir="2700000" algn="tl">
                    <a:srgbClr val="000000"/>
                  </a:outerShdw>
                </a:effectLst>
                <a:latin typeface="Arial" charset="0"/>
                <a:cs typeface="Arial" charset="0"/>
              </a:rPr>
              <a:t>b</a:t>
            </a:r>
            <a:r>
              <a:rPr lang="en-US" sz="1600" b="1" i="1">
                <a:solidFill>
                  <a:srgbClr val="008000"/>
                </a:solidFill>
                <a:effectLst>
                  <a:outerShdw blurRad="38100" dist="38100" dir="2700000" algn="tl">
                    <a:srgbClr val="000000"/>
                  </a:outerShdw>
                </a:effectLst>
                <a:latin typeface="Arial" charset="0"/>
                <a:cs typeface="Arial" charset="0"/>
              </a:rPr>
              <a:t>2</a:t>
            </a:r>
            <a:endParaRPr lang="en-US" sz="2000" b="1" i="1">
              <a:solidFill>
                <a:srgbClr val="008000"/>
              </a:solidFill>
              <a:effectLst>
                <a:outerShdw blurRad="38100" dist="38100" dir="2700000" algn="tl">
                  <a:srgbClr val="000000"/>
                </a:outerShdw>
              </a:effectLst>
              <a:latin typeface="Arial" charset="0"/>
              <a:cs typeface="Arial" charset="0"/>
            </a:endParaRPr>
          </a:p>
        </p:txBody>
      </p:sp>
      <p:sp>
        <p:nvSpPr>
          <p:cNvPr id="379962" name="Rectangle 58"/>
          <p:cNvSpPr>
            <a:spLocks noChangeArrowheads="1"/>
          </p:cNvSpPr>
          <p:nvPr/>
        </p:nvSpPr>
        <p:spPr bwMode="auto">
          <a:xfrm>
            <a:off x="2743200" y="3352800"/>
            <a:ext cx="304800" cy="228600"/>
          </a:xfrm>
          <a:prstGeom prst="rect">
            <a:avLst/>
          </a:prstGeom>
          <a:noFill/>
          <a:ln w="9525">
            <a:noFill/>
            <a:miter lim="800000"/>
            <a:headEnd/>
            <a:tailEnd/>
          </a:ln>
          <a:effectLst/>
        </p:spPr>
        <p:txBody>
          <a:bodyPr wrap="none" anchor="ctr"/>
          <a:lstStyle/>
          <a:p>
            <a:pPr>
              <a:defRPr/>
            </a:pPr>
            <a:r>
              <a:rPr lang="en-US" sz="2000" b="1" i="1">
                <a:solidFill>
                  <a:srgbClr val="008000"/>
                </a:solidFill>
                <a:effectLst>
                  <a:outerShdw blurRad="38100" dist="38100" dir="2700000" algn="tl">
                    <a:srgbClr val="000000"/>
                  </a:outerShdw>
                </a:effectLst>
                <a:latin typeface="Arial" charset="0"/>
                <a:cs typeface="Arial" charset="0"/>
              </a:rPr>
              <a:t>b</a:t>
            </a:r>
            <a:r>
              <a:rPr lang="en-US" sz="1600" b="1" i="1">
                <a:solidFill>
                  <a:srgbClr val="008000"/>
                </a:solidFill>
                <a:effectLst>
                  <a:outerShdw blurRad="38100" dist="38100" dir="2700000" algn="tl">
                    <a:srgbClr val="000000"/>
                  </a:outerShdw>
                </a:effectLst>
                <a:latin typeface="Arial" charset="0"/>
                <a:cs typeface="Arial" charset="0"/>
              </a:rPr>
              <a:t>3</a:t>
            </a:r>
            <a:endParaRPr lang="en-US" sz="2000" b="1" i="1">
              <a:solidFill>
                <a:srgbClr val="008000"/>
              </a:solidFill>
              <a:effectLst>
                <a:outerShdw blurRad="38100" dist="38100" dir="2700000" algn="tl">
                  <a:srgbClr val="000000"/>
                </a:outerShdw>
              </a:effectLst>
              <a:latin typeface="Arial" charset="0"/>
              <a:cs typeface="Arial" charset="0"/>
            </a:endParaRPr>
          </a:p>
        </p:txBody>
      </p:sp>
      <p:sp>
        <p:nvSpPr>
          <p:cNvPr id="379963" name="Rectangle 59"/>
          <p:cNvSpPr>
            <a:spLocks noChangeArrowheads="1"/>
          </p:cNvSpPr>
          <p:nvPr/>
        </p:nvSpPr>
        <p:spPr bwMode="auto">
          <a:xfrm>
            <a:off x="4953000" y="6248400"/>
            <a:ext cx="381000" cy="228600"/>
          </a:xfrm>
          <a:prstGeom prst="rect">
            <a:avLst/>
          </a:prstGeom>
          <a:noFill/>
          <a:ln w="9525">
            <a:noFill/>
            <a:miter lim="800000"/>
            <a:headEnd/>
            <a:tailEnd/>
          </a:ln>
          <a:effectLst/>
        </p:spPr>
        <p:txBody>
          <a:bodyPr wrap="none" anchor="ctr"/>
          <a:lstStyle/>
          <a:p>
            <a:pPr>
              <a:defRPr/>
            </a:pPr>
            <a:r>
              <a:rPr lang="en-US" sz="1800" b="1" i="1">
                <a:solidFill>
                  <a:srgbClr val="FF0000"/>
                </a:solidFill>
                <a:effectLst>
                  <a:outerShdw blurRad="38100" dist="38100" dir="2700000" algn="tl">
                    <a:srgbClr val="000000"/>
                  </a:outerShdw>
                </a:effectLst>
                <a:latin typeface="Arial" charset="0"/>
                <a:cs typeface="Arial" charset="0"/>
              </a:rPr>
              <a:t>C</a:t>
            </a:r>
            <a:r>
              <a:rPr lang="en-US" sz="1600" b="1" i="1">
                <a:solidFill>
                  <a:srgbClr val="FF0000"/>
                </a:solidFill>
                <a:effectLst>
                  <a:outerShdw blurRad="38100" dist="38100" dir="2700000" algn="tl">
                    <a:srgbClr val="000000"/>
                  </a:outerShdw>
                </a:effectLst>
                <a:latin typeface="Arial" charset="0"/>
                <a:cs typeface="Arial" charset="0"/>
              </a:rPr>
              <a:t>1</a:t>
            </a:r>
            <a:endParaRPr lang="en-US" sz="2000" b="1" i="1">
              <a:solidFill>
                <a:srgbClr val="FF0000"/>
              </a:solidFill>
              <a:effectLst>
                <a:outerShdw blurRad="38100" dist="38100" dir="2700000" algn="tl">
                  <a:srgbClr val="000000"/>
                </a:outerShdw>
              </a:effectLst>
              <a:latin typeface="Arial" charset="0"/>
              <a:cs typeface="Arial" charset="0"/>
            </a:endParaRPr>
          </a:p>
        </p:txBody>
      </p:sp>
      <p:sp>
        <p:nvSpPr>
          <p:cNvPr id="379964" name="Rectangle 60"/>
          <p:cNvSpPr>
            <a:spLocks noChangeArrowheads="1"/>
          </p:cNvSpPr>
          <p:nvPr/>
        </p:nvSpPr>
        <p:spPr bwMode="auto">
          <a:xfrm>
            <a:off x="5105400" y="5715000"/>
            <a:ext cx="304800" cy="76200"/>
          </a:xfrm>
          <a:prstGeom prst="rect">
            <a:avLst/>
          </a:prstGeom>
          <a:noFill/>
          <a:ln w="9525">
            <a:noFill/>
            <a:miter lim="800000"/>
            <a:headEnd/>
            <a:tailEnd/>
          </a:ln>
          <a:effectLst/>
        </p:spPr>
        <p:txBody>
          <a:bodyPr wrap="none" anchor="ctr"/>
          <a:lstStyle/>
          <a:p>
            <a:pPr>
              <a:defRPr/>
            </a:pPr>
            <a:r>
              <a:rPr lang="en-US" sz="2000" b="1" i="1">
                <a:solidFill>
                  <a:srgbClr val="FF0000"/>
                </a:solidFill>
                <a:effectLst>
                  <a:outerShdw blurRad="38100" dist="38100" dir="2700000" algn="tl">
                    <a:srgbClr val="000000"/>
                  </a:outerShdw>
                </a:effectLst>
                <a:latin typeface="Arial" charset="0"/>
                <a:cs typeface="Arial" charset="0"/>
              </a:rPr>
              <a:t>c</a:t>
            </a:r>
            <a:r>
              <a:rPr lang="en-US" sz="1600" b="1" i="1">
                <a:solidFill>
                  <a:srgbClr val="FF0000"/>
                </a:solidFill>
                <a:effectLst>
                  <a:outerShdw blurRad="38100" dist="38100" dir="2700000" algn="tl">
                    <a:srgbClr val="000000"/>
                  </a:outerShdw>
                </a:effectLst>
                <a:latin typeface="Arial" charset="0"/>
                <a:cs typeface="Arial" charset="0"/>
              </a:rPr>
              <a:t>2</a:t>
            </a:r>
            <a:endParaRPr lang="en-US" sz="2000" b="1" i="1">
              <a:solidFill>
                <a:srgbClr val="FF0000"/>
              </a:solidFill>
              <a:effectLst>
                <a:outerShdw blurRad="38100" dist="38100" dir="2700000" algn="tl">
                  <a:srgbClr val="000000"/>
                </a:outerShdw>
              </a:effectLst>
              <a:latin typeface="Arial" charset="0"/>
              <a:cs typeface="Arial" charset="0"/>
            </a:endParaRPr>
          </a:p>
        </p:txBody>
      </p:sp>
      <p:sp>
        <p:nvSpPr>
          <p:cNvPr id="379965" name="Rectangle 61"/>
          <p:cNvSpPr>
            <a:spLocks noChangeArrowheads="1"/>
          </p:cNvSpPr>
          <p:nvPr/>
        </p:nvSpPr>
        <p:spPr bwMode="auto">
          <a:xfrm>
            <a:off x="4876800" y="4495800"/>
            <a:ext cx="228600" cy="228600"/>
          </a:xfrm>
          <a:prstGeom prst="rect">
            <a:avLst/>
          </a:prstGeom>
          <a:noFill/>
          <a:ln w="9525">
            <a:noFill/>
            <a:miter lim="800000"/>
            <a:headEnd/>
            <a:tailEnd/>
          </a:ln>
          <a:effectLst/>
        </p:spPr>
        <p:txBody>
          <a:bodyPr wrap="none" anchor="ctr"/>
          <a:lstStyle/>
          <a:p>
            <a:pPr>
              <a:defRPr/>
            </a:pPr>
            <a:r>
              <a:rPr lang="en-US" sz="2000" b="1" i="1">
                <a:solidFill>
                  <a:srgbClr val="FF0000"/>
                </a:solidFill>
                <a:effectLst>
                  <a:outerShdw blurRad="38100" dist="38100" dir="2700000" algn="tl">
                    <a:srgbClr val="000000"/>
                  </a:outerShdw>
                </a:effectLst>
                <a:latin typeface="Arial" charset="0"/>
                <a:cs typeface="Arial" charset="0"/>
              </a:rPr>
              <a:t>c</a:t>
            </a:r>
            <a:r>
              <a:rPr lang="en-US" sz="1600" b="1" i="1">
                <a:solidFill>
                  <a:srgbClr val="FF0000"/>
                </a:solidFill>
                <a:effectLst>
                  <a:outerShdw blurRad="38100" dist="38100" dir="2700000" algn="tl">
                    <a:srgbClr val="000000"/>
                  </a:outerShdw>
                </a:effectLst>
                <a:latin typeface="Arial" charset="0"/>
                <a:cs typeface="Arial" charset="0"/>
              </a:rPr>
              <a:t>3</a:t>
            </a:r>
            <a:endParaRPr lang="en-US" sz="2000" b="1" i="1">
              <a:solidFill>
                <a:srgbClr val="FF0000"/>
              </a:solidFill>
              <a:effectLst>
                <a:outerShdw blurRad="38100" dist="38100" dir="2700000" algn="tl">
                  <a:srgbClr val="000000"/>
                </a:outerShdw>
              </a:effectLst>
              <a:latin typeface="Arial" charset="0"/>
              <a:cs typeface="Arial" charset="0"/>
            </a:endParaRPr>
          </a:p>
        </p:txBody>
      </p:sp>
      <p:sp>
        <p:nvSpPr>
          <p:cNvPr id="379966" name="Rectangle 62"/>
          <p:cNvSpPr>
            <a:spLocks noChangeArrowheads="1"/>
          </p:cNvSpPr>
          <p:nvPr/>
        </p:nvSpPr>
        <p:spPr bwMode="auto">
          <a:xfrm>
            <a:off x="3581400" y="1676400"/>
            <a:ext cx="914400" cy="381000"/>
          </a:xfrm>
          <a:prstGeom prst="rect">
            <a:avLst/>
          </a:prstGeom>
          <a:noFill/>
          <a:ln w="9525">
            <a:noFill/>
            <a:miter lim="800000"/>
            <a:headEnd/>
            <a:tailEnd/>
          </a:ln>
          <a:effectLst/>
        </p:spPr>
        <p:txBody>
          <a:bodyPr wrap="none" anchor="ctr"/>
          <a:lstStyle/>
          <a:p>
            <a:pPr>
              <a:defRPr/>
            </a:pPr>
            <a:r>
              <a:rPr lang="en-US" b="1" dirty="0">
                <a:solidFill>
                  <a:srgbClr val="0000FF"/>
                </a:solidFill>
                <a:effectLst>
                  <a:outerShdw blurRad="38100" dist="38100" dir="2700000" algn="tl">
                    <a:srgbClr val="000000"/>
                  </a:outerShdw>
                </a:effectLst>
                <a:latin typeface="Arial" charset="0"/>
                <a:cs typeface="Arial" charset="0"/>
              </a:rPr>
              <a:t>LRPC</a:t>
            </a:r>
          </a:p>
        </p:txBody>
      </p:sp>
      <p:pic>
        <p:nvPicPr>
          <p:cNvPr id="39979" name="Picture 63" descr="arrow left light gr"/>
          <p:cNvPicPr>
            <a:picLocks noChangeAspect="1" noChangeArrowheads="1" noCrop="1"/>
          </p:cNvPicPr>
          <p:nvPr/>
        </p:nvPicPr>
        <p:blipFill>
          <a:blip r:embed="rId12"/>
          <a:srcRect/>
          <a:stretch>
            <a:fillRect/>
          </a:stretch>
        </p:blipFill>
        <p:spPr bwMode="auto">
          <a:xfrm>
            <a:off x="3371850" y="2743200"/>
            <a:ext cx="666750" cy="266700"/>
          </a:xfrm>
          <a:prstGeom prst="rect">
            <a:avLst/>
          </a:prstGeom>
          <a:noFill/>
          <a:ln w="9525">
            <a:noFill/>
            <a:miter lim="800000"/>
            <a:headEnd/>
            <a:tailEnd/>
          </a:ln>
        </p:spPr>
      </p:pic>
      <p:pic>
        <p:nvPicPr>
          <p:cNvPr id="39980" name="Picture 64" descr="arrow red rt"/>
          <p:cNvPicPr>
            <a:picLocks noChangeAspect="1" noChangeArrowheads="1" noCrop="1"/>
          </p:cNvPicPr>
          <p:nvPr/>
        </p:nvPicPr>
        <p:blipFill>
          <a:blip r:embed="rId13"/>
          <a:srcRect/>
          <a:stretch>
            <a:fillRect/>
          </a:stretch>
        </p:blipFill>
        <p:spPr bwMode="auto">
          <a:xfrm>
            <a:off x="4038600" y="2743200"/>
            <a:ext cx="666750" cy="266700"/>
          </a:xfrm>
          <a:prstGeom prst="rect">
            <a:avLst/>
          </a:prstGeom>
          <a:noFill/>
          <a:ln w="9525">
            <a:noFill/>
            <a:miter lim="800000"/>
            <a:headEnd/>
            <a:tailEnd/>
          </a:ln>
        </p:spPr>
      </p:pic>
      <p:sp>
        <p:nvSpPr>
          <p:cNvPr id="379970" name="Rectangle 66"/>
          <p:cNvSpPr>
            <a:spLocks noChangeArrowheads="1"/>
          </p:cNvSpPr>
          <p:nvPr/>
        </p:nvSpPr>
        <p:spPr bwMode="auto">
          <a:xfrm>
            <a:off x="3200400" y="5867400"/>
            <a:ext cx="762000" cy="457200"/>
          </a:xfrm>
          <a:prstGeom prst="rect">
            <a:avLst/>
          </a:prstGeom>
          <a:noFill/>
          <a:ln w="9525">
            <a:noFill/>
            <a:miter lim="800000"/>
            <a:headEnd/>
            <a:tailEnd/>
          </a:ln>
          <a:effectLst/>
        </p:spPr>
        <p:txBody>
          <a:bodyPr wrap="none" anchor="ctr"/>
          <a:lstStyle/>
          <a:p>
            <a:pPr>
              <a:defRPr/>
            </a:pPr>
            <a:r>
              <a:rPr lang="en-US" sz="1600" b="1" i="1">
                <a:solidFill>
                  <a:srgbClr val="008000"/>
                </a:solidFill>
                <a:effectLst>
                  <a:outerShdw blurRad="38100" dist="38100" dir="2700000" algn="tl">
                    <a:srgbClr val="000000"/>
                  </a:outerShdw>
                </a:effectLst>
                <a:latin typeface="Arial" charset="0"/>
                <a:cs typeface="Arial" charset="0"/>
              </a:rPr>
              <a:t>Inflat.</a:t>
            </a:r>
          </a:p>
          <a:p>
            <a:pPr>
              <a:defRPr/>
            </a:pPr>
            <a:r>
              <a:rPr lang="en-US" sz="1600" b="1" i="1">
                <a:solidFill>
                  <a:srgbClr val="008000"/>
                </a:solidFill>
                <a:effectLst>
                  <a:outerShdw blurRad="38100" dist="38100" dir="2700000" algn="tl">
                    <a:srgbClr val="000000"/>
                  </a:outerShdw>
                </a:effectLst>
                <a:latin typeface="Arial" charset="0"/>
                <a:cs typeface="Arial" charset="0"/>
              </a:rPr>
              <a:t>Gap</a:t>
            </a:r>
          </a:p>
        </p:txBody>
      </p:sp>
      <p:sp>
        <p:nvSpPr>
          <p:cNvPr id="379971" name="Rectangle 67"/>
          <p:cNvSpPr>
            <a:spLocks noChangeArrowheads="1"/>
          </p:cNvSpPr>
          <p:nvPr/>
        </p:nvSpPr>
        <p:spPr bwMode="auto">
          <a:xfrm>
            <a:off x="4114800" y="5867400"/>
            <a:ext cx="838200" cy="457200"/>
          </a:xfrm>
          <a:prstGeom prst="rect">
            <a:avLst/>
          </a:prstGeom>
          <a:noFill/>
          <a:ln w="9525">
            <a:noFill/>
            <a:miter lim="800000"/>
            <a:headEnd/>
            <a:tailEnd/>
          </a:ln>
          <a:effectLst/>
        </p:spPr>
        <p:txBody>
          <a:bodyPr wrap="none" anchor="ctr"/>
          <a:lstStyle/>
          <a:p>
            <a:pPr>
              <a:defRPr/>
            </a:pPr>
            <a:r>
              <a:rPr lang="en-US" sz="1600" b="1">
                <a:solidFill>
                  <a:srgbClr val="FF0000"/>
                </a:solidFill>
                <a:effectLst>
                  <a:outerShdw blurRad="38100" dist="38100" dir="2700000" algn="tl">
                    <a:srgbClr val="000000"/>
                  </a:outerShdw>
                </a:effectLst>
                <a:latin typeface="Arial" charset="0"/>
                <a:cs typeface="Arial" charset="0"/>
              </a:rPr>
              <a:t>Recess.</a:t>
            </a:r>
          </a:p>
          <a:p>
            <a:pPr>
              <a:defRPr/>
            </a:pPr>
            <a:r>
              <a:rPr lang="en-US" sz="1600" b="1">
                <a:solidFill>
                  <a:srgbClr val="FF0000"/>
                </a:solidFill>
                <a:effectLst>
                  <a:outerShdw blurRad="38100" dist="38100" dir="2700000" algn="tl">
                    <a:srgbClr val="000000"/>
                  </a:outerShdw>
                </a:effectLst>
                <a:latin typeface="Arial" charset="0"/>
                <a:cs typeface="Arial" charset="0"/>
              </a:rPr>
              <a:t>Gap</a:t>
            </a:r>
          </a:p>
        </p:txBody>
      </p:sp>
      <p:sp>
        <p:nvSpPr>
          <p:cNvPr id="39983" name="Rectangle 70" descr="Papyrus"/>
          <p:cNvSpPr>
            <a:spLocks noChangeArrowheads="1"/>
          </p:cNvSpPr>
          <p:nvPr/>
        </p:nvSpPr>
        <p:spPr bwMode="auto">
          <a:xfrm>
            <a:off x="5105400" y="2438400"/>
            <a:ext cx="1066800" cy="914400"/>
          </a:xfrm>
          <a:prstGeom prst="rect">
            <a:avLst/>
          </a:prstGeom>
          <a:noFill/>
          <a:ln w="9525">
            <a:noFill/>
            <a:miter lim="800000"/>
            <a:headEnd/>
            <a:tailEnd/>
          </a:ln>
        </p:spPr>
        <p:txBody>
          <a:bodyPr wrap="none" anchor="ctr"/>
          <a:lstStyle/>
          <a:p>
            <a:endParaRPr lang="en-US"/>
          </a:p>
        </p:txBody>
      </p:sp>
      <p:sp>
        <p:nvSpPr>
          <p:cNvPr id="379980" name="Rectangle 76"/>
          <p:cNvSpPr>
            <a:spLocks noGrp="1" noChangeArrowheads="1"/>
          </p:cNvSpPr>
          <p:nvPr>
            <p:ph type="title"/>
          </p:nvPr>
        </p:nvSpPr>
        <p:spPr>
          <a:xfrm>
            <a:off x="0" y="0"/>
            <a:ext cx="9144000" cy="382588"/>
          </a:xfrm>
        </p:spPr>
        <p:txBody>
          <a:bodyPr>
            <a:scene3d>
              <a:camera prst="orthographicFront"/>
              <a:lightRig rig="threePt" dir="t"/>
            </a:scene3d>
            <a:sp3d extrusionH="57150">
              <a:bevelT w="38100" h="38100" prst="angle"/>
            </a:sp3d>
          </a:bodyPr>
          <a:lstStyle/>
          <a:p>
            <a:pPr eaLnBrk="1" hangingPunct="1">
              <a:defRPr/>
            </a:pPr>
            <a:r>
              <a:rPr lang="en-US" sz="3200" b="1" dirty="0" smtClean="0">
                <a:solidFill>
                  <a:srgbClr val="008000"/>
                </a:solidFill>
                <a:effectLst>
                  <a:outerShdw blurRad="38100" dist="38100" dir="2700000" algn="tl">
                    <a:srgbClr val="000000"/>
                  </a:outerShdw>
                </a:effectLst>
                <a:latin typeface="Arial Black" pitchFamily="34" charset="0"/>
                <a:cs typeface="Arial" pitchFamily="34" charset="0"/>
              </a:rPr>
              <a:t>S</a:t>
            </a:r>
            <a:r>
              <a:rPr lang="en-US" sz="3200" b="1" dirty="0" smtClean="0">
                <a:solidFill>
                  <a:srgbClr val="FF0000"/>
                </a:solidFill>
                <a:effectLst>
                  <a:outerShdw blurRad="38100" dist="38100" dir="2700000" algn="tl">
                    <a:srgbClr val="000000"/>
                  </a:outerShdw>
                </a:effectLst>
                <a:latin typeface="Arial Black" pitchFamily="34" charset="0"/>
                <a:cs typeface="Arial" pitchFamily="34" charset="0"/>
              </a:rPr>
              <a:t>R</a:t>
            </a:r>
            <a:r>
              <a:rPr lang="en-US" sz="3200" b="1" dirty="0" smtClean="0">
                <a:solidFill>
                  <a:srgbClr val="008000"/>
                </a:solidFill>
                <a:effectLst>
                  <a:outerShdw blurRad="38100" dist="38100" dir="2700000" algn="tl">
                    <a:srgbClr val="000000"/>
                  </a:outerShdw>
                </a:effectLst>
                <a:latin typeface="Arial Black" pitchFamily="34" charset="0"/>
                <a:cs typeface="Arial" pitchFamily="34" charset="0"/>
              </a:rPr>
              <a:t>P</a:t>
            </a:r>
            <a:r>
              <a:rPr lang="en-US" sz="3200" b="1" dirty="0" smtClean="0">
                <a:solidFill>
                  <a:srgbClr val="FF0000"/>
                </a:solidFill>
                <a:effectLst>
                  <a:outerShdw blurRad="38100" dist="38100" dir="2700000" algn="tl">
                    <a:srgbClr val="000000"/>
                  </a:outerShdw>
                </a:effectLst>
                <a:latin typeface="Arial Black" pitchFamily="34" charset="0"/>
                <a:cs typeface="Arial" pitchFamily="34" charset="0"/>
              </a:rPr>
              <a:t>C</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 &amp; </a:t>
            </a:r>
            <a:r>
              <a:rPr lang="en-US" sz="3200" b="1" dirty="0" smtClean="0">
                <a:solidFill>
                  <a:srgbClr val="0000FF"/>
                </a:solidFill>
                <a:effectLst>
                  <a:outerShdw blurRad="38100" dist="38100" dir="2700000" algn="tl">
                    <a:srgbClr val="000000"/>
                  </a:outerShdw>
                </a:effectLst>
                <a:latin typeface="Arial Black" pitchFamily="34" charset="0"/>
                <a:cs typeface="Arial" pitchFamily="34" charset="0"/>
              </a:rPr>
              <a:t>LRPC</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 </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A</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d</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a</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p</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t</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i</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v</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e</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 E</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x</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p</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e</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c</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t</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a</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t</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i</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o</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n</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s</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 V</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i</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e</a:t>
            </a:r>
            <a:r>
              <a:rPr lang="en-US" sz="3200" b="1" dirty="0" smtClean="0">
                <a:solidFill>
                  <a:srgbClr val="FF0000"/>
                </a:solidFill>
                <a:effectLst>
                  <a:outerShdw blurRad="38100" dist="38100" dir="2700000" algn="tl">
                    <a:srgbClr val="000000"/>
                  </a:outerShdw>
                </a:effectLst>
                <a:latin typeface="Arial" pitchFamily="34" charset="0"/>
                <a:cs typeface="Arial" pitchFamily="34" charset="0"/>
              </a:rPr>
              <a:t>w</a:t>
            </a:r>
            <a:r>
              <a:rPr lang="en-US" sz="3200" b="1" dirty="0" smtClean="0">
                <a:solidFill>
                  <a:srgbClr val="008000"/>
                </a:solidFill>
                <a:effectLst>
                  <a:outerShdw blurRad="38100" dist="38100" dir="2700000" algn="tl">
                    <a:srgbClr val="000000"/>
                  </a:outerShdw>
                </a:effectLst>
                <a:latin typeface="Arial" pitchFamily="34" charset="0"/>
                <a:cs typeface="Arial" pitchFamily="34" charset="0"/>
              </a:rPr>
              <a:t>]</a:t>
            </a:r>
          </a:p>
        </p:txBody>
      </p:sp>
      <p:sp>
        <p:nvSpPr>
          <p:cNvPr id="379986" name="AutoShape 82" descr="Parchment"/>
          <p:cNvSpPr>
            <a:spLocks noChangeArrowheads="1"/>
          </p:cNvSpPr>
          <p:nvPr/>
        </p:nvSpPr>
        <p:spPr bwMode="auto">
          <a:xfrm>
            <a:off x="5010150" y="3505200"/>
            <a:ext cx="4038600" cy="1066800"/>
          </a:xfrm>
          <a:prstGeom prst="wedgeRoundRectCallout">
            <a:avLst>
              <a:gd name="adj1" fmla="val 6329"/>
              <a:gd name="adj2" fmla="val 62833"/>
              <a:gd name="adj3" fmla="val 16667"/>
            </a:avLst>
          </a:prstGeom>
          <a:blipFill dpi="0" rotWithShape="1">
            <a:blip r:embed="rId14"/>
            <a:srcRect/>
            <a:tile tx="0" ty="0" sx="100000" sy="100000" flip="none" algn="tl"/>
          </a:blipFill>
          <a:ln w="38100">
            <a:noFill/>
            <a:miter lim="800000"/>
            <a:headEnd/>
            <a:tailEnd/>
          </a:ln>
          <a:effectLst/>
          <a:scene3d>
            <a:camera prst="orthographicFront"/>
            <a:lightRig rig="threePt" dir="t"/>
          </a:scene3d>
          <a:sp3d>
            <a:bevelT/>
          </a:sp3d>
        </p:spPr>
        <p:txBody>
          <a:bodyPr>
            <a:sp3d extrusionH="57150">
              <a:bevelT w="38100" h="38100" prst="angle"/>
            </a:sp3d>
          </a:bodyPr>
          <a:lstStyle/>
          <a:p>
            <a:pPr algn="l">
              <a:defRPr/>
            </a:pPr>
            <a:r>
              <a:rPr lang="en-US" sz="1400" dirty="0">
                <a:latin typeface="Arial" charset="0"/>
              </a:rPr>
              <a:t>While the </a:t>
            </a:r>
            <a:r>
              <a:rPr lang="en-US" sz="2800" dirty="0" smtClean="0">
                <a:solidFill>
                  <a:srgbClr val="FF0000"/>
                </a:solidFill>
                <a:effectLst>
                  <a:outerShdw blurRad="38100" dist="38100" dir="2700000" algn="tl">
                    <a:srgbClr val="000000">
                      <a:alpha val="43137"/>
                    </a:srgbClr>
                  </a:outerShdw>
                </a:effectLst>
                <a:latin typeface="Arial Black" pitchFamily="34" charset="0"/>
              </a:rPr>
              <a:t>*</a:t>
            </a:r>
            <a:r>
              <a:rPr lang="en-US" sz="1800" b="1" dirty="0" smtClean="0">
                <a:solidFill>
                  <a:srgbClr val="0000FF"/>
                </a:solidFill>
                <a:effectLst>
                  <a:outerShdw blurRad="38100" dist="38100" dir="2700000" algn="tl">
                    <a:srgbClr val="000000"/>
                  </a:outerShdw>
                </a:effectLst>
                <a:latin typeface="Arial" charset="0"/>
              </a:rPr>
              <a:t>RATEX</a:t>
            </a:r>
            <a:r>
              <a:rPr lang="en-US" sz="1400" b="1" dirty="0" smtClean="0">
                <a:solidFill>
                  <a:srgbClr val="0000FF"/>
                </a:solidFill>
                <a:effectLst>
                  <a:outerShdw blurRad="38100" dist="38100" dir="2700000" algn="tl">
                    <a:srgbClr val="000000"/>
                  </a:outerShdw>
                </a:effectLst>
                <a:latin typeface="Arial" charset="0"/>
              </a:rPr>
              <a:t> </a:t>
            </a:r>
            <a:r>
              <a:rPr lang="en-US" sz="1400" b="1" dirty="0">
                <a:solidFill>
                  <a:srgbClr val="0000FF"/>
                </a:solidFill>
                <a:effectLst>
                  <a:outerShdw blurRad="38100" dist="38100" dir="2700000" algn="tl">
                    <a:srgbClr val="000000"/>
                  </a:outerShdw>
                </a:effectLst>
                <a:latin typeface="Arial" charset="0"/>
              </a:rPr>
              <a:t>view</a:t>
            </a:r>
            <a:r>
              <a:rPr lang="en-US" sz="1400" dirty="0">
                <a:latin typeface="Arial" charset="0"/>
              </a:rPr>
              <a:t> says that  there is only </a:t>
            </a:r>
            <a:r>
              <a:rPr lang="en-US" sz="1600" b="1" dirty="0">
                <a:solidFill>
                  <a:srgbClr val="0000FF"/>
                </a:solidFill>
                <a:effectLst>
                  <a:outerShdw blurRad="38100" dist="38100" dir="2700000" algn="tl">
                    <a:srgbClr val="000000"/>
                  </a:outerShdw>
                </a:effectLst>
                <a:latin typeface="Arial" charset="0"/>
              </a:rPr>
              <a:t>one LR “forward-looking” [“not-fooled”] curve with no trade-offs.</a:t>
            </a:r>
          </a:p>
        </p:txBody>
      </p:sp>
      <p:sp>
        <p:nvSpPr>
          <p:cNvPr id="379985" name="AutoShape 81" descr="Parchment"/>
          <p:cNvSpPr>
            <a:spLocks noChangeArrowheads="1"/>
          </p:cNvSpPr>
          <p:nvPr/>
        </p:nvSpPr>
        <p:spPr bwMode="auto">
          <a:xfrm>
            <a:off x="4838700" y="486918"/>
            <a:ext cx="4210050" cy="1276350"/>
          </a:xfrm>
          <a:prstGeom prst="wedgeRoundRectCallout">
            <a:avLst>
              <a:gd name="adj1" fmla="val 2491"/>
              <a:gd name="adj2" fmla="val 67194"/>
              <a:gd name="adj3" fmla="val 16667"/>
            </a:avLst>
          </a:prstGeom>
          <a:blipFill dpi="0" rotWithShape="1">
            <a:blip r:embed="rId14"/>
            <a:srcRect/>
            <a:tile tx="0" ty="0" sx="100000" sy="100000" flip="none" algn="tl"/>
          </a:blipFill>
          <a:ln w="38100">
            <a:noFill/>
            <a:miter lim="800000"/>
            <a:headEnd/>
            <a:tailEnd/>
          </a:ln>
          <a:effectLst/>
          <a:scene3d>
            <a:camera prst="orthographicFront"/>
            <a:lightRig rig="threePt" dir="t"/>
          </a:scene3d>
          <a:sp3d>
            <a:bevelT/>
          </a:sp3d>
        </p:spPr>
        <p:txBody>
          <a:bodyPr>
            <a:sp3d extrusionH="57150">
              <a:bevelT w="38100" h="38100" prst="angle"/>
            </a:sp3d>
          </a:bodyPr>
          <a:lstStyle/>
          <a:p>
            <a:pPr algn="l">
              <a:defRPr/>
            </a:pPr>
            <a:r>
              <a:rPr lang="en-US" sz="1800" b="1" dirty="0">
                <a:latin typeface="Arial" charset="0"/>
              </a:rPr>
              <a:t>T</a:t>
            </a:r>
            <a:r>
              <a:rPr lang="en-US" sz="1600" b="1" dirty="0">
                <a:latin typeface="Arial" charset="0"/>
              </a:rPr>
              <a:t>he </a:t>
            </a:r>
            <a:r>
              <a:rPr lang="en-US" sz="2800" b="1" dirty="0" smtClean="0">
                <a:solidFill>
                  <a:srgbClr val="FF0000"/>
                </a:solidFill>
                <a:effectLst>
                  <a:outerShdw blurRad="38100" dist="38100" dir="2700000" algn="tl">
                    <a:srgbClr val="000000">
                      <a:alpha val="43137"/>
                    </a:srgbClr>
                  </a:outerShdw>
                </a:effectLst>
                <a:latin typeface="Arial" charset="0"/>
              </a:rPr>
              <a:t>*</a:t>
            </a:r>
            <a:r>
              <a:rPr lang="en-US" sz="2000" b="1" dirty="0" smtClean="0">
                <a:solidFill>
                  <a:srgbClr val="006600"/>
                </a:solidFill>
                <a:effectLst>
                  <a:outerShdw blurRad="38100" dist="38100" dir="2700000" algn="tl">
                    <a:srgbClr val="000000"/>
                  </a:outerShdw>
                </a:effectLst>
                <a:latin typeface="Arial" charset="0"/>
              </a:rPr>
              <a:t>Adaptive</a:t>
            </a:r>
            <a:r>
              <a:rPr lang="en-US" sz="2000" b="1" dirty="0" smtClean="0">
                <a:effectLst>
                  <a:outerShdw blurRad="38100" dist="38100" dir="2700000" algn="tl">
                    <a:srgbClr val="FFFFFF"/>
                  </a:outerShdw>
                </a:effectLst>
                <a:latin typeface="Arial" charset="0"/>
              </a:rPr>
              <a:t> </a:t>
            </a:r>
            <a:r>
              <a:rPr lang="en-US" sz="2000" b="1" dirty="0">
                <a:solidFill>
                  <a:srgbClr val="FF0000"/>
                </a:solidFill>
                <a:effectLst>
                  <a:outerShdw blurRad="38100" dist="38100" dir="2700000" algn="tl">
                    <a:srgbClr val="000000"/>
                  </a:outerShdw>
                </a:effectLst>
                <a:latin typeface="Arial" charset="0"/>
              </a:rPr>
              <a:t>Expectations</a:t>
            </a:r>
            <a:r>
              <a:rPr lang="en-US" sz="1800" b="1" dirty="0">
                <a:latin typeface="Arial" charset="0"/>
              </a:rPr>
              <a:t> </a:t>
            </a:r>
            <a:r>
              <a:rPr lang="en-US" sz="1600" b="1" dirty="0">
                <a:solidFill>
                  <a:srgbClr val="006600"/>
                </a:solidFill>
                <a:latin typeface="Arial" charset="0"/>
              </a:rPr>
              <a:t>view</a:t>
            </a:r>
            <a:r>
              <a:rPr lang="en-US" sz="1400" b="1" dirty="0">
                <a:solidFill>
                  <a:srgbClr val="006600"/>
                </a:solidFill>
                <a:latin typeface="Arial" charset="0"/>
              </a:rPr>
              <a:t> </a:t>
            </a:r>
          </a:p>
          <a:p>
            <a:pPr algn="l">
              <a:defRPr/>
            </a:pPr>
            <a:r>
              <a:rPr lang="en-US" sz="1400" b="1" dirty="0">
                <a:latin typeface="Arial" charset="0"/>
              </a:rPr>
              <a:t>holds that there are </a:t>
            </a:r>
            <a:r>
              <a:rPr lang="en-US" sz="1800" b="1" dirty="0">
                <a:solidFill>
                  <a:srgbClr val="006600"/>
                </a:solidFill>
                <a:effectLst>
                  <a:outerShdw blurRad="38100" dist="38100" dir="2700000" algn="tl">
                    <a:srgbClr val="000000"/>
                  </a:outerShdw>
                </a:effectLst>
                <a:latin typeface="Arial" charset="0"/>
              </a:rPr>
              <a:t>two</a:t>
            </a:r>
            <a:r>
              <a:rPr lang="en-US" sz="1800" b="1" dirty="0">
                <a:effectLst>
                  <a:outerShdw blurRad="38100" dist="38100" dir="2700000" algn="tl">
                    <a:srgbClr val="FFFFFF"/>
                  </a:outerShdw>
                </a:effectLst>
                <a:latin typeface="Arial" charset="0"/>
              </a:rPr>
              <a:t> </a:t>
            </a:r>
            <a:r>
              <a:rPr lang="en-US" sz="1800" b="1" dirty="0">
                <a:solidFill>
                  <a:srgbClr val="FF0000"/>
                </a:solidFill>
                <a:effectLst>
                  <a:outerShdw blurRad="38100" dist="38100" dir="2700000" algn="tl">
                    <a:srgbClr val="000000"/>
                  </a:outerShdw>
                </a:effectLst>
                <a:latin typeface="Arial" charset="0"/>
              </a:rPr>
              <a:t>curves</a:t>
            </a:r>
            <a:r>
              <a:rPr lang="en-US" sz="1400" b="1" dirty="0">
                <a:latin typeface="Arial" charset="0"/>
              </a:rPr>
              <a:t>, a </a:t>
            </a:r>
            <a:r>
              <a:rPr lang="en-US" sz="1400" b="1" dirty="0">
                <a:solidFill>
                  <a:srgbClr val="FF0000"/>
                </a:solidFill>
                <a:effectLst>
                  <a:outerShdw blurRad="38100" dist="38100" dir="2700000" algn="tl">
                    <a:srgbClr val="000000"/>
                  </a:outerShdw>
                </a:effectLst>
                <a:latin typeface="Arial" charset="0"/>
              </a:rPr>
              <a:t>SR “backward-looking</a:t>
            </a:r>
            <a:r>
              <a:rPr lang="en-US" sz="1400" b="1" dirty="0">
                <a:solidFill>
                  <a:srgbClr val="FF0000"/>
                </a:solidFill>
                <a:latin typeface="Arial" charset="0"/>
              </a:rPr>
              <a:t>”</a:t>
            </a:r>
            <a:r>
              <a:rPr lang="en-US" sz="1400" b="1" dirty="0">
                <a:solidFill>
                  <a:srgbClr val="006600"/>
                </a:solidFill>
                <a:latin typeface="Arial" charset="0"/>
              </a:rPr>
              <a:t> </a:t>
            </a:r>
            <a:r>
              <a:rPr lang="en-US" sz="1400" b="1" dirty="0">
                <a:solidFill>
                  <a:srgbClr val="006600"/>
                </a:solidFill>
                <a:effectLst>
                  <a:outerShdw blurRad="38100" dist="38100" dir="2700000" algn="tl">
                    <a:srgbClr val="000000"/>
                  </a:outerShdw>
                </a:effectLst>
                <a:latin typeface="Arial" charset="0"/>
              </a:rPr>
              <a:t>[“fooled”]</a:t>
            </a:r>
            <a:r>
              <a:rPr lang="en-US" sz="1400" b="1" dirty="0">
                <a:latin typeface="Arial" charset="0"/>
              </a:rPr>
              <a:t> curve with a </a:t>
            </a:r>
            <a:r>
              <a:rPr lang="en-US" sz="1400" b="1" dirty="0">
                <a:solidFill>
                  <a:srgbClr val="006600"/>
                </a:solidFill>
                <a:latin typeface="Arial" charset="0"/>
              </a:rPr>
              <a:t>trade-off </a:t>
            </a:r>
            <a:r>
              <a:rPr lang="en-US" sz="1400" b="1" dirty="0">
                <a:latin typeface="Arial" charset="0"/>
              </a:rPr>
              <a:t>and a </a:t>
            </a:r>
            <a:r>
              <a:rPr lang="en-US" sz="1400" b="1" dirty="0">
                <a:solidFill>
                  <a:srgbClr val="0000FF"/>
                </a:solidFill>
                <a:effectLst>
                  <a:outerShdw blurRad="38100" dist="38100" dir="2700000" algn="tl">
                    <a:srgbClr val="000000"/>
                  </a:outerShdw>
                </a:effectLst>
                <a:latin typeface="Arial" charset="0"/>
              </a:rPr>
              <a:t>LR curve with no trade-off.</a:t>
            </a:r>
          </a:p>
        </p:txBody>
      </p:sp>
      <p:pic>
        <p:nvPicPr>
          <p:cNvPr id="379994" name="Picture 90" descr="A blink cir green"/>
          <p:cNvPicPr>
            <a:picLocks noChangeAspect="1" noChangeArrowheads="1" noCrop="1"/>
          </p:cNvPicPr>
          <p:nvPr/>
        </p:nvPicPr>
        <p:blipFill>
          <a:blip r:embed="rId15"/>
          <a:srcRect/>
          <a:stretch>
            <a:fillRect/>
          </a:stretch>
        </p:blipFill>
        <p:spPr bwMode="auto">
          <a:xfrm>
            <a:off x="3810000" y="5486400"/>
            <a:ext cx="381000" cy="381000"/>
          </a:xfrm>
          <a:prstGeom prst="rect">
            <a:avLst/>
          </a:prstGeom>
          <a:noFill/>
          <a:ln w="9525">
            <a:noFill/>
            <a:miter lim="800000"/>
            <a:headEnd/>
            <a:tailEnd/>
          </a:ln>
        </p:spPr>
      </p:pic>
      <p:sp>
        <p:nvSpPr>
          <p:cNvPr id="379991" name="Rectangle 87" descr="Parchment"/>
          <p:cNvSpPr>
            <a:spLocks noChangeArrowheads="1"/>
          </p:cNvSpPr>
          <p:nvPr/>
        </p:nvSpPr>
        <p:spPr bwMode="auto">
          <a:xfrm>
            <a:off x="203200" y="4127500"/>
            <a:ext cx="4381500" cy="2628900"/>
          </a:xfrm>
          <a:prstGeom prst="rect">
            <a:avLst/>
          </a:prstGeom>
          <a:blipFill dpi="0" rotWithShape="1">
            <a:blip r:embed="rId14"/>
            <a:srcRect/>
            <a:tile tx="0" ty="0" sx="100000" sy="100000" flip="none" algn="tl"/>
          </a:blipFill>
          <a:ln w="38100">
            <a:noFill/>
            <a:miter lim="800000"/>
            <a:headEnd/>
            <a:tailEnd/>
          </a:ln>
          <a:effectLst/>
          <a:scene3d>
            <a:camera prst="orthographicFront"/>
            <a:lightRig rig="threePt" dir="t"/>
          </a:scene3d>
          <a:sp3d>
            <a:bevelT/>
          </a:sp3d>
        </p:spPr>
        <p:txBody>
          <a:bodyPr wrap="none" anchor="ctr">
            <a:sp3d extrusionH="57150">
              <a:bevelT w="38100" h="38100" prst="angle"/>
            </a:sp3d>
          </a:bodyPr>
          <a:lstStyle/>
          <a:p>
            <a:pPr marL="457200" indent="-457200" algn="l">
              <a:defRPr/>
            </a:pPr>
            <a:r>
              <a:rPr lang="en-US" sz="2000" b="1" dirty="0" smtClean="0">
                <a:latin typeface="Arial" charset="0"/>
              </a:rPr>
              <a:t>                So</a:t>
            </a:r>
            <a:r>
              <a:rPr lang="en-US" sz="2000" b="1" dirty="0">
                <a:latin typeface="Arial" charset="0"/>
              </a:rPr>
              <a:t>, we have the</a:t>
            </a:r>
            <a:r>
              <a:rPr lang="en-US" sz="2000" dirty="0">
                <a:latin typeface="Arial" charset="0"/>
              </a:rPr>
              <a:t> </a:t>
            </a:r>
          </a:p>
          <a:p>
            <a:pPr marL="457200" indent="-457200" algn="l">
              <a:defRPr/>
            </a:pPr>
            <a:r>
              <a:rPr lang="en-US" b="1" dirty="0" smtClean="0">
                <a:solidFill>
                  <a:srgbClr val="FF0000"/>
                </a:solidFill>
                <a:effectLst>
                  <a:outerShdw blurRad="38100" dist="38100" dir="2700000" algn="tl">
                    <a:srgbClr val="000000"/>
                  </a:outerShdw>
                </a:effectLst>
                <a:latin typeface="Arial Black" pitchFamily="34" charset="0"/>
              </a:rPr>
              <a:t>*</a:t>
            </a:r>
            <a:r>
              <a:rPr lang="en-US" sz="2000" b="1" dirty="0" smtClean="0">
                <a:solidFill>
                  <a:srgbClr val="0000FF"/>
                </a:solidFill>
                <a:effectLst>
                  <a:outerShdw blurRad="38100" dist="38100" dir="2700000" algn="tl">
                    <a:srgbClr val="000000"/>
                  </a:outerShdw>
                </a:effectLst>
                <a:latin typeface="Arial" charset="0"/>
              </a:rPr>
              <a:t>“</a:t>
            </a:r>
            <a:r>
              <a:rPr lang="en-US" sz="2000" b="1" dirty="0">
                <a:solidFill>
                  <a:srgbClr val="0000FF"/>
                </a:solidFill>
                <a:effectLst>
                  <a:outerShdw blurRad="38100" dist="38100" dir="2700000" algn="tl">
                    <a:srgbClr val="000000"/>
                  </a:outerShdw>
                </a:effectLst>
                <a:latin typeface="Arial" charset="0"/>
              </a:rPr>
              <a:t>Natural Rate Hypothesis”</a:t>
            </a:r>
            <a:r>
              <a:rPr lang="en-US" sz="2000" b="1" dirty="0">
                <a:solidFill>
                  <a:srgbClr val="0000FF"/>
                </a:solidFill>
                <a:latin typeface="Arial" charset="0"/>
              </a:rPr>
              <a:t> </a:t>
            </a:r>
            <a:r>
              <a:rPr lang="en-US" sz="2000" b="1" dirty="0">
                <a:latin typeface="Arial" charset="0"/>
              </a:rPr>
              <a:t>with a </a:t>
            </a:r>
          </a:p>
          <a:p>
            <a:pPr marL="457200" indent="-457200" algn="l">
              <a:defRPr/>
            </a:pPr>
            <a:r>
              <a:rPr lang="en-US" sz="2000" b="1" dirty="0">
                <a:latin typeface="Arial" charset="0"/>
              </a:rPr>
              <a:t>trade-off   in   the   SR   but   no </a:t>
            </a:r>
          </a:p>
          <a:p>
            <a:pPr marL="457200" indent="-457200" algn="l">
              <a:defRPr/>
            </a:pPr>
            <a:r>
              <a:rPr lang="en-US" sz="2000" b="1" dirty="0">
                <a:latin typeface="Arial" charset="0"/>
              </a:rPr>
              <a:t>trade-off in the LR.</a:t>
            </a:r>
          </a:p>
          <a:p>
            <a:pPr marL="457200" indent="-457200" algn="l">
              <a:defRPr/>
            </a:pPr>
            <a:r>
              <a:rPr lang="en-US" sz="2000" dirty="0">
                <a:latin typeface="Arial" charset="0"/>
              </a:rPr>
              <a:t>1.</a:t>
            </a:r>
            <a:r>
              <a:rPr lang="en-US" sz="2000" b="1" dirty="0">
                <a:solidFill>
                  <a:srgbClr val="FF0000"/>
                </a:solidFill>
                <a:effectLst>
                  <a:outerShdw blurRad="38100" dist="38100" dir="2700000" algn="tl">
                    <a:srgbClr val="000000"/>
                  </a:outerShdw>
                </a:effectLst>
                <a:latin typeface="Arial" charset="0"/>
              </a:rPr>
              <a:t> A</a:t>
            </a:r>
            <a:r>
              <a:rPr lang="en-US" sz="2000" b="1" dirty="0">
                <a:solidFill>
                  <a:srgbClr val="006600"/>
                </a:solidFill>
                <a:effectLst>
                  <a:outerShdw blurRad="38100" dist="38100" dir="2700000" algn="tl">
                    <a:srgbClr val="000000"/>
                  </a:outerShdw>
                </a:effectLst>
                <a:latin typeface="Arial" charset="0"/>
              </a:rPr>
              <a:t>d</a:t>
            </a:r>
            <a:r>
              <a:rPr lang="en-US" sz="2000" b="1" dirty="0">
                <a:solidFill>
                  <a:srgbClr val="FF0000"/>
                </a:solidFill>
                <a:effectLst>
                  <a:outerShdw blurRad="38100" dist="38100" dir="2700000" algn="tl">
                    <a:srgbClr val="000000"/>
                  </a:outerShdw>
                </a:effectLst>
                <a:latin typeface="Arial" charset="0"/>
              </a:rPr>
              <a:t>a</a:t>
            </a:r>
            <a:r>
              <a:rPr lang="en-US" sz="2000" b="1" dirty="0">
                <a:solidFill>
                  <a:srgbClr val="006600"/>
                </a:solidFill>
                <a:effectLst>
                  <a:outerShdw blurRad="38100" dist="38100" dir="2700000" algn="tl">
                    <a:srgbClr val="000000"/>
                  </a:outerShdw>
                </a:effectLst>
                <a:latin typeface="Arial" charset="0"/>
              </a:rPr>
              <a:t>p</a:t>
            </a:r>
            <a:r>
              <a:rPr lang="en-US" sz="2000" b="1" dirty="0">
                <a:solidFill>
                  <a:srgbClr val="FF0000"/>
                </a:solidFill>
                <a:effectLst>
                  <a:outerShdw blurRad="38100" dist="38100" dir="2700000" algn="tl">
                    <a:srgbClr val="000000"/>
                  </a:outerShdw>
                </a:effectLst>
                <a:latin typeface="Arial" charset="0"/>
              </a:rPr>
              <a:t>t</a:t>
            </a:r>
            <a:r>
              <a:rPr lang="en-US" sz="2000" b="1" dirty="0">
                <a:solidFill>
                  <a:srgbClr val="006600"/>
                </a:solidFill>
                <a:effectLst>
                  <a:outerShdw blurRad="38100" dist="38100" dir="2700000" algn="tl">
                    <a:srgbClr val="000000"/>
                  </a:outerShdw>
                </a:effectLst>
                <a:latin typeface="Arial" charset="0"/>
              </a:rPr>
              <a:t>i</a:t>
            </a:r>
            <a:r>
              <a:rPr lang="en-US" sz="2000" b="1" dirty="0">
                <a:solidFill>
                  <a:srgbClr val="FF0000"/>
                </a:solidFill>
                <a:effectLst>
                  <a:outerShdw blurRad="38100" dist="38100" dir="2700000" algn="tl">
                    <a:srgbClr val="000000"/>
                  </a:outerShdw>
                </a:effectLst>
                <a:latin typeface="Arial" charset="0"/>
              </a:rPr>
              <a:t>v</a:t>
            </a:r>
            <a:r>
              <a:rPr lang="en-US" sz="2000" b="1" dirty="0">
                <a:solidFill>
                  <a:srgbClr val="006600"/>
                </a:solidFill>
                <a:effectLst>
                  <a:outerShdw blurRad="38100" dist="38100" dir="2700000" algn="tl">
                    <a:srgbClr val="000000"/>
                  </a:outerShdw>
                </a:effectLst>
                <a:latin typeface="Arial" charset="0"/>
              </a:rPr>
              <a:t>e</a:t>
            </a:r>
            <a:r>
              <a:rPr lang="en-US" sz="2000" b="1" dirty="0">
                <a:solidFill>
                  <a:srgbClr val="FF0000"/>
                </a:solidFill>
                <a:effectLst>
                  <a:outerShdw blurRad="38100" dist="38100" dir="2700000" algn="tl">
                    <a:srgbClr val="000000"/>
                  </a:outerShdw>
                </a:effectLst>
                <a:latin typeface="Arial" charset="0"/>
              </a:rPr>
              <a:t> e</a:t>
            </a:r>
            <a:r>
              <a:rPr lang="en-US" sz="2000" b="1" dirty="0">
                <a:solidFill>
                  <a:srgbClr val="006600"/>
                </a:solidFill>
                <a:effectLst>
                  <a:outerShdw blurRad="38100" dist="38100" dir="2700000" algn="tl">
                    <a:srgbClr val="000000"/>
                  </a:outerShdw>
                </a:effectLst>
                <a:latin typeface="Arial" charset="0"/>
              </a:rPr>
              <a:t>x</a:t>
            </a:r>
            <a:r>
              <a:rPr lang="en-US" sz="2000" b="1" dirty="0">
                <a:solidFill>
                  <a:srgbClr val="FF0000"/>
                </a:solidFill>
                <a:effectLst>
                  <a:outerShdw blurRad="38100" dist="38100" dir="2700000" algn="tl">
                    <a:srgbClr val="000000"/>
                  </a:outerShdw>
                </a:effectLst>
                <a:latin typeface="Arial" charset="0"/>
              </a:rPr>
              <a:t>p</a:t>
            </a:r>
            <a:r>
              <a:rPr lang="en-US" sz="2000" b="1" dirty="0">
                <a:solidFill>
                  <a:srgbClr val="006600"/>
                </a:solidFill>
                <a:effectLst>
                  <a:outerShdw blurRad="38100" dist="38100" dir="2700000" algn="tl">
                    <a:srgbClr val="000000"/>
                  </a:outerShdw>
                </a:effectLst>
                <a:latin typeface="Arial" charset="0"/>
              </a:rPr>
              <a:t>e</a:t>
            </a:r>
            <a:r>
              <a:rPr lang="en-US" sz="2000" b="1" dirty="0">
                <a:solidFill>
                  <a:srgbClr val="FF0000"/>
                </a:solidFill>
                <a:effectLst>
                  <a:outerShdw blurRad="38100" dist="38100" dir="2700000" algn="tl">
                    <a:srgbClr val="000000"/>
                  </a:outerShdw>
                </a:effectLst>
                <a:latin typeface="Arial" charset="0"/>
              </a:rPr>
              <a:t>c</a:t>
            </a:r>
            <a:r>
              <a:rPr lang="en-US" sz="2000" b="1" dirty="0">
                <a:solidFill>
                  <a:srgbClr val="006600"/>
                </a:solidFill>
                <a:effectLst>
                  <a:outerShdw blurRad="38100" dist="38100" dir="2700000" algn="tl">
                    <a:srgbClr val="000000"/>
                  </a:outerShdw>
                </a:effectLst>
                <a:latin typeface="Arial" charset="0"/>
              </a:rPr>
              <a:t>t</a:t>
            </a:r>
            <a:r>
              <a:rPr lang="en-US" sz="2000" b="1" dirty="0">
                <a:solidFill>
                  <a:srgbClr val="FF0000"/>
                </a:solidFill>
                <a:effectLst>
                  <a:outerShdw blurRad="38100" dist="38100" dir="2700000" algn="tl">
                    <a:srgbClr val="000000"/>
                  </a:outerShdw>
                </a:effectLst>
                <a:latin typeface="Arial" charset="0"/>
              </a:rPr>
              <a:t>a</a:t>
            </a:r>
            <a:r>
              <a:rPr lang="en-US" sz="2000" b="1" dirty="0">
                <a:solidFill>
                  <a:srgbClr val="006600"/>
                </a:solidFill>
                <a:effectLst>
                  <a:outerShdw blurRad="38100" dist="38100" dir="2700000" algn="tl">
                    <a:srgbClr val="000000"/>
                  </a:outerShdw>
                </a:effectLst>
                <a:latin typeface="Arial" charset="0"/>
              </a:rPr>
              <a:t>t</a:t>
            </a:r>
            <a:r>
              <a:rPr lang="en-US" sz="2000" b="1" dirty="0">
                <a:solidFill>
                  <a:srgbClr val="FF0000"/>
                </a:solidFill>
                <a:effectLst>
                  <a:outerShdw blurRad="38100" dist="38100" dir="2700000" algn="tl">
                    <a:srgbClr val="000000"/>
                  </a:outerShdw>
                </a:effectLst>
                <a:latin typeface="Arial" charset="0"/>
              </a:rPr>
              <a:t>i</a:t>
            </a:r>
            <a:r>
              <a:rPr lang="en-US" sz="2000" b="1" dirty="0">
                <a:solidFill>
                  <a:srgbClr val="006600"/>
                </a:solidFill>
                <a:effectLst>
                  <a:outerShdw blurRad="38100" dist="38100" dir="2700000" algn="tl">
                    <a:srgbClr val="000000"/>
                  </a:outerShdw>
                </a:effectLst>
                <a:latin typeface="Arial" charset="0"/>
              </a:rPr>
              <a:t>o</a:t>
            </a:r>
            <a:r>
              <a:rPr lang="en-US" sz="2000" b="1" dirty="0">
                <a:solidFill>
                  <a:srgbClr val="FF0000"/>
                </a:solidFill>
                <a:effectLst>
                  <a:outerShdw blurRad="38100" dist="38100" dir="2700000" algn="tl">
                    <a:srgbClr val="000000"/>
                  </a:outerShdw>
                </a:effectLst>
                <a:latin typeface="Arial" charset="0"/>
              </a:rPr>
              <a:t>n</a:t>
            </a:r>
            <a:r>
              <a:rPr lang="en-US" sz="2000" b="1" dirty="0">
                <a:solidFill>
                  <a:srgbClr val="006600"/>
                </a:solidFill>
                <a:effectLst>
                  <a:outerShdw blurRad="38100" dist="38100" dir="2700000" algn="tl">
                    <a:srgbClr val="000000"/>
                  </a:outerShdw>
                </a:effectLst>
                <a:latin typeface="Arial" charset="0"/>
              </a:rPr>
              <a:t>s </a:t>
            </a:r>
            <a:r>
              <a:rPr lang="en-US" sz="2000" b="1" dirty="0">
                <a:latin typeface="Arial" charset="0"/>
              </a:rPr>
              <a:t>theory or</a:t>
            </a:r>
          </a:p>
          <a:p>
            <a:pPr marL="457200" indent="-457200" algn="l">
              <a:defRPr/>
            </a:pPr>
            <a:r>
              <a:rPr lang="en-US" sz="2000" b="1" dirty="0">
                <a:latin typeface="Arial" charset="0"/>
              </a:rPr>
              <a:t>   </a:t>
            </a:r>
            <a:r>
              <a:rPr lang="en-US" sz="2000" b="1" dirty="0">
                <a:solidFill>
                  <a:srgbClr val="FF0000"/>
                </a:solidFill>
                <a:effectLst>
                  <a:outerShdw blurRad="38100" dist="38100" dir="2700000" algn="tl">
                    <a:srgbClr val="000000"/>
                  </a:outerShdw>
                </a:effectLst>
                <a:latin typeface="Arial" charset="0"/>
              </a:rPr>
              <a:t>“</a:t>
            </a:r>
            <a:r>
              <a:rPr lang="en-US" sz="2000" b="1" dirty="0">
                <a:solidFill>
                  <a:srgbClr val="006600"/>
                </a:solidFill>
                <a:effectLst>
                  <a:outerShdw blurRad="38100" dist="38100" dir="2700000" algn="tl">
                    <a:srgbClr val="000000"/>
                  </a:outerShdw>
                </a:effectLst>
                <a:latin typeface="Arial" charset="0"/>
              </a:rPr>
              <a:t>b</a:t>
            </a:r>
            <a:r>
              <a:rPr lang="en-US" sz="2000" b="1" dirty="0">
                <a:solidFill>
                  <a:srgbClr val="FF0000"/>
                </a:solidFill>
                <a:effectLst>
                  <a:outerShdw blurRad="38100" dist="38100" dir="2700000" algn="tl">
                    <a:srgbClr val="000000"/>
                  </a:outerShdw>
                </a:effectLst>
                <a:latin typeface="Arial" charset="0"/>
              </a:rPr>
              <a:t>a</a:t>
            </a:r>
            <a:r>
              <a:rPr lang="en-US" sz="2000" b="1" dirty="0">
                <a:solidFill>
                  <a:srgbClr val="006600"/>
                </a:solidFill>
                <a:effectLst>
                  <a:outerShdw blurRad="38100" dist="38100" dir="2700000" algn="tl">
                    <a:srgbClr val="000000"/>
                  </a:outerShdw>
                </a:effectLst>
                <a:latin typeface="Arial" charset="0"/>
              </a:rPr>
              <a:t>c</a:t>
            </a:r>
            <a:r>
              <a:rPr lang="en-US" sz="2000" b="1" dirty="0">
                <a:solidFill>
                  <a:srgbClr val="FF0000"/>
                </a:solidFill>
                <a:effectLst>
                  <a:outerShdw blurRad="38100" dist="38100" dir="2700000" algn="tl">
                    <a:srgbClr val="000000"/>
                  </a:outerShdw>
                </a:effectLst>
                <a:latin typeface="Arial" charset="0"/>
              </a:rPr>
              <a:t>k</a:t>
            </a:r>
            <a:r>
              <a:rPr lang="en-US" sz="2000" b="1" dirty="0">
                <a:solidFill>
                  <a:srgbClr val="006600"/>
                </a:solidFill>
                <a:effectLst>
                  <a:outerShdw blurRad="38100" dist="38100" dir="2700000" algn="tl">
                    <a:srgbClr val="000000"/>
                  </a:outerShdw>
                </a:effectLst>
                <a:latin typeface="Arial" charset="0"/>
              </a:rPr>
              <a:t>w</a:t>
            </a:r>
            <a:r>
              <a:rPr lang="en-US" sz="2000" b="1" dirty="0">
                <a:solidFill>
                  <a:srgbClr val="FF0000"/>
                </a:solidFill>
                <a:effectLst>
                  <a:outerShdw blurRad="38100" dist="38100" dir="2700000" algn="tl">
                    <a:srgbClr val="000000"/>
                  </a:outerShdw>
                </a:effectLst>
                <a:latin typeface="Arial" charset="0"/>
              </a:rPr>
              <a:t>a</a:t>
            </a:r>
            <a:r>
              <a:rPr lang="en-US" sz="2000" b="1" dirty="0">
                <a:solidFill>
                  <a:srgbClr val="006600"/>
                </a:solidFill>
                <a:effectLst>
                  <a:outerShdw blurRad="38100" dist="38100" dir="2700000" algn="tl">
                    <a:srgbClr val="000000"/>
                  </a:outerShdw>
                </a:effectLst>
                <a:latin typeface="Arial" charset="0"/>
              </a:rPr>
              <a:t>r</a:t>
            </a:r>
            <a:r>
              <a:rPr lang="en-US" sz="2000" b="1" dirty="0">
                <a:solidFill>
                  <a:srgbClr val="FF0000"/>
                </a:solidFill>
                <a:effectLst>
                  <a:outerShdw blurRad="38100" dist="38100" dir="2700000" algn="tl">
                    <a:srgbClr val="000000"/>
                  </a:outerShdw>
                </a:effectLst>
                <a:latin typeface="Arial" charset="0"/>
              </a:rPr>
              <a:t>d-</a:t>
            </a:r>
            <a:r>
              <a:rPr lang="en-US" sz="2000" b="1" dirty="0">
                <a:solidFill>
                  <a:srgbClr val="006600"/>
                </a:solidFill>
                <a:effectLst>
                  <a:outerShdw blurRad="38100" dist="38100" dir="2700000" algn="tl">
                    <a:srgbClr val="000000"/>
                  </a:outerShdw>
                </a:effectLst>
                <a:latin typeface="Arial" charset="0"/>
              </a:rPr>
              <a:t>l</a:t>
            </a:r>
            <a:r>
              <a:rPr lang="en-US" sz="2000" b="1" dirty="0">
                <a:solidFill>
                  <a:srgbClr val="FF0000"/>
                </a:solidFill>
                <a:effectLst>
                  <a:outerShdw blurRad="38100" dist="38100" dir="2700000" algn="tl">
                    <a:srgbClr val="000000"/>
                  </a:outerShdw>
                </a:effectLst>
                <a:latin typeface="Arial" charset="0"/>
              </a:rPr>
              <a:t>o</a:t>
            </a:r>
            <a:r>
              <a:rPr lang="en-US" sz="2000" b="1" dirty="0">
                <a:solidFill>
                  <a:srgbClr val="006600"/>
                </a:solidFill>
                <a:effectLst>
                  <a:outerShdw blurRad="38100" dist="38100" dir="2700000" algn="tl">
                    <a:srgbClr val="000000"/>
                  </a:outerShdw>
                </a:effectLst>
                <a:latin typeface="Arial" charset="0"/>
              </a:rPr>
              <a:t>o</a:t>
            </a:r>
            <a:r>
              <a:rPr lang="en-US" sz="2000" b="1" dirty="0">
                <a:solidFill>
                  <a:srgbClr val="FF0000"/>
                </a:solidFill>
                <a:effectLst>
                  <a:outerShdw blurRad="38100" dist="38100" dir="2700000" algn="tl">
                    <a:srgbClr val="000000"/>
                  </a:outerShdw>
                </a:effectLst>
                <a:latin typeface="Arial" charset="0"/>
              </a:rPr>
              <a:t>k</a:t>
            </a:r>
            <a:r>
              <a:rPr lang="en-US" sz="2000" b="1" dirty="0">
                <a:solidFill>
                  <a:srgbClr val="006600"/>
                </a:solidFill>
                <a:effectLst>
                  <a:outerShdw blurRad="38100" dist="38100" dir="2700000" algn="tl">
                    <a:srgbClr val="000000"/>
                  </a:outerShdw>
                </a:effectLst>
                <a:latin typeface="Arial" charset="0"/>
              </a:rPr>
              <a:t>i</a:t>
            </a:r>
            <a:r>
              <a:rPr lang="en-US" sz="2000" b="1" dirty="0">
                <a:solidFill>
                  <a:srgbClr val="FF0000"/>
                </a:solidFill>
                <a:effectLst>
                  <a:outerShdw blurRad="38100" dist="38100" dir="2700000" algn="tl">
                    <a:srgbClr val="000000"/>
                  </a:outerShdw>
                </a:effectLst>
                <a:latin typeface="Arial" charset="0"/>
              </a:rPr>
              <a:t>n</a:t>
            </a:r>
            <a:r>
              <a:rPr lang="en-US" sz="2000" b="1" dirty="0">
                <a:solidFill>
                  <a:srgbClr val="006600"/>
                </a:solidFill>
                <a:effectLst>
                  <a:outerShdw blurRad="38100" dist="38100" dir="2700000" algn="tl">
                    <a:srgbClr val="000000"/>
                  </a:outerShdw>
                </a:effectLst>
                <a:latin typeface="Arial" charset="0"/>
              </a:rPr>
              <a:t>g</a:t>
            </a:r>
            <a:r>
              <a:rPr lang="en-US" sz="2000" b="1" dirty="0">
                <a:solidFill>
                  <a:srgbClr val="FF0000"/>
                </a:solidFill>
                <a:effectLst>
                  <a:outerShdw blurRad="38100" dist="38100" dir="2700000" algn="tl">
                    <a:srgbClr val="000000"/>
                  </a:outerShdw>
                </a:effectLst>
                <a:latin typeface="Arial" charset="0"/>
              </a:rPr>
              <a:t>”</a:t>
            </a:r>
            <a:r>
              <a:rPr lang="en-US" sz="2000" b="1" dirty="0">
                <a:latin typeface="Arial" charset="0"/>
              </a:rPr>
              <a:t> approach</a:t>
            </a:r>
            <a:r>
              <a:rPr lang="en-US" sz="1600" b="1" dirty="0">
                <a:latin typeface="Arial" charset="0"/>
              </a:rPr>
              <a:t>.</a:t>
            </a:r>
          </a:p>
          <a:p>
            <a:pPr marL="457200" indent="-457200" algn="l">
              <a:defRPr/>
            </a:pPr>
            <a:r>
              <a:rPr lang="en-US" sz="2000" b="1" dirty="0">
                <a:latin typeface="Arial" charset="0"/>
              </a:rPr>
              <a:t>2. </a:t>
            </a:r>
            <a:r>
              <a:rPr lang="en-US" sz="2000" b="1" dirty="0">
                <a:solidFill>
                  <a:srgbClr val="0000FF"/>
                </a:solidFill>
                <a:effectLst>
                  <a:outerShdw blurRad="38100" dist="38100" dir="2700000" algn="tl">
                    <a:srgbClr val="000000"/>
                  </a:outerShdw>
                </a:effectLst>
                <a:latin typeface="Arial" charset="0"/>
              </a:rPr>
              <a:t>Rational Expectations  </a:t>
            </a:r>
            <a:r>
              <a:rPr lang="en-US" sz="1600" b="1" dirty="0">
                <a:latin typeface="Arial" charset="0"/>
              </a:rPr>
              <a:t>theory or</a:t>
            </a:r>
            <a:r>
              <a:rPr lang="en-US" sz="2000" b="1" dirty="0">
                <a:latin typeface="Arial" charset="0"/>
              </a:rPr>
              <a:t> </a:t>
            </a:r>
          </a:p>
          <a:p>
            <a:pPr marL="457200" indent="-457200" algn="l">
              <a:defRPr/>
            </a:pPr>
            <a:r>
              <a:rPr lang="en-US" sz="1800" b="1" dirty="0">
                <a:solidFill>
                  <a:srgbClr val="0000FF"/>
                </a:solidFill>
                <a:effectLst>
                  <a:outerShdw blurRad="38100" dist="38100" dir="2700000" algn="tl">
                    <a:srgbClr val="000000"/>
                  </a:outerShdw>
                </a:effectLst>
                <a:latin typeface="Arial" charset="0"/>
              </a:rPr>
              <a:t>    “forward-looking</a:t>
            </a:r>
            <a:r>
              <a:rPr lang="en-US" sz="1800" b="1" dirty="0">
                <a:solidFill>
                  <a:srgbClr val="0000FF"/>
                </a:solidFill>
                <a:latin typeface="Arial" charset="0"/>
              </a:rPr>
              <a:t>”  </a:t>
            </a:r>
            <a:r>
              <a:rPr lang="en-US" sz="2000" b="1" dirty="0">
                <a:latin typeface="Arial" charset="0"/>
              </a:rPr>
              <a:t>approach.</a:t>
            </a:r>
          </a:p>
        </p:txBody>
      </p:sp>
      <p:pic>
        <p:nvPicPr>
          <p:cNvPr id="379999" name="foil2014.wav">
            <a:hlinkClick r:id="" action="ppaction://media"/>
          </p:cNvPr>
          <p:cNvPicPr>
            <a:picLocks noRot="1" noChangeAspect="1" noChangeArrowheads="1"/>
          </p:cNvPicPr>
          <p:nvPr>
            <a:wavAudioFile r:embed="rId1" name="foiled again.wav"/>
          </p:nvPr>
        </p:nvPicPr>
        <p:blipFill>
          <a:blip r:embed="rId16"/>
          <a:srcRect/>
          <a:stretch>
            <a:fillRect/>
          </a:stretch>
        </p:blipFill>
        <p:spPr bwMode="auto">
          <a:xfrm>
            <a:off x="8839200" y="6553200"/>
            <a:ext cx="304800" cy="304800"/>
          </a:xfrm>
          <a:prstGeom prst="rect">
            <a:avLst/>
          </a:prstGeom>
          <a:noFill/>
          <a:ln w="9525">
            <a:noFill/>
            <a:miter lim="800000"/>
            <a:headEnd/>
            <a:tailEnd/>
          </a:ln>
        </p:spPr>
      </p:pic>
      <p:pic>
        <p:nvPicPr>
          <p:cNvPr id="380000" name="bush2014.wav">
            <a:hlinkClick r:id="" action="ppaction://media"/>
          </p:cNvPr>
          <p:cNvPicPr>
            <a:picLocks noRot="1" noChangeAspect="1" noChangeArrowheads="1"/>
          </p:cNvPicPr>
          <p:nvPr>
            <a:wavAudioFile r:embed="rId2" name="bushw_fool_me_y.wav"/>
          </p:nvPr>
        </p:nvPicPr>
        <p:blipFill>
          <a:blip r:embed="rId16"/>
          <a:srcRect/>
          <a:stretch>
            <a:fillRect/>
          </a:stretch>
        </p:blipFill>
        <p:spPr bwMode="auto">
          <a:xfrm>
            <a:off x="7781925" y="6553200"/>
            <a:ext cx="304800" cy="304800"/>
          </a:xfrm>
          <a:prstGeom prst="rect">
            <a:avLst/>
          </a:prstGeom>
          <a:noFill/>
          <a:ln w="9525">
            <a:noFill/>
            <a:miter lim="800000"/>
            <a:headEnd/>
            <a:tailEnd/>
          </a:ln>
        </p:spPr>
      </p:pic>
      <p:pic>
        <p:nvPicPr>
          <p:cNvPr id="380002" name="I ca2014.wav">
            <a:hlinkClick r:id="" action="ppaction://media"/>
          </p:cNvPr>
          <p:cNvPicPr>
            <a:picLocks noRot="1" noChangeAspect="1" noChangeArrowheads="1"/>
          </p:cNvPicPr>
          <p:nvPr>
            <a:wavAudioFile r:embed="rId3" name="I can see things.wav"/>
          </p:nvPr>
        </p:nvPicPr>
        <p:blipFill>
          <a:blip r:embed="rId16"/>
          <a:srcRect/>
          <a:stretch>
            <a:fillRect/>
          </a:stretch>
        </p:blipFill>
        <p:spPr bwMode="auto">
          <a:xfrm>
            <a:off x="7353300" y="6553200"/>
            <a:ext cx="304800" cy="304800"/>
          </a:xfrm>
          <a:prstGeom prst="rect">
            <a:avLst/>
          </a:prstGeom>
          <a:noFill/>
          <a:ln w="9525">
            <a:noFill/>
            <a:miter lim="800000"/>
            <a:headEnd/>
            <a:tailEnd/>
          </a:ln>
        </p:spPr>
      </p:pic>
      <p:sp>
        <p:nvSpPr>
          <p:cNvPr id="380004" name="Rectangle 100"/>
          <p:cNvSpPr>
            <a:spLocks noChangeArrowheads="1"/>
          </p:cNvSpPr>
          <p:nvPr/>
        </p:nvSpPr>
        <p:spPr bwMode="auto">
          <a:xfrm>
            <a:off x="0" y="2032000"/>
            <a:ext cx="1511300" cy="342900"/>
          </a:xfrm>
          <a:prstGeom prst="rect">
            <a:avLst/>
          </a:prstGeom>
          <a:noFill/>
          <a:ln w="76200" algn="ctr">
            <a:noFill/>
            <a:miter lim="800000"/>
            <a:headEnd/>
            <a:tailEnd/>
          </a:ln>
          <a:effectLst/>
        </p:spPr>
        <p:txBody>
          <a:bodyPr wrap="none" anchor="ctr"/>
          <a:lstStyle/>
          <a:p>
            <a:pPr>
              <a:defRPr/>
            </a:pPr>
            <a:r>
              <a:rPr lang="en-US" b="1">
                <a:effectLst>
                  <a:outerShdw blurRad="38100" dist="38100" dir="2700000" algn="tl">
                    <a:srgbClr val="FFFFFF"/>
                  </a:outerShdw>
                </a:effectLst>
                <a:latin typeface="Comic Sans MS" pitchFamily="66" charset="0"/>
              </a:rPr>
              <a:t>Inflation</a:t>
            </a:r>
          </a:p>
        </p:txBody>
      </p:sp>
      <p:sp>
        <p:nvSpPr>
          <p:cNvPr id="379990" name="Rectangle 86" descr="Parchment"/>
          <p:cNvSpPr>
            <a:spLocks noChangeArrowheads="1"/>
          </p:cNvSpPr>
          <p:nvPr/>
        </p:nvSpPr>
        <p:spPr bwMode="auto">
          <a:xfrm>
            <a:off x="171450" y="2209800"/>
            <a:ext cx="4381500" cy="1752600"/>
          </a:xfrm>
          <a:prstGeom prst="rect">
            <a:avLst/>
          </a:prstGeom>
          <a:blipFill dpi="0" rotWithShape="1">
            <a:blip r:embed="rId14"/>
            <a:srcRect/>
            <a:tile tx="0" ty="0" sx="100000" sy="100000" flip="none" algn="tl"/>
          </a:blipFill>
          <a:ln w="38100">
            <a:noFill/>
            <a:miter lim="800000"/>
            <a:headEnd/>
            <a:tailEnd/>
          </a:ln>
          <a:effectLst/>
          <a:scene3d>
            <a:camera prst="orthographicFront"/>
            <a:lightRig rig="threePt" dir="t"/>
          </a:scene3d>
          <a:sp3d>
            <a:bevelT/>
          </a:sp3d>
        </p:spPr>
        <p:txBody>
          <a:bodyPr wrap="none" anchor="ctr">
            <a:sp3d extrusionH="57150">
              <a:bevelT w="38100" h="38100" prst="angle"/>
            </a:sp3d>
          </a:bodyPr>
          <a:lstStyle/>
          <a:p>
            <a:pPr algn="l">
              <a:defRPr/>
            </a:pPr>
            <a:r>
              <a:rPr lang="en-US" sz="1600" dirty="0">
                <a:latin typeface="Verdana" pitchFamily="34" charset="0"/>
              </a:rPr>
              <a:t>Friedman’s  </a:t>
            </a:r>
            <a:r>
              <a:rPr lang="en-US" sz="1600" b="1" dirty="0">
                <a:solidFill>
                  <a:srgbClr val="0000FF"/>
                </a:solidFill>
                <a:effectLst>
                  <a:outerShdw blurRad="38100" dist="38100" dir="2700000" algn="tl">
                    <a:srgbClr val="000000"/>
                  </a:outerShdw>
                </a:effectLst>
                <a:latin typeface="Verdana" pitchFamily="34" charset="0"/>
              </a:rPr>
              <a:t>natural  rate</a:t>
            </a:r>
            <a:r>
              <a:rPr lang="en-US" sz="1600" dirty="0">
                <a:latin typeface="Verdana" pitchFamily="34" charset="0"/>
              </a:rPr>
              <a:t> or  </a:t>
            </a:r>
            <a:r>
              <a:rPr lang="en-US" sz="1600" b="1" dirty="0">
                <a:solidFill>
                  <a:srgbClr val="FF0000"/>
                </a:solidFill>
                <a:effectLst>
                  <a:outerShdw blurRad="38100" dist="38100" dir="2700000" algn="tl">
                    <a:srgbClr val="000000"/>
                  </a:outerShdw>
                </a:effectLst>
                <a:latin typeface="Verdana" pitchFamily="34" charset="0"/>
              </a:rPr>
              <a:t>“fooling”</a:t>
            </a:r>
          </a:p>
          <a:p>
            <a:pPr algn="l">
              <a:defRPr/>
            </a:pPr>
            <a:r>
              <a:rPr lang="en-US" sz="1600" b="1" dirty="0">
                <a:solidFill>
                  <a:srgbClr val="FF0000"/>
                </a:solidFill>
                <a:effectLst>
                  <a:outerShdw blurRad="38100" dist="38100" dir="2700000" algn="tl">
                    <a:srgbClr val="000000"/>
                  </a:outerShdw>
                </a:effectLst>
                <a:latin typeface="Verdana" pitchFamily="34" charset="0"/>
              </a:rPr>
              <a:t>theory</a:t>
            </a:r>
            <a:r>
              <a:rPr lang="en-US" sz="1600" dirty="0">
                <a:latin typeface="Verdana" pitchFamily="34" charset="0"/>
              </a:rPr>
              <a:t>. The economy moved away from </a:t>
            </a:r>
          </a:p>
          <a:p>
            <a:pPr algn="l">
              <a:defRPr/>
            </a:pPr>
            <a:r>
              <a:rPr lang="en-US" sz="1600" dirty="0">
                <a:latin typeface="Verdana" pitchFamily="34" charset="0"/>
              </a:rPr>
              <a:t>the natural unemployment rate because</a:t>
            </a:r>
          </a:p>
          <a:p>
            <a:pPr algn="l">
              <a:defRPr/>
            </a:pPr>
            <a:r>
              <a:rPr lang="en-US" sz="1600" dirty="0">
                <a:latin typeface="Verdana" pitchFamily="34" charset="0"/>
              </a:rPr>
              <a:t>workers were </a:t>
            </a:r>
            <a:r>
              <a:rPr lang="en-US" sz="1600" b="1" dirty="0">
                <a:solidFill>
                  <a:srgbClr val="FF0000"/>
                </a:solidFill>
                <a:effectLst>
                  <a:outerShdw blurRad="38100" dist="38100" dir="2700000" algn="tl">
                    <a:srgbClr val="000000"/>
                  </a:outerShdw>
                </a:effectLst>
                <a:latin typeface="Verdana" pitchFamily="34" charset="0"/>
              </a:rPr>
              <a:t>“fooled”  in the SR</a:t>
            </a:r>
            <a:r>
              <a:rPr lang="en-US" sz="1600" dirty="0">
                <a:latin typeface="Verdana" pitchFamily="34" charset="0"/>
              </a:rPr>
              <a:t>  into </a:t>
            </a:r>
          </a:p>
          <a:p>
            <a:pPr algn="l">
              <a:defRPr/>
            </a:pPr>
            <a:r>
              <a:rPr lang="en-US" sz="1400" dirty="0">
                <a:latin typeface="Verdana" pitchFamily="34" charset="0"/>
              </a:rPr>
              <a:t>thinking</a:t>
            </a:r>
            <a:r>
              <a:rPr lang="en-US" sz="1600" dirty="0">
                <a:latin typeface="Verdana" pitchFamily="34" charset="0"/>
              </a:rPr>
              <a:t> that </a:t>
            </a:r>
            <a:r>
              <a:rPr lang="en-US" sz="1600" b="1" dirty="0">
                <a:solidFill>
                  <a:srgbClr val="FF0000"/>
                </a:solidFill>
                <a:effectLst>
                  <a:outerShdw blurRad="38100" dist="38100" dir="2700000" algn="tl">
                    <a:srgbClr val="000000"/>
                  </a:outerShdw>
                </a:effectLst>
                <a:latin typeface="Verdana" pitchFamily="34" charset="0"/>
              </a:rPr>
              <a:t>inflation</a:t>
            </a:r>
            <a:r>
              <a:rPr lang="en-US" sz="1400" b="1" dirty="0">
                <a:solidFill>
                  <a:srgbClr val="FF0000"/>
                </a:solidFill>
                <a:effectLst>
                  <a:outerShdw blurRad="38100" dist="38100" dir="2700000" algn="tl">
                    <a:srgbClr val="000000"/>
                  </a:outerShdw>
                </a:effectLst>
                <a:latin typeface="Verdana" pitchFamily="34" charset="0"/>
              </a:rPr>
              <a:t> was </a:t>
            </a:r>
            <a:r>
              <a:rPr lang="en-US" sz="1600" b="1" dirty="0">
                <a:solidFill>
                  <a:srgbClr val="FF0000"/>
                </a:solidFill>
                <a:effectLst>
                  <a:outerShdw blurRad="38100" dist="38100" dir="2700000" algn="tl">
                    <a:srgbClr val="000000"/>
                  </a:outerShdw>
                </a:effectLst>
                <a:latin typeface="Verdana" pitchFamily="34" charset="0"/>
              </a:rPr>
              <a:t>either lower</a:t>
            </a:r>
          </a:p>
          <a:p>
            <a:pPr algn="l">
              <a:defRPr/>
            </a:pPr>
            <a:r>
              <a:rPr lang="en-US" sz="1600" dirty="0">
                <a:solidFill>
                  <a:schemeClr val="tx2"/>
                </a:solidFill>
                <a:latin typeface="Verdana" pitchFamily="34" charset="0"/>
              </a:rPr>
              <a:t>or </a:t>
            </a:r>
            <a:r>
              <a:rPr lang="en-US" sz="1600" b="1" dirty="0">
                <a:solidFill>
                  <a:srgbClr val="006600"/>
                </a:solidFill>
                <a:effectLst>
                  <a:outerShdw blurRad="38100" dist="38100" dir="2700000" algn="tl">
                    <a:srgbClr val="000000"/>
                  </a:outerShdw>
                </a:effectLst>
                <a:latin typeface="Verdana" pitchFamily="34" charset="0"/>
              </a:rPr>
              <a:t>higher</a:t>
            </a:r>
            <a:r>
              <a:rPr lang="en-US" sz="1600" dirty="0">
                <a:solidFill>
                  <a:schemeClr val="tx2"/>
                </a:solidFill>
                <a:latin typeface="Verdana" pitchFamily="34" charset="0"/>
              </a:rPr>
              <a:t> than it really was.  So,  there </a:t>
            </a:r>
          </a:p>
          <a:p>
            <a:pPr algn="l">
              <a:defRPr/>
            </a:pPr>
            <a:r>
              <a:rPr lang="en-US" sz="1600" dirty="0">
                <a:solidFill>
                  <a:schemeClr val="tx2"/>
                </a:solidFill>
                <a:latin typeface="Verdana" pitchFamily="34" charset="0"/>
              </a:rPr>
              <a:t>is a </a:t>
            </a:r>
            <a:r>
              <a:rPr lang="en-US" sz="1600" b="1" dirty="0">
                <a:solidFill>
                  <a:srgbClr val="006600"/>
                </a:solidFill>
                <a:effectLst>
                  <a:outerShdw blurRad="38100" dist="38100" dir="2700000" algn="tl">
                    <a:srgbClr val="000000"/>
                  </a:outerShdw>
                </a:effectLst>
                <a:latin typeface="Verdana" pitchFamily="34" charset="0"/>
              </a:rPr>
              <a:t>S</a:t>
            </a:r>
            <a:r>
              <a:rPr lang="en-US" sz="1600" b="1" dirty="0">
                <a:solidFill>
                  <a:srgbClr val="FF0000"/>
                </a:solidFill>
                <a:effectLst>
                  <a:outerShdw blurRad="38100" dist="38100" dir="2700000" algn="tl">
                    <a:srgbClr val="000000"/>
                  </a:outerShdw>
                </a:effectLst>
                <a:latin typeface="Verdana" pitchFamily="34" charset="0"/>
              </a:rPr>
              <a:t>R</a:t>
            </a:r>
            <a:r>
              <a:rPr lang="en-US" sz="1600" b="1" dirty="0">
                <a:solidFill>
                  <a:srgbClr val="006600"/>
                </a:solidFill>
                <a:effectLst>
                  <a:outerShdw blurRad="38100" dist="38100" dir="2700000" algn="tl">
                    <a:srgbClr val="000000"/>
                  </a:outerShdw>
                </a:effectLst>
                <a:latin typeface="Verdana" pitchFamily="34" charset="0"/>
              </a:rPr>
              <a:t>P</a:t>
            </a:r>
            <a:r>
              <a:rPr lang="en-US" sz="1600" b="1" dirty="0">
                <a:solidFill>
                  <a:srgbClr val="FF0000"/>
                </a:solidFill>
                <a:effectLst>
                  <a:outerShdw blurRad="38100" dist="38100" dir="2700000" algn="tl">
                    <a:srgbClr val="000000"/>
                  </a:outerShdw>
                </a:effectLst>
                <a:latin typeface="Verdana" pitchFamily="34" charset="0"/>
              </a:rPr>
              <a:t>C</a:t>
            </a:r>
            <a:r>
              <a:rPr lang="en-US" sz="1600" dirty="0">
                <a:solidFill>
                  <a:schemeClr val="tx2"/>
                </a:solidFill>
                <a:latin typeface="Verdana" pitchFamily="34" charset="0"/>
              </a:rPr>
              <a:t> and a </a:t>
            </a:r>
            <a:r>
              <a:rPr lang="en-US" sz="1600" b="1" dirty="0">
                <a:solidFill>
                  <a:srgbClr val="0000FF"/>
                </a:solidFill>
                <a:effectLst>
                  <a:outerShdw blurRad="38100" dist="38100" dir="2700000" algn="tl">
                    <a:srgbClr val="000000"/>
                  </a:outerShdw>
                </a:effectLst>
                <a:latin typeface="Verdana" pitchFamily="34" charset="0"/>
              </a:rPr>
              <a:t>LRPC</a:t>
            </a:r>
            <a:r>
              <a:rPr lang="en-US" sz="1600" dirty="0">
                <a:solidFill>
                  <a:schemeClr val="tx2"/>
                </a:solidFill>
                <a:latin typeface="Verdana" pitchFamily="34" charset="0"/>
              </a:rPr>
              <a:t>.</a:t>
            </a:r>
          </a:p>
        </p:txBody>
      </p:sp>
      <p:sp>
        <p:nvSpPr>
          <p:cNvPr id="379989" name="Rectangle 85" descr="Parchment"/>
          <p:cNvSpPr>
            <a:spLocks noChangeArrowheads="1"/>
          </p:cNvSpPr>
          <p:nvPr/>
        </p:nvSpPr>
        <p:spPr bwMode="auto">
          <a:xfrm>
            <a:off x="171450" y="438150"/>
            <a:ext cx="4381500" cy="1619250"/>
          </a:xfrm>
          <a:prstGeom prst="rect">
            <a:avLst/>
          </a:prstGeom>
          <a:blipFill dpi="0" rotWithShape="1">
            <a:blip r:embed="rId14"/>
            <a:srcRect/>
            <a:tile tx="0" ty="0" sx="100000" sy="100000" flip="none" algn="tl"/>
          </a:blipFill>
          <a:ln w="38100">
            <a:noFill/>
            <a:miter lim="800000"/>
            <a:headEnd/>
            <a:tailEnd/>
          </a:ln>
          <a:effectLst/>
          <a:scene3d>
            <a:camera prst="orthographicFront"/>
            <a:lightRig rig="threePt" dir="t"/>
          </a:scene3d>
          <a:sp3d>
            <a:bevelT/>
          </a:sp3d>
        </p:spPr>
        <p:txBody>
          <a:bodyPr wrap="none" anchor="ctr">
            <a:sp3d extrusionH="57150">
              <a:bevelT w="38100" h="38100" prst="angle"/>
            </a:sp3d>
          </a:bodyPr>
          <a:lstStyle/>
          <a:p>
            <a:pPr marL="457200" indent="-457200" algn="l">
              <a:defRPr/>
            </a:pPr>
            <a:r>
              <a:rPr lang="en-US" sz="1600" dirty="0">
                <a:latin typeface="Verdana" pitchFamily="34" charset="0"/>
              </a:rPr>
              <a:t>When  labor  contracts expired,  workers</a:t>
            </a:r>
          </a:p>
          <a:p>
            <a:pPr marL="457200" indent="-457200" algn="l">
              <a:defRPr/>
            </a:pPr>
            <a:r>
              <a:rPr lang="en-US" sz="1400" dirty="0">
                <a:latin typeface="Verdana" pitchFamily="34" charset="0"/>
              </a:rPr>
              <a:t>desired to</a:t>
            </a:r>
            <a:r>
              <a:rPr lang="en-US" sz="1600" dirty="0">
                <a:latin typeface="Verdana" pitchFamily="34" charset="0"/>
              </a:rPr>
              <a:t> </a:t>
            </a:r>
            <a:r>
              <a:rPr lang="en-US" sz="1600" b="1" dirty="0">
                <a:solidFill>
                  <a:srgbClr val="0000FF"/>
                </a:solidFill>
                <a:effectLst>
                  <a:outerShdw blurRad="38100" dist="38100" dir="2700000" algn="tl">
                    <a:srgbClr val="000000"/>
                  </a:outerShdw>
                </a:effectLst>
                <a:latin typeface="Verdana" pitchFamily="34" charset="0"/>
              </a:rPr>
              <a:t>restore </a:t>
            </a:r>
            <a:r>
              <a:rPr lang="en-US" sz="1400" b="1" dirty="0">
                <a:solidFill>
                  <a:srgbClr val="0000FF"/>
                </a:solidFill>
                <a:effectLst>
                  <a:outerShdw blurRad="38100" dist="38100" dir="2700000" algn="tl">
                    <a:srgbClr val="000000"/>
                  </a:outerShdw>
                </a:effectLst>
                <a:latin typeface="Verdana" pitchFamily="34" charset="0"/>
              </a:rPr>
              <a:t>their </a:t>
            </a:r>
            <a:r>
              <a:rPr lang="en-US" sz="1600" b="1" dirty="0">
                <a:solidFill>
                  <a:srgbClr val="0000FF"/>
                </a:solidFill>
                <a:effectLst>
                  <a:outerShdw blurRad="38100" dist="38100" dir="2700000" algn="tl">
                    <a:srgbClr val="000000"/>
                  </a:outerShdw>
                </a:effectLst>
                <a:latin typeface="Verdana" pitchFamily="34" charset="0"/>
              </a:rPr>
              <a:t>real purchasing</a:t>
            </a:r>
          </a:p>
          <a:p>
            <a:pPr marL="457200" indent="-457200" algn="l">
              <a:defRPr/>
            </a:pPr>
            <a:r>
              <a:rPr lang="en-US" sz="1800" b="1" dirty="0">
                <a:solidFill>
                  <a:srgbClr val="0000FF"/>
                </a:solidFill>
                <a:effectLst>
                  <a:outerShdw blurRad="38100" dist="38100" dir="2700000" algn="tl">
                    <a:srgbClr val="000000"/>
                  </a:outerShdw>
                </a:effectLst>
                <a:latin typeface="Verdana" pitchFamily="34" charset="0"/>
              </a:rPr>
              <a:t>power</a:t>
            </a:r>
            <a:r>
              <a:rPr lang="en-US" sz="1800" b="1" dirty="0">
                <a:effectLst>
                  <a:outerShdw blurRad="38100" dist="38100" dir="2700000" algn="tl">
                    <a:srgbClr val="FFFFFF"/>
                  </a:outerShdw>
                </a:effectLst>
                <a:latin typeface="Verdana" pitchFamily="34" charset="0"/>
              </a:rPr>
              <a:t> </a:t>
            </a:r>
            <a:r>
              <a:rPr lang="en-US" sz="1800" dirty="0">
                <a:latin typeface="Verdana" pitchFamily="34" charset="0"/>
              </a:rPr>
              <a:t> that  had  been reduced  by</a:t>
            </a:r>
          </a:p>
          <a:p>
            <a:pPr marL="457200" indent="-457200" algn="l">
              <a:defRPr/>
            </a:pPr>
            <a:r>
              <a:rPr lang="en-US" sz="1800" b="1" dirty="0">
                <a:solidFill>
                  <a:srgbClr val="006600"/>
                </a:solidFill>
                <a:effectLst>
                  <a:outerShdw blurRad="38100" dist="38100" dir="2700000" algn="tl">
                    <a:srgbClr val="000000"/>
                  </a:outerShdw>
                </a:effectLst>
                <a:latin typeface="Verdana" pitchFamily="34" charset="0"/>
              </a:rPr>
              <a:t>unanticipated  inflation </a:t>
            </a:r>
            <a:r>
              <a:rPr lang="en-US" sz="1600" dirty="0">
                <a:latin typeface="Verdana" pitchFamily="34" charset="0"/>
              </a:rPr>
              <a:t> </a:t>
            </a:r>
            <a:r>
              <a:rPr lang="en-US" sz="1800" dirty="0">
                <a:latin typeface="Verdana" pitchFamily="34" charset="0"/>
              </a:rPr>
              <a:t>and they</a:t>
            </a:r>
            <a:r>
              <a:rPr lang="en-US" sz="1600" dirty="0">
                <a:latin typeface="Verdana" pitchFamily="34" charset="0"/>
              </a:rPr>
              <a:t> </a:t>
            </a:r>
            <a:endParaRPr lang="en-US" sz="1600" b="1" dirty="0">
              <a:effectLst>
                <a:outerShdw blurRad="38100" dist="38100" dir="2700000" algn="tl">
                  <a:srgbClr val="FFFFFF"/>
                </a:outerShdw>
              </a:effectLst>
              <a:latin typeface="Verdana" pitchFamily="34" charset="0"/>
            </a:endParaRPr>
          </a:p>
          <a:p>
            <a:pPr marL="457200" indent="-457200" algn="l">
              <a:defRPr/>
            </a:pPr>
            <a:r>
              <a:rPr lang="en-US" sz="1600" b="1" dirty="0">
                <a:effectLst>
                  <a:outerShdw blurRad="38100" dist="38100" dir="2700000" algn="tl">
                    <a:srgbClr val="FFFFFF"/>
                  </a:outerShdw>
                </a:effectLst>
                <a:latin typeface="Verdana" pitchFamily="34" charset="0"/>
              </a:rPr>
              <a:t>adjusted  their  </a:t>
            </a:r>
            <a:r>
              <a:rPr lang="en-US" sz="1600" b="1" dirty="0">
                <a:solidFill>
                  <a:srgbClr val="006600"/>
                </a:solidFill>
                <a:effectLst>
                  <a:outerShdw blurRad="38100" dist="38100" dir="2700000" algn="tl">
                    <a:srgbClr val="000000"/>
                  </a:outerShdw>
                </a:effectLst>
                <a:latin typeface="Verdana" pitchFamily="34" charset="0"/>
              </a:rPr>
              <a:t>expectations  about </a:t>
            </a:r>
          </a:p>
          <a:p>
            <a:pPr marL="457200" indent="-457200" algn="l">
              <a:defRPr/>
            </a:pPr>
            <a:r>
              <a:rPr lang="en-US" sz="1600" b="1" dirty="0">
                <a:solidFill>
                  <a:srgbClr val="006600"/>
                </a:solidFill>
                <a:effectLst>
                  <a:outerShdw blurRad="38100" dist="38100" dir="2700000" algn="tl">
                    <a:srgbClr val="000000"/>
                  </a:outerShdw>
                </a:effectLst>
                <a:latin typeface="Verdana" pitchFamily="34" charset="0"/>
              </a:rPr>
              <a:t>future  inflation at 6%</a:t>
            </a:r>
            <a:r>
              <a:rPr lang="en-US" sz="1600" b="1" dirty="0">
                <a:effectLst>
                  <a:outerShdw blurRad="38100" dist="38100" dir="2700000" algn="tl">
                    <a:srgbClr val="FFFFFF"/>
                  </a:outerShdw>
                </a:effectLst>
                <a:latin typeface="Verdana" pitchFamily="34" charset="0"/>
              </a:rPr>
              <a:t> </a:t>
            </a:r>
            <a:r>
              <a:rPr lang="en-US" sz="1600" dirty="0">
                <a:latin typeface="Verdana" pitchFamily="34" charset="0"/>
              </a:rPr>
              <a:t>instead of 3%.</a:t>
            </a:r>
            <a:endParaRPr lang="en-US" sz="1600" b="1" dirty="0">
              <a:effectLst>
                <a:outerShdw blurRad="38100" dist="38100" dir="2700000" algn="tl">
                  <a:srgbClr val="FFFFFF"/>
                </a:outerShdw>
              </a:effectLst>
              <a:latin typeface="Verdana" pitchFamily="34" charset="0"/>
            </a:endParaRPr>
          </a:p>
        </p:txBody>
      </p:sp>
      <p:pic>
        <p:nvPicPr>
          <p:cNvPr id="380005" name="Picture 101" descr="Robert Lucas best"/>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6423025" y="4572000"/>
            <a:ext cx="1231900" cy="2463800"/>
          </a:xfrm>
          <a:prstGeom prst="rect">
            <a:avLst/>
          </a:prstGeom>
          <a:noFill/>
          <a:ln w="9525">
            <a:noFill/>
            <a:miter lim="800000"/>
            <a:headEnd/>
            <a:tailEnd/>
          </a:ln>
        </p:spPr>
      </p:pic>
      <p:pic>
        <p:nvPicPr>
          <p:cNvPr id="380006" name="Picture 102" descr="milton Friedman only"/>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6124575" y="1919288"/>
            <a:ext cx="1320800" cy="1660525"/>
          </a:xfrm>
          <a:prstGeom prst="rect">
            <a:avLst/>
          </a:prstGeom>
          <a:noFill/>
          <a:ln w="9525">
            <a:noFill/>
            <a:miter lim="800000"/>
            <a:headEnd/>
            <a:tailEnd/>
          </a:ln>
        </p:spPr>
      </p:pic>
      <p:sp>
        <p:nvSpPr>
          <p:cNvPr id="61" name="Rectangle 87" descr="Parchment"/>
          <p:cNvSpPr>
            <a:spLocks noChangeArrowheads="1"/>
          </p:cNvSpPr>
          <p:nvPr/>
        </p:nvSpPr>
        <p:spPr bwMode="auto">
          <a:xfrm>
            <a:off x="4686300" y="4791075"/>
            <a:ext cx="4424363" cy="1924050"/>
          </a:xfrm>
          <a:prstGeom prst="rect">
            <a:avLst/>
          </a:prstGeom>
          <a:blipFill dpi="0" rotWithShape="1">
            <a:blip r:embed="rId14"/>
            <a:srcRect/>
            <a:tile tx="0" ty="0" sx="100000" sy="100000" flip="none" algn="tl"/>
          </a:blipFill>
          <a:ln w="38100">
            <a:noFill/>
            <a:miter lim="800000"/>
            <a:headEnd/>
            <a:tailEnd/>
          </a:ln>
          <a:effectLst/>
          <a:scene3d>
            <a:camera prst="orthographicFront"/>
            <a:lightRig rig="threePt" dir="t"/>
          </a:scene3d>
          <a:sp3d>
            <a:bevelT/>
          </a:sp3d>
        </p:spPr>
        <p:txBody>
          <a:bodyPr wrap="none" anchor="ctr">
            <a:sp3d extrusionH="57150">
              <a:bevelT w="38100" h="38100" prst="angle"/>
            </a:sp3d>
          </a:bodyPr>
          <a:lstStyle/>
          <a:p>
            <a:pPr marL="457200" indent="-457200" algn="l">
              <a:defRPr/>
            </a:pPr>
            <a:r>
              <a:rPr lang="en-US" sz="2000" b="1" dirty="0">
                <a:solidFill>
                  <a:srgbClr val="0000CC"/>
                </a:solidFill>
                <a:latin typeface="Arial" charset="0"/>
              </a:rPr>
              <a:t>SRPC’s exist </a:t>
            </a:r>
            <a:r>
              <a:rPr lang="en-US" sz="2000" b="1" dirty="0">
                <a:latin typeface="Arial" charset="0"/>
              </a:rPr>
              <a:t>during periods of</a:t>
            </a:r>
          </a:p>
          <a:p>
            <a:pPr marL="457200" indent="-457200" algn="l">
              <a:defRPr/>
            </a:pPr>
            <a:r>
              <a:rPr lang="en-US" sz="2000" b="1" dirty="0">
                <a:solidFill>
                  <a:srgbClr val="0000CC"/>
                </a:solidFill>
                <a:effectLst>
                  <a:outerShdw blurRad="38100" dist="38100" dir="2700000" algn="tl">
                    <a:srgbClr val="000000">
                      <a:alpha val="43137"/>
                    </a:srgbClr>
                  </a:outerShdw>
                </a:effectLst>
                <a:latin typeface="Arial" charset="0"/>
              </a:rPr>
              <a:t>stable inflation expectations</a:t>
            </a:r>
            <a:r>
              <a:rPr lang="en-US" sz="2000" b="1" dirty="0">
                <a:latin typeface="Arial" charset="0"/>
              </a:rPr>
              <a:t>. It </a:t>
            </a:r>
          </a:p>
          <a:p>
            <a:pPr marL="457200" indent="-457200" algn="l">
              <a:defRPr/>
            </a:pPr>
            <a:r>
              <a:rPr lang="en-US" sz="2000" b="1" dirty="0">
                <a:latin typeface="Arial" charset="0"/>
              </a:rPr>
              <a:t>breaks down with </a:t>
            </a:r>
            <a:r>
              <a:rPr lang="en-US" sz="2000" b="1" dirty="0">
                <a:latin typeface="Arial Black" pitchFamily="34" charset="0"/>
              </a:rPr>
              <a:t>unexpected </a:t>
            </a:r>
          </a:p>
          <a:p>
            <a:pPr marL="457200" indent="-457200" algn="l">
              <a:defRPr/>
            </a:pPr>
            <a:r>
              <a:rPr lang="en-US" sz="2000" b="1" dirty="0">
                <a:solidFill>
                  <a:srgbClr val="008000"/>
                </a:solidFill>
                <a:effectLst>
                  <a:outerShdw blurRad="38100" dist="38100" dir="2700000" algn="tl">
                    <a:srgbClr val="000000">
                      <a:alpha val="43137"/>
                    </a:srgbClr>
                  </a:outerShdw>
                </a:effectLst>
                <a:latin typeface="Arial" charset="0"/>
              </a:rPr>
              <a:t>inflation</a:t>
            </a:r>
            <a:r>
              <a:rPr lang="en-US" sz="2000" b="1" dirty="0">
                <a:latin typeface="Arial" charset="0"/>
              </a:rPr>
              <a:t>/</a:t>
            </a:r>
            <a:r>
              <a:rPr lang="en-US" sz="2000" b="1" dirty="0">
                <a:solidFill>
                  <a:srgbClr val="FF0000"/>
                </a:solidFill>
                <a:effectLst>
                  <a:outerShdw blurRad="38100" dist="38100" dir="2700000" algn="tl">
                    <a:srgbClr val="000000">
                      <a:alpha val="43137"/>
                    </a:srgbClr>
                  </a:outerShdw>
                </a:effectLst>
                <a:latin typeface="Arial" charset="0"/>
              </a:rPr>
              <a:t>disinflation</a:t>
            </a:r>
            <a:r>
              <a:rPr lang="en-US" sz="2000" b="1" dirty="0">
                <a:latin typeface="Arial" charset="0"/>
              </a:rPr>
              <a:t>.</a:t>
            </a:r>
          </a:p>
          <a:p>
            <a:pPr marL="457200" indent="-457200" algn="l">
              <a:defRPr/>
            </a:pPr>
            <a:r>
              <a:rPr lang="en-US" sz="2000" b="1" dirty="0">
                <a:latin typeface="Arial" charset="0"/>
              </a:rPr>
              <a:t>With the return of a </a:t>
            </a:r>
            <a:r>
              <a:rPr lang="en-US" sz="2000" b="1" dirty="0">
                <a:solidFill>
                  <a:srgbClr val="0000CC"/>
                </a:solidFill>
                <a:effectLst>
                  <a:outerShdw blurRad="38100" dist="38100" dir="2700000" algn="tl">
                    <a:srgbClr val="000000">
                      <a:alpha val="43137"/>
                    </a:srgbClr>
                  </a:outerShdw>
                </a:effectLst>
                <a:latin typeface="Arial" charset="0"/>
              </a:rPr>
              <a:t>new expected</a:t>
            </a:r>
          </a:p>
          <a:p>
            <a:pPr marL="457200" indent="-457200" algn="l">
              <a:defRPr/>
            </a:pPr>
            <a:r>
              <a:rPr lang="en-US" sz="1900" b="1" dirty="0">
                <a:solidFill>
                  <a:srgbClr val="0000CC"/>
                </a:solidFill>
                <a:effectLst>
                  <a:outerShdw blurRad="38100" dist="38100" dir="2700000" algn="tl">
                    <a:srgbClr val="000000">
                      <a:alpha val="43137"/>
                    </a:srgbClr>
                  </a:outerShdw>
                </a:effectLst>
                <a:latin typeface="Arial" charset="0"/>
              </a:rPr>
              <a:t>inflation rate</a:t>
            </a:r>
            <a:r>
              <a:rPr lang="en-US" sz="1800" b="1" dirty="0">
                <a:latin typeface="Arial" charset="0"/>
              </a:rPr>
              <a:t>, a </a:t>
            </a:r>
            <a:r>
              <a:rPr lang="en-US" sz="2000" b="1" dirty="0">
                <a:solidFill>
                  <a:srgbClr val="0000CC"/>
                </a:solidFill>
                <a:effectLst>
                  <a:outerShdw blurRad="38100" dist="38100" dir="2700000" algn="tl">
                    <a:srgbClr val="000000">
                      <a:alpha val="43137"/>
                    </a:srgbClr>
                  </a:outerShdw>
                </a:effectLst>
                <a:latin typeface="Arial" charset="0"/>
              </a:rPr>
              <a:t>new SRPC </a:t>
            </a:r>
            <a:r>
              <a:rPr lang="en-US" sz="1900" b="1" dirty="0">
                <a:solidFill>
                  <a:srgbClr val="0000CC"/>
                </a:solidFill>
                <a:effectLst>
                  <a:outerShdw blurRad="38100" dist="38100" dir="2700000" algn="tl">
                    <a:srgbClr val="000000">
                      <a:alpha val="43137"/>
                    </a:srgbClr>
                  </a:outerShdw>
                </a:effectLst>
                <a:latin typeface="Arial" charset="0"/>
              </a:rPr>
              <a:t>emerges</a:t>
            </a:r>
            <a:r>
              <a:rPr lang="en-US" sz="1900" b="1" dirty="0">
                <a:latin typeface="Arial" charset="0"/>
              </a:rPr>
              <a:t>.</a:t>
            </a:r>
          </a:p>
        </p:txBody>
      </p:sp>
      <p:sp>
        <p:nvSpPr>
          <p:cNvPr id="62" name="Oval 61"/>
          <p:cNvSpPr/>
          <p:nvPr/>
        </p:nvSpPr>
        <p:spPr bwMode="auto">
          <a:xfrm>
            <a:off x="762000" y="4294406"/>
            <a:ext cx="54927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latin typeface="Arial" pitchFamily="34" charset="0"/>
                <a:cs typeface="Arial" pitchFamily="34" charset="0"/>
              </a:rPr>
              <a:t>13</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63" name="Oval 62"/>
          <p:cNvSpPr/>
          <p:nvPr/>
        </p:nvSpPr>
        <p:spPr bwMode="auto">
          <a:xfrm>
            <a:off x="5764212" y="415717"/>
            <a:ext cx="54927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latin typeface="Arial" pitchFamily="34" charset="0"/>
                <a:cs typeface="Arial" pitchFamily="34" charset="0"/>
              </a:rPr>
              <a:t>14</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64" name="Oval 63"/>
          <p:cNvSpPr/>
          <p:nvPr/>
        </p:nvSpPr>
        <p:spPr bwMode="auto">
          <a:xfrm>
            <a:off x="6235699" y="3421966"/>
            <a:ext cx="54927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b="1" dirty="0" smtClean="0">
                <a:latin typeface="Arial" pitchFamily="34" charset="0"/>
                <a:cs typeface="Arial" pitchFamily="34" charset="0"/>
              </a:rPr>
              <a:t>14</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0.09583 -0.11852 L 5.55112E-17 2.22222E-6 " pathEditMode="relative" rAng="0" ptsTypes="AA">
                                      <p:cBhvr>
                                        <p:cTn id="6" dur="3000" spd="-100000" fill="hold"/>
                                        <p:tgtEl>
                                          <p:spTgt spid="379994"/>
                                        </p:tgtEl>
                                        <p:attrNameLst>
                                          <p:attrName>ppt_x</p:attrName>
                                          <p:attrName>ppt_y</p:attrName>
                                        </p:attrNameLst>
                                      </p:cBhvr>
                                      <p:rCtr x="4800" y="5900"/>
                                    </p:animMotion>
                                  </p:childTnLst>
                                  <p:subTnLst>
                                    <p:audio>
                                      <p:cMediaNode>
                                        <p:cTn display="0" masterRel="sameClick">
                                          <p:stCondLst>
                                            <p:cond evt="begin" delay="0">
                                              <p:tn val="5"/>
                                            </p:cond>
                                          </p:stCondLst>
                                          <p:endCondLst>
                                            <p:cond evt="onStopAudio" delay="0">
                                              <p:tgtEl>
                                                <p:sldTgt/>
                                              </p:tgtEl>
                                            </p:cond>
                                          </p:endCondLst>
                                        </p:cTn>
                                        <p:tgtEl>
                                          <p:sndTgt r:embed="rId6" name="a boing_x.wav"/>
                                        </p:tgtEl>
                                      </p:cMediaNode>
                                    </p:audio>
                                  </p:subTnLst>
                                </p:cTn>
                              </p:par>
                            </p:childTnLst>
                          </p:cTn>
                        </p:par>
                        <p:par>
                          <p:cTn id="7" fill="hold" nodeType="afterGroup">
                            <p:stCondLst>
                              <p:cond delay="3000"/>
                            </p:stCondLst>
                            <p:childTnLst>
                              <p:par>
                                <p:cTn id="8" presetID="23" presetClass="entr" presetSubtype="16" fill="hold" grpId="0" nodeType="afterEffect">
                                  <p:stCondLst>
                                    <p:cond delay="0"/>
                                  </p:stCondLst>
                                  <p:childTnLst>
                                    <p:set>
                                      <p:cBhvr>
                                        <p:cTn id="9" dur="1" fill="hold">
                                          <p:stCondLst>
                                            <p:cond delay="0"/>
                                          </p:stCondLst>
                                        </p:cTn>
                                        <p:tgtEl>
                                          <p:spTgt spid="379989"/>
                                        </p:tgtEl>
                                        <p:attrNameLst>
                                          <p:attrName>style.visibility</p:attrName>
                                        </p:attrNameLst>
                                      </p:cBhvr>
                                      <p:to>
                                        <p:strVal val="visible"/>
                                      </p:to>
                                    </p:set>
                                    <p:anim calcmode="lin" valueType="num">
                                      <p:cBhvr>
                                        <p:cTn id="10" dur="500" fill="hold"/>
                                        <p:tgtEl>
                                          <p:spTgt spid="379989"/>
                                        </p:tgtEl>
                                        <p:attrNameLst>
                                          <p:attrName>ppt_w</p:attrName>
                                        </p:attrNameLst>
                                      </p:cBhvr>
                                      <p:tavLst>
                                        <p:tav tm="0">
                                          <p:val>
                                            <p:fltVal val="0"/>
                                          </p:val>
                                        </p:tav>
                                        <p:tav tm="100000">
                                          <p:val>
                                            <p:strVal val="#ppt_w"/>
                                          </p:val>
                                        </p:tav>
                                      </p:tavLst>
                                    </p:anim>
                                    <p:anim calcmode="lin" valueType="num">
                                      <p:cBhvr>
                                        <p:cTn id="11" dur="500" fill="hold"/>
                                        <p:tgtEl>
                                          <p:spTgt spid="379989"/>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79990"/>
                                        </p:tgtEl>
                                        <p:attrNameLst>
                                          <p:attrName>style.visibility</p:attrName>
                                        </p:attrNameLst>
                                      </p:cBhvr>
                                      <p:to>
                                        <p:strVal val="visible"/>
                                      </p:to>
                                    </p:set>
                                    <p:anim calcmode="lin" valueType="num">
                                      <p:cBhvr>
                                        <p:cTn id="16" dur="500" fill="hold"/>
                                        <p:tgtEl>
                                          <p:spTgt spid="379990"/>
                                        </p:tgtEl>
                                        <p:attrNameLst>
                                          <p:attrName>ppt_w</p:attrName>
                                        </p:attrNameLst>
                                      </p:cBhvr>
                                      <p:tavLst>
                                        <p:tav tm="0">
                                          <p:val>
                                            <p:fltVal val="0"/>
                                          </p:val>
                                        </p:tav>
                                        <p:tav tm="100000">
                                          <p:val>
                                            <p:strVal val="#ppt_w"/>
                                          </p:val>
                                        </p:tav>
                                      </p:tavLst>
                                    </p:anim>
                                    <p:anim calcmode="lin" valueType="num">
                                      <p:cBhvr>
                                        <p:cTn id="17" dur="500" fill="hold"/>
                                        <p:tgtEl>
                                          <p:spTgt spid="379990"/>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462" fill="hold"/>
                                        <p:tgtEl>
                                          <p:spTgt spid="379999"/>
                                        </p:tgtEl>
                                      </p:cBhvr>
                                    </p:cmd>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79991"/>
                                        </p:tgtEl>
                                        <p:attrNameLst>
                                          <p:attrName>style.visibility</p:attrName>
                                        </p:attrNameLst>
                                      </p:cBhvr>
                                      <p:to>
                                        <p:strVal val="visible"/>
                                      </p:to>
                                    </p:set>
                                    <p:anim calcmode="lin" valueType="num">
                                      <p:cBhvr>
                                        <p:cTn id="26" dur="500" fill="hold"/>
                                        <p:tgtEl>
                                          <p:spTgt spid="379991"/>
                                        </p:tgtEl>
                                        <p:attrNameLst>
                                          <p:attrName>ppt_w</p:attrName>
                                        </p:attrNameLst>
                                      </p:cBhvr>
                                      <p:tavLst>
                                        <p:tav tm="0">
                                          <p:val>
                                            <p:fltVal val="0"/>
                                          </p:val>
                                        </p:tav>
                                        <p:tav tm="100000">
                                          <p:val>
                                            <p:strVal val="#ppt_w"/>
                                          </p:val>
                                        </p:tav>
                                      </p:tavLst>
                                    </p:anim>
                                    <p:anim calcmode="lin" valueType="num">
                                      <p:cBhvr>
                                        <p:cTn id="27" dur="500" fill="hold"/>
                                        <p:tgtEl>
                                          <p:spTgt spid="379991"/>
                                        </p:tgtEl>
                                        <p:attrNameLst>
                                          <p:attrName>ppt_h</p:attrName>
                                        </p:attrNameLst>
                                      </p:cBhvr>
                                      <p:tavLst>
                                        <p:tav tm="0">
                                          <p:val>
                                            <p:fltVal val="0"/>
                                          </p:val>
                                        </p:tav>
                                        <p:tav tm="100000">
                                          <p:val>
                                            <p:strVal val="#ppt_h"/>
                                          </p:val>
                                        </p:tav>
                                      </p:tavLst>
                                    </p:anim>
                                  </p:childTnLst>
                                </p:cTn>
                              </p:par>
                              <p:par>
                                <p:cTn id="28" presetID="1"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79985"/>
                                        </p:tgtEl>
                                        <p:attrNameLst>
                                          <p:attrName>style.visibility</p:attrName>
                                        </p:attrNameLst>
                                      </p:cBhvr>
                                      <p:to>
                                        <p:strVal val="visible"/>
                                      </p:to>
                                    </p:set>
                                    <p:animEffect transition="in" filter="dissolve">
                                      <p:cBhvr>
                                        <p:cTn id="34" dur="500"/>
                                        <p:tgtEl>
                                          <p:spTgt spid="37998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9" presetClass="entr" presetSubtype="0" fill="hold" nodeType="withEffect">
                                  <p:stCondLst>
                                    <p:cond delay="0"/>
                                  </p:stCondLst>
                                  <p:childTnLst>
                                    <p:set>
                                      <p:cBhvr>
                                        <p:cTn id="38" dur="1" fill="hold">
                                          <p:stCondLst>
                                            <p:cond delay="0"/>
                                          </p:stCondLst>
                                        </p:cTn>
                                        <p:tgtEl>
                                          <p:spTgt spid="380006"/>
                                        </p:tgtEl>
                                        <p:attrNameLst>
                                          <p:attrName>style.visibility</p:attrName>
                                        </p:attrNameLst>
                                      </p:cBhvr>
                                      <p:to>
                                        <p:strVal val="visible"/>
                                      </p:to>
                                    </p:set>
                                    <p:animEffect transition="in" filter="dissolve">
                                      <p:cBhvr>
                                        <p:cTn id="39" dur="500"/>
                                        <p:tgtEl>
                                          <p:spTgt spid="380006"/>
                                        </p:tgtEl>
                                      </p:cBhvr>
                                    </p:animEffec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5288" fill="hold"/>
                                        <p:tgtEl>
                                          <p:spTgt spid="380000"/>
                                        </p:tgtEl>
                                      </p:cBhvr>
                                    </p:cmd>
                                  </p:childTnLst>
                                </p:cTn>
                              </p:par>
                            </p:childTnLst>
                          </p:cTn>
                        </p:par>
                        <p:par>
                          <p:cTn id="43" fill="hold">
                            <p:stCondLst>
                              <p:cond delay="15815"/>
                            </p:stCondLst>
                            <p:childTnLst>
                              <p:par>
                                <p:cTn id="44" presetID="9" presetClass="entr" presetSubtype="0" fill="hold" grpId="0" nodeType="afterEffect">
                                  <p:stCondLst>
                                    <p:cond delay="0"/>
                                  </p:stCondLst>
                                  <p:childTnLst>
                                    <p:set>
                                      <p:cBhvr>
                                        <p:cTn id="45" dur="1" fill="hold">
                                          <p:stCondLst>
                                            <p:cond delay="0"/>
                                          </p:stCondLst>
                                        </p:cTn>
                                        <p:tgtEl>
                                          <p:spTgt spid="379986"/>
                                        </p:tgtEl>
                                        <p:attrNameLst>
                                          <p:attrName>style.visibility</p:attrName>
                                        </p:attrNameLst>
                                      </p:cBhvr>
                                      <p:to>
                                        <p:strVal val="visible"/>
                                      </p:to>
                                    </p:set>
                                    <p:animEffect transition="in" filter="dissolve">
                                      <p:cBhvr>
                                        <p:cTn id="46" dur="500"/>
                                        <p:tgtEl>
                                          <p:spTgt spid="379986"/>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par>
                          <p:cTn id="49" fill="hold">
                            <p:stCondLst>
                              <p:cond delay="16315"/>
                            </p:stCondLst>
                            <p:childTnLst>
                              <p:par>
                                <p:cTn id="50" presetID="1" presetClass="mediacall" presetSubtype="0" fill="hold" nodeType="afterEffect">
                                  <p:stCondLst>
                                    <p:cond delay="0"/>
                                  </p:stCondLst>
                                  <p:childTnLst>
                                    <p:cmd type="call" cmd="playFrom(0.0)">
                                      <p:cBhvr>
                                        <p:cTn id="51" dur="2500" fill="hold"/>
                                        <p:tgtEl>
                                          <p:spTgt spid="380002"/>
                                        </p:tgtEl>
                                      </p:cBhvr>
                                    </p:cmd>
                                  </p:childTnLst>
                                </p:cTn>
                              </p:par>
                              <p:par>
                                <p:cTn id="52" presetID="9" presetClass="entr" presetSubtype="0" fill="hold" nodeType="withEffect">
                                  <p:stCondLst>
                                    <p:cond delay="0"/>
                                  </p:stCondLst>
                                  <p:childTnLst>
                                    <p:set>
                                      <p:cBhvr>
                                        <p:cTn id="53" dur="1" fill="hold">
                                          <p:stCondLst>
                                            <p:cond delay="0"/>
                                          </p:stCondLst>
                                        </p:cTn>
                                        <p:tgtEl>
                                          <p:spTgt spid="380005"/>
                                        </p:tgtEl>
                                        <p:attrNameLst>
                                          <p:attrName>style.visibility</p:attrName>
                                        </p:attrNameLst>
                                      </p:cBhvr>
                                      <p:to>
                                        <p:strVal val="visible"/>
                                      </p:to>
                                    </p:set>
                                    <p:animEffect transition="in" filter="dissolve">
                                      <p:cBhvr>
                                        <p:cTn id="54" dur="500"/>
                                        <p:tgtEl>
                                          <p:spTgt spid="380005"/>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p:cTn id="59" dur="500" fill="hold"/>
                                        <p:tgtEl>
                                          <p:spTgt spid="61"/>
                                        </p:tgtEl>
                                        <p:attrNameLst>
                                          <p:attrName>ppt_w</p:attrName>
                                        </p:attrNameLst>
                                      </p:cBhvr>
                                      <p:tavLst>
                                        <p:tav tm="0">
                                          <p:val>
                                            <p:fltVal val="0"/>
                                          </p:val>
                                        </p:tav>
                                        <p:tav tm="100000">
                                          <p:val>
                                            <p:strVal val="#ppt_w"/>
                                          </p:val>
                                        </p:tav>
                                      </p:tavLst>
                                    </p:anim>
                                    <p:anim calcmode="lin" valueType="num">
                                      <p:cBhvr>
                                        <p:cTn id="60"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379999"/>
                </p:tgtEl>
              </p:cMediaNode>
            </p:audio>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380000"/>
                </p:tgtEl>
              </p:cMediaNode>
            </p:audio>
            <p:audio>
              <p:cMediaNode showWhenStopped="0">
                <p:cTn id="63" fill="hold" display="0">
                  <p:stCondLst>
                    <p:cond delay="indefinite"/>
                  </p:stCondLst>
                  <p:endCondLst>
                    <p:cond evt="onNext" delay="0">
                      <p:tgtEl>
                        <p:sldTgt/>
                      </p:tgtEl>
                    </p:cond>
                    <p:cond evt="onPrev" delay="0">
                      <p:tgtEl>
                        <p:sldTgt/>
                      </p:tgtEl>
                    </p:cond>
                    <p:cond evt="onStopAudio" delay="0">
                      <p:tgtEl>
                        <p:sldTgt/>
                      </p:tgtEl>
                    </p:cond>
                  </p:endCondLst>
                </p:cTn>
                <p:tgtEl>
                  <p:spTgt spid="380002"/>
                </p:tgtEl>
              </p:cMediaNode>
            </p:audio>
          </p:childTnLst>
        </p:cTn>
      </p:par>
    </p:tnLst>
    <p:bldLst>
      <p:bldP spid="379986" grpId="0" animBg="1"/>
      <p:bldP spid="379985" grpId="0" animBg="1"/>
      <p:bldP spid="379991" grpId="0" animBg="1"/>
      <p:bldP spid="379990" grpId="0" animBg="1"/>
      <p:bldP spid="379989" grpId="0" animBg="1"/>
      <p:bldP spid="61" grpId="0" animBg="1"/>
      <p:bldP spid="62" grpId="0" animBg="1"/>
      <p:bldP spid="63" grpId="0" animBg="1"/>
      <p:bldP spid="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3010" name="Picture 4" descr="PC 60s"/>
          <p:cNvPicPr>
            <a:picLocks noChangeAspect="1" noChangeArrowheads="1"/>
          </p:cNvPicPr>
          <p:nvPr/>
        </p:nvPicPr>
        <p:blipFill>
          <a:blip r:embed="rId4"/>
          <a:srcRect/>
          <a:stretch>
            <a:fillRect/>
          </a:stretch>
        </p:blipFill>
        <p:spPr bwMode="auto">
          <a:xfrm>
            <a:off x="266700" y="774700"/>
            <a:ext cx="8610600" cy="4614863"/>
          </a:xfrm>
          <a:prstGeom prst="rect">
            <a:avLst/>
          </a:prstGeom>
          <a:noFill/>
          <a:ln w="38100">
            <a:noFill/>
            <a:miter lim="800000"/>
            <a:headEnd/>
            <a:tailEnd/>
          </a:ln>
          <a:scene3d>
            <a:camera prst="orthographicFront"/>
            <a:lightRig rig="threePt" dir="t"/>
          </a:scene3d>
          <a:sp3d>
            <a:bevelT/>
          </a:sp3d>
        </p:spPr>
      </p:pic>
      <p:sp>
        <p:nvSpPr>
          <p:cNvPr id="188424" name="Rectangle 8"/>
          <p:cNvSpPr>
            <a:spLocks noChangeArrowheads="1"/>
          </p:cNvSpPr>
          <p:nvPr/>
        </p:nvSpPr>
        <p:spPr bwMode="auto">
          <a:xfrm>
            <a:off x="2028825" y="895350"/>
            <a:ext cx="342900" cy="34290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b="1" dirty="0">
                <a:solidFill>
                  <a:srgbClr val="009900"/>
                </a:solidFill>
                <a:effectLst>
                  <a:outerShdw blurRad="38100" dist="38100" dir="2700000" algn="tl">
                    <a:srgbClr val="000000"/>
                  </a:outerShdw>
                </a:effectLst>
                <a:latin typeface="Arial Black" pitchFamily="34" charset="0"/>
                <a:cs typeface="Arial" pitchFamily="34" charset="0"/>
              </a:rPr>
              <a:t>PC</a:t>
            </a:r>
          </a:p>
        </p:txBody>
      </p:sp>
      <p:sp>
        <p:nvSpPr>
          <p:cNvPr id="188425" name="Rectangle 9"/>
          <p:cNvSpPr>
            <a:spLocks noChangeArrowheads="1"/>
          </p:cNvSpPr>
          <p:nvPr/>
        </p:nvSpPr>
        <p:spPr bwMode="auto">
          <a:xfrm>
            <a:off x="6762750" y="1171575"/>
            <a:ext cx="552450" cy="3619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2800" b="1" dirty="0">
                <a:solidFill>
                  <a:srgbClr val="009900"/>
                </a:solidFill>
                <a:effectLst>
                  <a:outerShdw blurRad="38100" dist="38100" dir="2700000" algn="tl">
                    <a:srgbClr val="000000"/>
                  </a:outerShdw>
                </a:effectLst>
                <a:latin typeface="Arial Black" pitchFamily="34" charset="0"/>
                <a:cs typeface="Arial" pitchFamily="34" charset="0"/>
              </a:rPr>
              <a:t>PC</a:t>
            </a:r>
          </a:p>
        </p:txBody>
      </p:sp>
      <p:sp>
        <p:nvSpPr>
          <p:cNvPr id="188426" name="Rectangle 10"/>
          <p:cNvSpPr>
            <a:spLocks noChangeArrowheads="1"/>
          </p:cNvSpPr>
          <p:nvPr/>
        </p:nvSpPr>
        <p:spPr bwMode="auto">
          <a:xfrm>
            <a:off x="447675" y="5410200"/>
            <a:ext cx="8696325" cy="495300"/>
          </a:xfrm>
          <a:prstGeom prst="rect">
            <a:avLst/>
          </a:prstGeom>
          <a:noFill/>
          <a:ln w="76200" algn="ctr">
            <a:noFill/>
            <a:miter lim="800000"/>
            <a:headEnd/>
            <a:tailEnd/>
          </a:ln>
        </p:spPr>
        <p:txBody>
          <a:bodyPr wrap="none" anchor="ctr"/>
          <a:lstStyle/>
          <a:p>
            <a:pPr algn="l"/>
            <a:r>
              <a:rPr lang="en-US" sz="2800" b="1">
                <a:latin typeface="Arial" charset="0"/>
              </a:rPr>
              <a:t>What is the conclusion of the </a:t>
            </a:r>
            <a:r>
              <a:rPr lang="en-US" sz="2800" b="1">
                <a:latin typeface="Verdana" pitchFamily="34" charset="0"/>
                <a:ea typeface="Verdana" pitchFamily="34" charset="0"/>
                <a:cs typeface="Verdana" pitchFamily="34" charset="0"/>
              </a:rPr>
              <a:t>Phillips curve</a:t>
            </a:r>
            <a:r>
              <a:rPr lang="en-US" sz="2800" b="1">
                <a:latin typeface="Arial" charset="0"/>
              </a:rPr>
              <a:t>?</a:t>
            </a:r>
          </a:p>
        </p:txBody>
      </p:sp>
      <p:sp>
        <p:nvSpPr>
          <p:cNvPr id="188427" name="Rectangle 11"/>
          <p:cNvSpPr>
            <a:spLocks noChangeArrowheads="1"/>
          </p:cNvSpPr>
          <p:nvPr/>
        </p:nvSpPr>
        <p:spPr bwMode="auto">
          <a:xfrm>
            <a:off x="409575" y="5915025"/>
            <a:ext cx="8734425" cy="714375"/>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b="1" dirty="0">
                <a:latin typeface="Arial" charset="0"/>
              </a:rPr>
              <a:t>The opportunity cost</a:t>
            </a:r>
            <a:r>
              <a:rPr lang="en-US" sz="2000" b="1" dirty="0">
                <a:latin typeface="Arial" charset="0"/>
              </a:rPr>
              <a:t> of </a:t>
            </a:r>
            <a:r>
              <a:rPr lang="en-US" b="1" dirty="0" smtClean="0">
                <a:solidFill>
                  <a:srgbClr val="FF0000"/>
                </a:solidFill>
                <a:effectLst>
                  <a:outerShdw blurRad="38100" dist="38100" dir="2700000" algn="tl">
                    <a:srgbClr val="000000">
                      <a:alpha val="43137"/>
                    </a:srgbClr>
                  </a:outerShdw>
                </a:effectLst>
                <a:latin typeface="Arial" charset="0"/>
              </a:rPr>
              <a:t>less inflation</a:t>
            </a:r>
            <a:r>
              <a:rPr lang="en-US" sz="2000" b="1" dirty="0" smtClean="0">
                <a:solidFill>
                  <a:srgbClr val="FF0000"/>
                </a:solidFill>
                <a:effectLst>
                  <a:outerShdw blurRad="38100" dist="38100" dir="2700000" algn="tl">
                    <a:srgbClr val="000000">
                      <a:alpha val="43137"/>
                    </a:srgbClr>
                  </a:outerShdw>
                </a:effectLst>
                <a:latin typeface="Arial" charset="0"/>
              </a:rPr>
              <a:t> </a:t>
            </a:r>
            <a:r>
              <a:rPr lang="en-US" sz="2000" b="1" dirty="0">
                <a:latin typeface="Arial" charset="0"/>
              </a:rPr>
              <a:t>is </a:t>
            </a:r>
            <a:r>
              <a:rPr lang="en-US" b="1" dirty="0" smtClean="0">
                <a:solidFill>
                  <a:srgbClr val="FF0000"/>
                </a:solidFill>
                <a:effectLst>
                  <a:outerShdw blurRad="38100" dist="38100" dir="2700000" algn="tl">
                    <a:srgbClr val="000000">
                      <a:alpha val="43137"/>
                    </a:srgbClr>
                  </a:outerShdw>
                </a:effectLst>
                <a:latin typeface="Arial" charset="0"/>
              </a:rPr>
              <a:t>less employment</a:t>
            </a:r>
            <a:r>
              <a:rPr lang="en-US" b="1" dirty="0" smtClean="0">
                <a:latin typeface="Arial" charset="0"/>
              </a:rPr>
              <a:t>;</a:t>
            </a:r>
            <a:endParaRPr lang="en-US" b="1" dirty="0">
              <a:latin typeface="Arial" charset="0"/>
            </a:endParaRPr>
          </a:p>
          <a:p>
            <a:pPr algn="l">
              <a:defRPr/>
            </a:pPr>
            <a:r>
              <a:rPr lang="en-US" b="1" dirty="0">
                <a:latin typeface="Arial" charset="0"/>
              </a:rPr>
              <a:t>The </a:t>
            </a:r>
            <a:r>
              <a:rPr lang="en-US" sz="2200" b="1" dirty="0">
                <a:latin typeface="Arial" charset="0"/>
              </a:rPr>
              <a:t>opportunity cost of </a:t>
            </a:r>
            <a:r>
              <a:rPr lang="en-US" b="1" dirty="0" smtClean="0">
                <a:solidFill>
                  <a:srgbClr val="009900"/>
                </a:solidFill>
                <a:effectLst>
                  <a:outerShdw blurRad="38100" dist="38100" dir="2700000" algn="tl">
                    <a:srgbClr val="000000">
                      <a:alpha val="43137"/>
                    </a:srgbClr>
                  </a:outerShdw>
                </a:effectLst>
                <a:latin typeface="Arial" charset="0"/>
              </a:rPr>
              <a:t>more employment </a:t>
            </a:r>
            <a:r>
              <a:rPr lang="en-US" sz="2200" b="1" dirty="0">
                <a:latin typeface="Arial" charset="0"/>
              </a:rPr>
              <a:t>is </a:t>
            </a:r>
            <a:r>
              <a:rPr lang="en-US" b="1" dirty="0" smtClean="0">
                <a:solidFill>
                  <a:srgbClr val="009900"/>
                </a:solidFill>
                <a:effectLst>
                  <a:outerShdw blurRad="38100" dist="38100" dir="2700000" algn="tl">
                    <a:srgbClr val="000000">
                      <a:alpha val="43137"/>
                    </a:srgbClr>
                  </a:outerShdw>
                </a:effectLst>
                <a:latin typeface="Arial" charset="0"/>
              </a:rPr>
              <a:t>more inflation</a:t>
            </a:r>
            <a:r>
              <a:rPr lang="en-US" b="1" dirty="0" smtClean="0">
                <a:latin typeface="Arial" charset="0"/>
              </a:rPr>
              <a:t>. </a:t>
            </a:r>
            <a:endParaRPr lang="en-US" b="1" dirty="0">
              <a:latin typeface="Arial" charset="0"/>
            </a:endParaRPr>
          </a:p>
        </p:txBody>
      </p:sp>
      <p:sp>
        <p:nvSpPr>
          <p:cNvPr id="188428" name="Rectangle 12"/>
          <p:cNvSpPr>
            <a:spLocks noChangeArrowheads="1"/>
          </p:cNvSpPr>
          <p:nvPr/>
        </p:nvSpPr>
        <p:spPr bwMode="auto">
          <a:xfrm rot="16200000">
            <a:off x="3673475" y="2352675"/>
            <a:ext cx="2876550" cy="520700"/>
          </a:xfrm>
          <a:prstGeom prst="rect">
            <a:avLst/>
          </a:prstGeom>
          <a:solidFill>
            <a:schemeClr val="bg1"/>
          </a:solidFill>
          <a:ln w="76200" algn="ctr">
            <a:noFill/>
            <a:miter lim="800000"/>
            <a:headEnd/>
            <a:tailEnd/>
          </a:ln>
          <a:effectLst/>
        </p:spPr>
        <p:txBody>
          <a:bodyPr wrap="none" anchor="ctr"/>
          <a:lstStyle/>
          <a:p>
            <a:pPr>
              <a:defRPr/>
            </a:pPr>
            <a:r>
              <a:rPr lang="en-US" sz="1600" b="1" dirty="0">
                <a:effectLst>
                  <a:outerShdw blurRad="38100" dist="38100" dir="2700000" algn="tl">
                    <a:srgbClr val="C0C0C0"/>
                  </a:outerShdw>
                </a:effectLst>
                <a:latin typeface="Arial" charset="0"/>
              </a:rPr>
              <a:t>Annual Rate of Inflation</a:t>
            </a:r>
          </a:p>
        </p:txBody>
      </p:sp>
      <p:sp>
        <p:nvSpPr>
          <p:cNvPr id="43016" name="WordArt 13"/>
          <p:cNvSpPr>
            <a:spLocks noChangeArrowheads="1" noChangeShapeType="1" noTextEdit="1"/>
          </p:cNvSpPr>
          <p:nvPr/>
        </p:nvSpPr>
        <p:spPr bwMode="auto">
          <a:xfrm>
            <a:off x="1417638" y="88900"/>
            <a:ext cx="5953125" cy="5842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200" kern="10" dirty="0">
                <a:ln w="12700">
                  <a:solidFill>
                    <a:schemeClr val="tx1"/>
                  </a:solidFill>
                  <a:round/>
                  <a:headEnd/>
                  <a:tailEnd/>
                </a:ln>
                <a:solidFill>
                  <a:srgbClr val="FF0000"/>
                </a:solidFill>
                <a:latin typeface="Arial Black"/>
              </a:rPr>
              <a:t>Phillips Curve in the 1960s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959" y="1537335"/>
            <a:ext cx="247650" cy="2476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3983" y="3579495"/>
            <a:ext cx="247650" cy="247650"/>
          </a:xfrm>
          <a:prstGeom prst="rect">
            <a:avLst/>
          </a:prstGeom>
        </p:spPr>
      </p:pic>
      <p:sp>
        <p:nvSpPr>
          <p:cNvPr id="11" name="Rectangle 10"/>
          <p:cNvSpPr/>
          <p:nvPr/>
        </p:nvSpPr>
        <p:spPr>
          <a:xfrm>
            <a:off x="1333500" y="3846522"/>
            <a:ext cx="2946744" cy="430887"/>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200" b="1" dirty="0" smtClean="0">
                <a:ln w="11430">
                  <a:solidFill>
                    <a:srgbClr val="006600"/>
                  </a:solidFill>
                </a:ln>
                <a:solidFill>
                  <a:srgbClr val="009900"/>
                </a:solidFill>
                <a:effectLst>
                  <a:outerShdw blurRad="50800" dist="39000" dir="5460000" algn="tl">
                    <a:srgbClr val="000000">
                      <a:alpha val="38000"/>
                    </a:srgbClr>
                  </a:outerShdw>
                </a:effectLst>
                <a:latin typeface="Arial Black" pitchFamily="34" charset="0"/>
              </a:rPr>
              <a:t>[Increase in AD]</a:t>
            </a:r>
            <a:endParaRPr lang="en-US" sz="2200" b="1" dirty="0">
              <a:ln w="11430">
                <a:solidFill>
                  <a:srgbClr val="006600"/>
                </a:solidFill>
              </a:ln>
              <a:solidFill>
                <a:srgbClr val="009900"/>
              </a:solidFill>
              <a:effectLst>
                <a:outerShdw blurRad="50800" dist="39000" dir="5460000" algn="tl">
                  <a:srgbClr val="000000">
                    <a:alpha val="38000"/>
                  </a:srgbClr>
                </a:outerShdw>
              </a:effectLst>
              <a:latin typeface="Arial Black" pitchFamily="34" charset="0"/>
            </a:endParaRPr>
          </a:p>
        </p:txBody>
      </p:sp>
      <p:sp>
        <p:nvSpPr>
          <p:cNvPr id="12" name="Rectangle 11"/>
          <p:cNvSpPr/>
          <p:nvPr/>
        </p:nvSpPr>
        <p:spPr>
          <a:xfrm>
            <a:off x="5618562" y="4032251"/>
            <a:ext cx="2306238" cy="369332"/>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800" b="1" dirty="0" smtClean="0">
                <a:ln w="11430">
                  <a:solidFill>
                    <a:srgbClr val="006600"/>
                  </a:solidFill>
                </a:ln>
                <a:solidFill>
                  <a:srgbClr val="FF0000"/>
                </a:solidFill>
                <a:effectLst>
                  <a:outerShdw blurRad="50800" dist="39000" dir="5460000" algn="tl">
                    <a:srgbClr val="000000">
                      <a:alpha val="38000"/>
                    </a:srgbClr>
                  </a:outerShdw>
                </a:effectLst>
                <a:latin typeface="Arial Black" pitchFamily="34" charset="0"/>
              </a:rPr>
              <a:t>[Decrease in AD]</a:t>
            </a:r>
            <a:endParaRPr lang="en-US" sz="1800" b="1" dirty="0">
              <a:ln w="11430">
                <a:solidFill>
                  <a:srgbClr val="006600"/>
                </a:solidFill>
              </a:ln>
              <a:solidFill>
                <a:srgbClr val="FF0000"/>
              </a:solidFill>
              <a:effectLst>
                <a:outerShdw blurRad="50800" dist="39000" dir="5460000" algn="tl">
                  <a:srgbClr val="000000">
                    <a:alpha val="38000"/>
                  </a:srgbClr>
                </a:outerShdw>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426"/>
                                        </p:tgtEl>
                                        <p:attrNameLst>
                                          <p:attrName>style.visibility</p:attrName>
                                        </p:attrNameLst>
                                      </p:cBhvr>
                                      <p:to>
                                        <p:strVal val="visible"/>
                                      </p:to>
                                    </p:set>
                                    <p:animEffect transition="in" filter="wipe(left)">
                                      <p:cBhvr>
                                        <p:cTn id="7" dur="2000"/>
                                        <p:tgtEl>
                                          <p:spTgt spid="188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8427">
                                            <p:txEl>
                                              <p:pRg st="0" end="0"/>
                                            </p:txEl>
                                          </p:spTgt>
                                        </p:tgtEl>
                                        <p:attrNameLst>
                                          <p:attrName>style.visibility</p:attrName>
                                        </p:attrNameLst>
                                      </p:cBhvr>
                                      <p:to>
                                        <p:strVal val="visible"/>
                                      </p:to>
                                    </p:set>
                                    <p:animEffect transition="in" filter="wipe(left)">
                                      <p:cBhvr>
                                        <p:cTn id="12" dur="2000"/>
                                        <p:tgtEl>
                                          <p:spTgt spid="188427">
                                            <p:txEl>
                                              <p:pRg st="0" end="0"/>
                                            </p:txEl>
                                          </p:spTgt>
                                        </p:tgtEl>
                                      </p:cBhvr>
                                    </p:animEffect>
                                  </p:childTnLst>
                                </p:cTn>
                              </p:par>
                            </p:childTnLst>
                          </p:cTn>
                        </p:par>
                      </p:childTnLst>
                    </p:cTn>
                  </p:par>
                  <p:par>
                    <p:cTn id="13" fill="hold">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childTnLst>
                          </p:cTn>
                        </p:par>
                        <p:par>
                          <p:cTn id="18" fill="hold">
                            <p:stCondLst>
                              <p:cond delay="2000"/>
                            </p:stCondLst>
                            <p:childTnLst>
                              <p:par>
                                <p:cTn id="19" presetID="37" presetClass="path" presetSubtype="0" accel="50000" decel="50000" fill="hold" nodeType="afterEffect">
                                  <p:stCondLst>
                                    <p:cond delay="0"/>
                                  </p:stCondLst>
                                  <p:childTnLst>
                                    <p:animMotion origin="layout" path="M -8.33333E-7 0.00185 L 0.00139 0.11864 C 0.00313 0.14662 -0.00069 0.13945 0.00399 0.17021 C 0.00642 0.18917 0.0092 0.21114 0.01615 0.23242 C 0.02309 0.2537 0.0375 0.28515 0.04531 0.2981 C 0.05139 0.31174 0.05799 0.30596 0.06267 0.31036 C 0.06736 0.31475 0.06736 0.31938 0.07344 0.32469 C 0.07951 0.33001 0.08993 0.33926 0.09879 0.3425 L 0.12674 0.34412 " pathEditMode="relative" rAng="0" ptsTypes="FfaafaaFF">
                                      <p:cBhvr>
                                        <p:cTn id="20" dur="5000" fill="hold"/>
                                        <p:tgtEl>
                                          <p:spTgt spid="9"/>
                                        </p:tgtEl>
                                        <p:attrNameLst>
                                          <p:attrName>ppt_x</p:attrName>
                                          <p:attrName>ppt_y</p:attrName>
                                        </p:attrNameLst>
                                      </p:cBhvr>
                                      <p:rCtr x="6302" y="17114"/>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8427">
                                            <p:txEl>
                                              <p:pRg st="1" end="1"/>
                                            </p:txEl>
                                          </p:spTgt>
                                        </p:tgtEl>
                                        <p:attrNameLst>
                                          <p:attrName>style.visibility</p:attrName>
                                        </p:attrNameLst>
                                      </p:cBhvr>
                                      <p:to>
                                        <p:strVal val="visible"/>
                                      </p:to>
                                    </p:set>
                                    <p:animEffect transition="in" filter="wipe(left)">
                                      <p:cBhvr>
                                        <p:cTn id="25" dur="2000"/>
                                        <p:tgtEl>
                                          <p:spTgt spid="18842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2000"/>
                                        <p:tgtEl>
                                          <p:spTgt spid="11"/>
                                        </p:tgtEl>
                                      </p:cBhvr>
                                    </p:animEffect>
                                  </p:childTnLst>
                                </p:cTn>
                              </p:par>
                            </p:childTnLst>
                          </p:cTn>
                        </p:par>
                        <p:par>
                          <p:cTn id="31" fill="hold">
                            <p:stCondLst>
                              <p:cond delay="2000"/>
                            </p:stCondLst>
                            <p:childTnLst>
                              <p:par>
                                <p:cTn id="32" presetID="51" presetClass="path" presetSubtype="0" accel="50000" decel="50000" fill="hold" nodeType="afterEffect">
                                  <p:stCondLst>
                                    <p:cond delay="0"/>
                                  </p:stCondLst>
                                  <p:childTnLst>
                                    <p:animMotion origin="layout" path="M 2.22222E-6 3.284E-6 L -0.07656 -0.06522 C -0.08559 -0.05134 -0.13663 -0.17068 -0.13663 -0.14871 C -0.14844 -0.16559 -0.14757 -0.17091 -0.154 -0.18964 C -0.16042 -0.20838 -0.17031 -0.23428 -0.17535 -0.26064 L -0.18455 -0.34783 " pathEditMode="relative" rAng="0" ptsTypes="FffaFF">
                                      <p:cBhvr>
                                        <p:cTn id="33" dur="5000" fill="hold"/>
                                        <p:tgtEl>
                                          <p:spTgt spid="10"/>
                                        </p:tgtEl>
                                        <p:attrNameLst>
                                          <p:attrName>ppt_x</p:attrName>
                                          <p:attrName>ppt_y</p:attrName>
                                        </p:attrNameLst>
                                      </p:cBhvr>
                                      <p:rCtr x="-9236" y="-173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6"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a:xfrm>
            <a:off x="0" y="0"/>
            <a:ext cx="9153525" cy="533400"/>
          </a:xfrm>
        </p:spPr>
        <p:txBody>
          <a:bodyPr>
            <a:scene3d>
              <a:camera prst="orthographicFront"/>
              <a:lightRig rig="threePt" dir="t"/>
            </a:scene3d>
            <a:sp3d extrusionH="57150">
              <a:bevelT w="38100" h="38100" prst="angle"/>
            </a:sp3d>
          </a:bodyPr>
          <a:lstStyle/>
          <a:p>
            <a:pPr algn="l" eaLnBrk="1" hangingPunct="1">
              <a:defRPr/>
            </a:pPr>
            <a:r>
              <a:rPr lang="en-US" sz="2800" b="1" dirty="0" smtClean="0">
                <a:solidFill>
                  <a:srgbClr val="0000FF"/>
                </a:solidFill>
                <a:latin typeface="Arial Black" panose="020B0A04020102020204" pitchFamily="34" charset="0"/>
                <a:ea typeface="Verdana" pitchFamily="34" charset="0"/>
                <a:cs typeface="Arial" pitchFamily="34" charset="0"/>
              </a:rPr>
              <a:t>Inverted Phillips Curve [“Swerve]</a:t>
            </a:r>
            <a:r>
              <a:rPr lang="en-US" sz="4000" b="1" dirty="0" smtClean="0">
                <a:solidFill>
                  <a:srgbClr val="0000FF"/>
                </a:solidFill>
                <a:latin typeface="Arial Black" panose="020B0A04020102020204" pitchFamily="34" charset="0"/>
                <a:ea typeface="Verdana" pitchFamily="34" charset="0"/>
                <a:cs typeface="Arial" pitchFamily="34" charset="0"/>
              </a:rPr>
              <a:t> </a:t>
            </a:r>
            <a:r>
              <a:rPr lang="en-US" sz="3200" b="1" dirty="0" smtClean="0">
                <a:solidFill>
                  <a:srgbClr val="0000FF"/>
                </a:solidFill>
                <a:latin typeface="Arial Black" panose="020B0A04020102020204" pitchFamily="34" charset="0"/>
                <a:ea typeface="Verdana" pitchFamily="34" charset="0"/>
                <a:cs typeface="Arial" pitchFamily="34" charset="0"/>
              </a:rPr>
              <a:t>”[late 90s]</a:t>
            </a:r>
          </a:p>
        </p:txBody>
      </p:sp>
      <p:pic>
        <p:nvPicPr>
          <p:cNvPr id="44035" name="Picture 13" descr="PC Swerve"/>
          <p:cNvPicPr>
            <a:picLocks noGrp="1" noChangeAspect="1" noChangeArrowheads="1"/>
          </p:cNvPicPr>
          <p:nvPr>
            <p:ph sz="half" idx="2"/>
          </p:nvPr>
        </p:nvPicPr>
        <p:blipFill>
          <a:blip r:embed="rId7"/>
          <a:srcRect/>
          <a:stretch>
            <a:fillRect/>
          </a:stretch>
        </p:blipFill>
        <p:spPr>
          <a:xfrm>
            <a:off x="4194175" y="671513"/>
            <a:ext cx="3898900" cy="3660775"/>
          </a:xfrm>
          <a:solidFill>
            <a:schemeClr val="tx1"/>
          </a:solidFill>
          <a:ln w="38100">
            <a:solidFill>
              <a:schemeClr val="folHlink"/>
            </a:solidFill>
          </a:ln>
          <a:scene3d>
            <a:camera prst="orthographicFront"/>
            <a:lightRig rig="threePt" dir="t"/>
          </a:scene3d>
          <a:sp3d>
            <a:bevelT/>
          </a:sp3d>
        </p:spPr>
      </p:pic>
      <p:sp>
        <p:nvSpPr>
          <p:cNvPr id="189458" name="Rectangle 18"/>
          <p:cNvSpPr>
            <a:spLocks noChangeArrowheads="1"/>
          </p:cNvSpPr>
          <p:nvPr/>
        </p:nvSpPr>
        <p:spPr bwMode="auto">
          <a:xfrm>
            <a:off x="0" y="4578604"/>
            <a:ext cx="9144000" cy="2222500"/>
          </a:xfrm>
          <a:prstGeom prst="rect">
            <a:avLst/>
          </a:prstGeom>
          <a:noFill/>
          <a:ln w="12700">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dirty="0">
                <a:solidFill>
                  <a:srgbClr val="000000"/>
                </a:solidFill>
                <a:latin typeface="Arial" pitchFamily="34" charset="0"/>
                <a:cs typeface="Arial" pitchFamily="34" charset="0"/>
              </a:rPr>
              <a:t>      </a:t>
            </a:r>
          </a:p>
          <a:p>
            <a:pPr algn="l">
              <a:defRPr/>
            </a:pPr>
            <a:r>
              <a:rPr lang="en-US" b="1" dirty="0">
                <a:solidFill>
                  <a:srgbClr val="000000"/>
                </a:solidFill>
                <a:latin typeface="Arial" pitchFamily="34" charset="0"/>
                <a:cs typeface="Arial" pitchFamily="34" charset="0"/>
              </a:rPr>
              <a:t>T</a:t>
            </a:r>
            <a:r>
              <a:rPr lang="en-US" sz="2000" b="1" dirty="0">
                <a:solidFill>
                  <a:srgbClr val="000000"/>
                </a:solidFill>
                <a:latin typeface="Arial" pitchFamily="34" charset="0"/>
                <a:cs typeface="Arial" pitchFamily="34" charset="0"/>
              </a:rPr>
              <a:t>he</a:t>
            </a:r>
            <a:r>
              <a:rPr lang="en-US" b="1" dirty="0">
                <a:solidFill>
                  <a:srgbClr val="000000"/>
                </a:solidFill>
                <a:latin typeface="Arial" pitchFamily="34" charset="0"/>
                <a:cs typeface="Arial" pitchFamily="34" charset="0"/>
              </a:rPr>
              <a:t> </a:t>
            </a:r>
            <a:r>
              <a:rPr lang="en-US" b="1" dirty="0">
                <a:solidFill>
                  <a:srgbClr val="0000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Crocodile Hunter </a:t>
            </a:r>
            <a:r>
              <a:rPr lang="en-US" sz="2000" b="1" dirty="0">
                <a:solidFill>
                  <a:srgbClr val="000000"/>
                </a:solidFill>
                <a:latin typeface="Arial" pitchFamily="34" charset="0"/>
                <a:cs typeface="Arial" pitchFamily="34" charset="0"/>
              </a:rPr>
              <a:t>the </a:t>
            </a:r>
            <a:r>
              <a:rPr lang="en-US" b="1" dirty="0">
                <a:solidFill>
                  <a:srgbClr val="000000"/>
                </a:solidFill>
                <a:latin typeface="Arial" pitchFamily="34" charset="0"/>
                <a:cs typeface="Arial" pitchFamily="34" charset="0"/>
              </a:rPr>
              <a:t>Fed Still Listens T</a:t>
            </a:r>
            <a:r>
              <a:rPr lang="en-US" sz="2000" b="1" dirty="0">
                <a:solidFill>
                  <a:srgbClr val="000000"/>
                </a:solidFill>
                <a:latin typeface="Arial" pitchFamily="34" charset="0"/>
                <a:cs typeface="Arial" pitchFamily="34" charset="0"/>
              </a:rPr>
              <a:t>o</a:t>
            </a:r>
            <a:r>
              <a:rPr lang="en-US" b="1" dirty="0">
                <a:solidFill>
                  <a:srgbClr val="000000"/>
                </a:solidFill>
                <a:latin typeface="Arial" pitchFamily="34" charset="0"/>
                <a:cs typeface="Arial" pitchFamily="34" charset="0"/>
              </a:rPr>
              <a:t>: </a:t>
            </a:r>
            <a:r>
              <a:rPr lang="en-US" sz="2000" b="1" dirty="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rPr>
              <a:t>Alban William </a:t>
            </a:r>
          </a:p>
          <a:p>
            <a:pPr algn="l">
              <a:defRPr/>
            </a:pPr>
            <a:r>
              <a:rPr lang="en-US" b="1" dirty="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rPr>
              <a:t>Housego</a:t>
            </a:r>
            <a:r>
              <a:rPr lang="en-US" sz="2000" b="1" dirty="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rPr>
              <a:t> </a:t>
            </a:r>
            <a:r>
              <a:rPr lang="en-US" b="1" dirty="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rPr>
              <a:t>Phillips</a:t>
            </a:r>
            <a:r>
              <a:rPr lang="en-US" b="1" dirty="0">
                <a:solidFill>
                  <a:srgbClr val="000000"/>
                </a:solidFill>
                <a:effectLst>
                  <a:outerShdw blurRad="38100" dist="38100" dir="2700000" algn="tl">
                    <a:srgbClr val="000000"/>
                  </a:outerShdw>
                </a:effectLst>
                <a:latin typeface="Verdana" pitchFamily="34" charset="0"/>
                <a:ea typeface="Verdana" pitchFamily="34" charset="0"/>
                <a:cs typeface="Verdana" pitchFamily="34" charset="0"/>
              </a:rPr>
              <a:t> </a:t>
            </a:r>
            <a:r>
              <a:rPr lang="en-US" sz="2000" b="1" dirty="0">
                <a:solidFill>
                  <a:srgbClr val="000000"/>
                </a:solidFill>
                <a:latin typeface="Verdana" pitchFamily="34" charset="0"/>
                <a:ea typeface="Verdana" pitchFamily="34" charset="0"/>
                <a:cs typeface="Verdana" pitchFamily="34" charset="0"/>
              </a:rPr>
              <a:t> </a:t>
            </a:r>
            <a:r>
              <a:rPr lang="en-US" sz="2000" b="1" dirty="0">
                <a:solidFill>
                  <a:srgbClr val="000000"/>
                </a:solidFill>
                <a:latin typeface="Arial" pitchFamily="34" charset="0"/>
                <a:cs typeface="Arial" pitchFamily="34" charset="0"/>
              </a:rPr>
              <a:t>was a violinist</a:t>
            </a:r>
            <a:r>
              <a:rPr lang="en-US" sz="1800" b="1" dirty="0">
                <a:solidFill>
                  <a:srgbClr val="000000"/>
                </a:solidFill>
                <a:latin typeface="Arial" pitchFamily="34" charset="0"/>
                <a:cs typeface="Arial" pitchFamily="34" charset="0"/>
              </a:rPr>
              <a:t>,</a:t>
            </a:r>
            <a:r>
              <a:rPr lang="en-US" sz="2000" b="1" dirty="0">
                <a:solidFill>
                  <a:srgbClr val="000000"/>
                </a:solidFill>
                <a:latin typeface="Arial" pitchFamily="34" charset="0"/>
                <a:cs typeface="Arial" pitchFamily="34" charset="0"/>
              </a:rPr>
              <a:t>  crocodile hunter,  and electrician </a:t>
            </a:r>
          </a:p>
          <a:p>
            <a:pPr algn="l">
              <a:defRPr/>
            </a:pPr>
            <a:r>
              <a:rPr lang="en-US" sz="2000" b="1" dirty="0">
                <a:solidFill>
                  <a:srgbClr val="000000"/>
                </a:solidFill>
                <a:latin typeface="Arial" pitchFamily="34" charset="0"/>
                <a:cs typeface="Arial" pitchFamily="34" charset="0"/>
              </a:rPr>
              <a:t>who became a W.W.II hero.  Many say the link between unemployment </a:t>
            </a:r>
            <a:r>
              <a:rPr lang="en-US" sz="1800" b="1" dirty="0">
                <a:solidFill>
                  <a:srgbClr val="000000"/>
                </a:solidFill>
                <a:latin typeface="Arial" pitchFamily="34" charset="0"/>
                <a:cs typeface="Arial" pitchFamily="34" charset="0"/>
              </a:rPr>
              <a:t>and</a:t>
            </a:r>
            <a:r>
              <a:rPr lang="en-US" sz="2000" b="1" dirty="0">
                <a:solidFill>
                  <a:srgbClr val="000000"/>
                </a:solidFill>
                <a:latin typeface="Arial" pitchFamily="34" charset="0"/>
                <a:cs typeface="Arial" pitchFamily="34" charset="0"/>
              </a:rPr>
              <a:t> </a:t>
            </a:r>
          </a:p>
          <a:p>
            <a:pPr algn="l">
              <a:defRPr/>
            </a:pPr>
            <a:r>
              <a:rPr lang="en-US" sz="2000" b="1" dirty="0">
                <a:solidFill>
                  <a:srgbClr val="000000"/>
                </a:solidFill>
                <a:latin typeface="Arial" pitchFamily="34" charset="0"/>
                <a:cs typeface="Arial" pitchFamily="34" charset="0"/>
              </a:rPr>
              <a:t>inflation has been weakened by technology-driven productivity advances</a:t>
            </a:r>
          </a:p>
          <a:p>
            <a:pPr algn="l">
              <a:defRPr/>
            </a:pPr>
            <a:r>
              <a:rPr lang="en-US" sz="2000" b="1" dirty="0">
                <a:solidFill>
                  <a:srgbClr val="000000"/>
                </a:solidFill>
                <a:latin typeface="Arial" pitchFamily="34" charset="0"/>
                <a:cs typeface="Arial" pitchFamily="34" charset="0"/>
              </a:rPr>
              <a:t>and global competition. [the so-called “</a:t>
            </a:r>
            <a:r>
              <a:rPr lang="en-US" sz="2000" b="1" dirty="0">
                <a:solidFill>
                  <a:srgbClr val="0000FF"/>
                </a:solidFill>
                <a:effectLst>
                  <a:outerShdw blurRad="38100" dist="38100" dir="2700000" algn="tl">
                    <a:srgbClr val="000000"/>
                  </a:outerShdw>
                </a:effectLst>
                <a:latin typeface="Arial" pitchFamily="34" charset="0"/>
                <a:cs typeface="Arial" pitchFamily="34" charset="0"/>
              </a:rPr>
              <a:t>new economy</a:t>
            </a:r>
            <a:r>
              <a:rPr lang="en-US" sz="2000" b="1" dirty="0">
                <a:solidFill>
                  <a:srgbClr val="000000"/>
                </a:solidFill>
                <a:latin typeface="Arial" pitchFamily="34" charset="0"/>
                <a:cs typeface="Arial" pitchFamily="34" charset="0"/>
              </a:rPr>
              <a:t>”]</a:t>
            </a:r>
          </a:p>
          <a:p>
            <a:pPr algn="l">
              <a:defRPr/>
            </a:pPr>
            <a:r>
              <a:rPr lang="en-US" sz="2000" b="1" dirty="0">
                <a:solidFill>
                  <a:srgbClr val="000000"/>
                </a:solidFill>
                <a:latin typeface="Arial" pitchFamily="34" charset="0"/>
                <a:cs typeface="Arial" pitchFamily="34" charset="0"/>
              </a:rPr>
              <a:t>However, </a:t>
            </a:r>
            <a:r>
              <a:rPr lang="en-US" b="1" dirty="0">
                <a:solidFill>
                  <a:srgbClr val="0000FF"/>
                </a:solidFill>
                <a:effectLst>
                  <a:outerShdw blurRad="38100" dist="38100" dir="2700000" algn="tl">
                    <a:srgbClr val="000000"/>
                  </a:outerShdw>
                </a:effectLst>
                <a:latin typeface="Verdana" pitchFamily="34" charset="0"/>
                <a:ea typeface="Verdana" pitchFamily="34" charset="0"/>
                <a:cs typeface="Verdana" pitchFamily="34" charset="0"/>
              </a:rPr>
              <a:t>Alan Greenspan</a:t>
            </a:r>
            <a:r>
              <a:rPr lang="en-US" sz="2000" b="1" dirty="0">
                <a:solidFill>
                  <a:srgbClr val="0000FF"/>
                </a:solidFill>
                <a:latin typeface="Arial" pitchFamily="34" charset="0"/>
                <a:cs typeface="Arial" pitchFamily="34" charset="0"/>
              </a:rPr>
              <a:t> </a:t>
            </a:r>
            <a:r>
              <a:rPr lang="en-US" sz="2000" b="1" dirty="0">
                <a:solidFill>
                  <a:srgbClr val="000000"/>
                </a:solidFill>
                <a:latin typeface="Arial" pitchFamily="34" charset="0"/>
                <a:cs typeface="Arial" pitchFamily="34" charset="0"/>
              </a:rPr>
              <a:t>still believed in the </a:t>
            </a:r>
            <a:r>
              <a:rPr lang="en-US" b="1" dirty="0">
                <a:solidFill>
                  <a:srgbClr val="0000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SRPC trade-off</a:t>
            </a:r>
            <a:r>
              <a:rPr lang="en-US" sz="2000" b="1" dirty="0">
                <a:solidFill>
                  <a:srgbClr val="000000"/>
                </a:solidFill>
                <a:latin typeface="Arial" pitchFamily="34" charset="0"/>
                <a:cs typeface="Arial" pitchFamily="34" charset="0"/>
              </a:rPr>
              <a:t>.</a:t>
            </a:r>
          </a:p>
          <a:p>
            <a:pPr algn="l">
              <a:defRPr/>
            </a:pPr>
            <a:endParaRPr lang="en-US" sz="2000" b="1" dirty="0">
              <a:solidFill>
                <a:srgbClr val="000000"/>
              </a:solidFill>
              <a:latin typeface="Arial" pitchFamily="34" charset="0"/>
              <a:cs typeface="Arial" pitchFamily="34" charset="0"/>
            </a:endParaRPr>
          </a:p>
        </p:txBody>
      </p:sp>
      <p:pic>
        <p:nvPicPr>
          <p:cNvPr id="44037" name="Picture 22" descr="arrow left yel"/>
          <p:cNvPicPr>
            <a:picLocks noGrp="1" noChangeAspect="1" noChangeArrowheads="1" noCrop="1"/>
          </p:cNvPicPr>
          <p:nvPr>
            <p:ph sz="half" idx="1"/>
          </p:nvPr>
        </p:nvPicPr>
        <p:blipFill>
          <a:blip r:embed="rId8"/>
          <a:srcRect/>
          <a:stretch>
            <a:fillRect/>
          </a:stretch>
        </p:blipFill>
        <p:spPr>
          <a:xfrm>
            <a:off x="4962525" y="3714750"/>
            <a:ext cx="1028700" cy="258763"/>
          </a:xfrm>
          <a:noFill/>
        </p:spPr>
      </p:pic>
      <p:sp>
        <p:nvSpPr>
          <p:cNvPr id="189464" name="Rectangle 24"/>
          <p:cNvSpPr>
            <a:spLocks noChangeArrowheads="1"/>
          </p:cNvSpPr>
          <p:nvPr/>
        </p:nvSpPr>
        <p:spPr bwMode="auto">
          <a:xfrm>
            <a:off x="6381750" y="3600450"/>
            <a:ext cx="228600" cy="171450"/>
          </a:xfrm>
          <a:prstGeom prst="rect">
            <a:avLst/>
          </a:prstGeom>
          <a:noFill/>
          <a:ln w="76200" algn="ctr">
            <a:noFill/>
            <a:miter lim="800000"/>
            <a:headEnd/>
            <a:tailEnd/>
          </a:ln>
          <a:effectLst/>
        </p:spPr>
        <p:txBody>
          <a:bodyPr wrap="none" anchor="ctr"/>
          <a:lstStyle/>
          <a:p>
            <a:pPr>
              <a:defRPr/>
            </a:pPr>
            <a:r>
              <a:rPr lang="en-US" sz="2000" b="1">
                <a:solidFill>
                  <a:srgbClr val="FFFFFF"/>
                </a:solidFill>
                <a:effectLst>
                  <a:outerShdw blurRad="38100" dist="38100" dir="2700000" algn="tl">
                    <a:srgbClr val="000000"/>
                  </a:outerShdw>
                </a:effectLst>
                <a:latin typeface="Arial" charset="0"/>
              </a:rPr>
              <a:t>97</a:t>
            </a:r>
          </a:p>
        </p:txBody>
      </p:sp>
      <p:sp>
        <p:nvSpPr>
          <p:cNvPr id="189465" name="Rectangle 25"/>
          <p:cNvSpPr>
            <a:spLocks noChangeArrowheads="1"/>
          </p:cNvSpPr>
          <p:nvPr/>
        </p:nvSpPr>
        <p:spPr bwMode="auto">
          <a:xfrm>
            <a:off x="5791200" y="3733800"/>
            <a:ext cx="381000" cy="171450"/>
          </a:xfrm>
          <a:prstGeom prst="rect">
            <a:avLst/>
          </a:prstGeom>
          <a:noFill/>
          <a:ln w="76200" algn="ctr">
            <a:noFill/>
            <a:miter lim="800000"/>
            <a:headEnd/>
            <a:tailEnd/>
          </a:ln>
          <a:effectLst/>
        </p:spPr>
        <p:txBody>
          <a:bodyPr wrap="none" anchor="ctr"/>
          <a:lstStyle/>
          <a:p>
            <a:pPr>
              <a:defRPr/>
            </a:pPr>
            <a:r>
              <a:rPr lang="en-US" sz="2000" b="1">
                <a:solidFill>
                  <a:srgbClr val="FFFFFF"/>
                </a:solidFill>
                <a:effectLst>
                  <a:outerShdw blurRad="38100" dist="38100" dir="2700000" algn="tl">
                    <a:srgbClr val="000000"/>
                  </a:outerShdw>
                </a:effectLst>
                <a:latin typeface="Arial" charset="0"/>
              </a:rPr>
              <a:t>98</a:t>
            </a:r>
          </a:p>
        </p:txBody>
      </p:sp>
      <p:sp>
        <p:nvSpPr>
          <p:cNvPr id="189466" name="Rectangle 26"/>
          <p:cNvSpPr>
            <a:spLocks noChangeArrowheads="1"/>
          </p:cNvSpPr>
          <p:nvPr/>
        </p:nvSpPr>
        <p:spPr bwMode="auto">
          <a:xfrm>
            <a:off x="200025" y="602715"/>
            <a:ext cx="3810000" cy="1263650"/>
          </a:xfrm>
          <a:prstGeom prst="rect">
            <a:avLst/>
          </a:prstGeom>
          <a:blipFill>
            <a:blip r:embed="rId9"/>
            <a:tile tx="0" ty="0" sx="100000" sy="100000" flip="none" algn="tl"/>
          </a:blipFill>
          <a:ln w="76200" cmpd="tri" algn="ctr">
            <a:noFill/>
            <a:miter lim="800000"/>
            <a:headEnd/>
            <a:tailEnd/>
          </a:ln>
          <a:effectLst/>
          <a:scene3d>
            <a:camera prst="orthographicFront"/>
            <a:lightRig rig="threePt" dir="t"/>
          </a:scene3d>
          <a:sp3d>
            <a:bevelT/>
          </a:sp3d>
        </p:spPr>
        <p:txBody>
          <a:bodyPr wrap="none" anchor="ctr"/>
          <a:lstStyle/>
          <a:p>
            <a:pPr>
              <a:defRPr/>
            </a:pPr>
            <a:r>
              <a:rPr lang="en-US" sz="2000" b="1" dirty="0">
                <a:solidFill>
                  <a:srgbClr val="000000"/>
                </a:solidFill>
                <a:latin typeface="Arial" charset="0"/>
              </a:rPr>
              <a:t>The new economy was helped</a:t>
            </a:r>
          </a:p>
          <a:p>
            <a:pPr>
              <a:defRPr/>
            </a:pPr>
            <a:r>
              <a:rPr lang="en-US" sz="2000" b="1" dirty="0">
                <a:solidFill>
                  <a:srgbClr val="000000"/>
                </a:solidFill>
                <a:latin typeface="Arial" charset="0"/>
              </a:rPr>
              <a:t>by  a  favorable</a:t>
            </a:r>
            <a:r>
              <a:rPr lang="en-US" sz="800" b="1" dirty="0">
                <a:solidFill>
                  <a:srgbClr val="000000"/>
                </a:solidFill>
                <a:latin typeface="Arial" charset="0"/>
              </a:rPr>
              <a:t> </a:t>
            </a:r>
            <a:r>
              <a:rPr lang="en-US" sz="2000" b="1" dirty="0">
                <a:solidFill>
                  <a:srgbClr val="000000"/>
                </a:solidFill>
                <a:latin typeface="Arial" charset="0"/>
              </a:rPr>
              <a:t> supply shock</a:t>
            </a:r>
          </a:p>
          <a:p>
            <a:pPr>
              <a:defRPr/>
            </a:pPr>
            <a:r>
              <a:rPr lang="en-US" sz="2000" b="1" dirty="0">
                <a:solidFill>
                  <a:srgbClr val="000000"/>
                </a:solidFill>
                <a:latin typeface="Arial" charset="0"/>
              </a:rPr>
              <a:t>[oil dropping from $26 to $11]</a:t>
            </a:r>
          </a:p>
          <a:p>
            <a:pPr>
              <a:defRPr/>
            </a:pPr>
            <a:r>
              <a:rPr lang="en-US" sz="1800" b="1" dirty="0">
                <a:solidFill>
                  <a:srgbClr val="000000"/>
                </a:solidFill>
                <a:latin typeface="Arial" charset="0"/>
              </a:rPr>
              <a:t>and </a:t>
            </a:r>
            <a:r>
              <a:rPr lang="en-US" sz="2000" b="1" dirty="0">
                <a:solidFill>
                  <a:srgbClr val="000000"/>
                </a:solidFill>
                <a:latin typeface="Arial" charset="0"/>
              </a:rPr>
              <a:t>a speedup in productivity.</a:t>
            </a:r>
          </a:p>
        </p:txBody>
      </p:sp>
      <p:sp>
        <p:nvSpPr>
          <p:cNvPr id="189469" name="Rectangle 29"/>
          <p:cNvSpPr>
            <a:spLocks noChangeArrowheads="1"/>
          </p:cNvSpPr>
          <p:nvPr/>
        </p:nvSpPr>
        <p:spPr bwMode="auto">
          <a:xfrm>
            <a:off x="4852417" y="4000500"/>
            <a:ext cx="386334" cy="219075"/>
          </a:xfrm>
          <a:prstGeom prst="rect">
            <a:avLst/>
          </a:prstGeom>
          <a:noFill/>
          <a:ln w="76200" algn="ctr">
            <a:noFill/>
            <a:miter lim="800000"/>
            <a:headEnd/>
            <a:tailEnd/>
          </a:ln>
          <a:effectLst/>
        </p:spPr>
        <p:txBody>
          <a:bodyPr wrap="none" anchor="ctr"/>
          <a:lstStyle/>
          <a:p>
            <a:pPr>
              <a:defRPr/>
            </a:pPr>
            <a:r>
              <a:rPr lang="en-US" sz="1600" b="1" dirty="0" smtClean="0">
                <a:solidFill>
                  <a:srgbClr val="FFFF00"/>
                </a:solidFill>
                <a:effectLst>
                  <a:outerShdw blurRad="38100" dist="38100" dir="2700000" algn="tl">
                    <a:srgbClr val="000000"/>
                  </a:outerShdw>
                </a:effectLst>
                <a:latin typeface="Arial" charset="0"/>
              </a:rPr>
              <a:t>3.9</a:t>
            </a:r>
            <a:r>
              <a:rPr lang="en-US" sz="1400" b="1" dirty="0" smtClean="0">
                <a:solidFill>
                  <a:srgbClr val="FFFF00"/>
                </a:solidFill>
                <a:effectLst>
                  <a:outerShdw blurRad="38100" dist="38100" dir="2700000" algn="tl">
                    <a:srgbClr val="000000"/>
                  </a:outerShdw>
                </a:effectLst>
                <a:latin typeface="Arial" charset="0"/>
              </a:rPr>
              <a:t>%</a:t>
            </a:r>
            <a:endParaRPr lang="en-US" sz="1400" b="1" dirty="0">
              <a:solidFill>
                <a:srgbClr val="FFFF00"/>
              </a:solidFill>
              <a:effectLst>
                <a:outerShdw blurRad="38100" dist="38100" dir="2700000" algn="tl">
                  <a:srgbClr val="000000"/>
                </a:outerShdw>
              </a:effectLst>
              <a:latin typeface="Arial" charset="0"/>
            </a:endParaRPr>
          </a:p>
        </p:txBody>
      </p:sp>
      <p:sp>
        <p:nvSpPr>
          <p:cNvPr id="189470" name="Rectangle 30"/>
          <p:cNvSpPr>
            <a:spLocks noChangeArrowheads="1"/>
          </p:cNvSpPr>
          <p:nvPr/>
        </p:nvSpPr>
        <p:spPr bwMode="auto">
          <a:xfrm>
            <a:off x="4314825" y="3771900"/>
            <a:ext cx="209550" cy="190500"/>
          </a:xfrm>
          <a:prstGeom prst="rect">
            <a:avLst/>
          </a:prstGeom>
          <a:noFill/>
          <a:ln w="76200" algn="ctr">
            <a:noFill/>
            <a:miter lim="800000"/>
            <a:headEnd/>
            <a:tailEnd/>
          </a:ln>
          <a:effectLst/>
        </p:spPr>
        <p:txBody>
          <a:bodyPr wrap="none" anchor="ctr"/>
          <a:lstStyle/>
          <a:p>
            <a:pPr>
              <a:defRPr/>
            </a:pPr>
            <a:r>
              <a:rPr lang="en-US" sz="1600" b="1">
                <a:solidFill>
                  <a:srgbClr val="FFFF00"/>
                </a:solidFill>
                <a:effectLst>
                  <a:outerShdw blurRad="38100" dist="38100" dir="2700000" algn="tl">
                    <a:srgbClr val="000000"/>
                  </a:outerShdw>
                </a:effectLst>
                <a:latin typeface="Arial" charset="0"/>
              </a:rPr>
              <a:t>2</a:t>
            </a:r>
            <a:r>
              <a:rPr lang="en-US" sz="1400" b="1">
                <a:solidFill>
                  <a:srgbClr val="FFFF00"/>
                </a:solidFill>
                <a:effectLst>
                  <a:outerShdw blurRad="38100" dist="38100" dir="2700000" algn="tl">
                    <a:srgbClr val="000000"/>
                  </a:outerShdw>
                </a:effectLst>
                <a:latin typeface="Arial" charset="0"/>
              </a:rPr>
              <a:t>%</a:t>
            </a:r>
          </a:p>
        </p:txBody>
      </p:sp>
      <p:pic>
        <p:nvPicPr>
          <p:cNvPr id="44043" name="Picture 31" descr="logo"/>
          <p:cNvPicPr>
            <a:picLocks noChangeAspect="1" noChangeArrowheads="1"/>
          </p:cNvPicPr>
          <p:nvPr/>
        </p:nvPicPr>
        <p:blipFill>
          <a:blip r:embed="rId10"/>
          <a:srcRect/>
          <a:stretch>
            <a:fillRect/>
          </a:stretch>
        </p:blipFill>
        <p:spPr bwMode="auto">
          <a:xfrm>
            <a:off x="1257681" y="1890557"/>
            <a:ext cx="1497711" cy="2294061"/>
          </a:xfrm>
          <a:prstGeom prst="rect">
            <a:avLst/>
          </a:prstGeom>
          <a:noFill/>
          <a:ln w="9525">
            <a:noFill/>
            <a:miter lim="800000"/>
            <a:headEnd/>
            <a:tailEnd/>
          </a:ln>
        </p:spPr>
      </p:pic>
      <p:sp>
        <p:nvSpPr>
          <p:cNvPr id="189472" name="Rectangle 32"/>
          <p:cNvSpPr>
            <a:spLocks noChangeArrowheads="1"/>
          </p:cNvSpPr>
          <p:nvPr/>
        </p:nvSpPr>
        <p:spPr bwMode="auto">
          <a:xfrm>
            <a:off x="342900" y="4114800"/>
            <a:ext cx="3587750" cy="596900"/>
          </a:xfrm>
          <a:prstGeom prst="rect">
            <a:avLst/>
          </a:prstGeom>
          <a:noFill/>
          <a:ln w="76200" algn="ctr">
            <a:noFill/>
            <a:miter lim="800000"/>
            <a:headEnd/>
            <a:tailEnd/>
          </a:ln>
          <a:effectLst/>
        </p:spPr>
        <p:txBody>
          <a:bodyPr wrap="none" anchor="ctr"/>
          <a:lstStyle/>
          <a:p>
            <a:pPr>
              <a:defRPr/>
            </a:pPr>
            <a:r>
              <a:rPr lang="en-US" sz="2000" b="1" dirty="0">
                <a:solidFill>
                  <a:srgbClr val="000000"/>
                </a:solidFill>
                <a:latin typeface="Arial" pitchFamily="34" charset="0"/>
                <a:cs typeface="Arial" pitchFamily="34" charset="0"/>
              </a:rPr>
              <a:t>Alban William Housego Phillips</a:t>
            </a:r>
          </a:p>
          <a:p>
            <a:pPr>
              <a:defRPr/>
            </a:pPr>
            <a:r>
              <a:rPr lang="en-US" sz="2000" b="1" dirty="0">
                <a:solidFill>
                  <a:srgbClr val="000000"/>
                </a:solidFill>
                <a:latin typeface="Arial" pitchFamily="34" charset="0"/>
                <a:cs typeface="Arial" pitchFamily="34" charset="0"/>
              </a:rPr>
              <a:t>1914-1975</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9381744" y="5791200"/>
            <a:ext cx="609600" cy="609600"/>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08367" y="1824609"/>
            <a:ext cx="247650" cy="247650"/>
          </a:xfrm>
          <a:prstGeom prst="rect">
            <a:avLst/>
          </a:prstGeom>
        </p:spPr>
      </p:pic>
    </p:spTree>
    <p:custDataLst>
      <p:tags r:id="rId1"/>
    </p:custDataLst>
    <p:extLst>
      <p:ext uri="{BB962C8B-B14F-4D97-AF65-F5344CB8AC3E}">
        <p14:creationId xmlns:p14="http://schemas.microsoft.com/office/powerpoint/2010/main" val="1042437502"/>
      </p:ext>
    </p:extLst>
  </p:cSld>
  <p:clrMapOvr>
    <a:masterClrMapping/>
  </p:clrMapOvr>
  <mc:AlternateContent xmlns:mc="http://schemas.openxmlformats.org/markup-compatibility/2006" xmlns:p14="http://schemas.microsoft.com/office/powerpoint/2010/main">
    <mc:Choice Requires="p14">
      <p:transition spd="slow" p14:dur="1600" advTm="17920">
        <p14:prism dir="d" isContent="1" isInverted="1"/>
      </p:transition>
    </mc:Choice>
    <mc:Fallback xmlns="">
      <p:transition spd="slow" advTm="179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2.22222E-6 0.00185 L -0.00538 0.07146 C -0.00486 0.09898 -0.01753 0.1154 -0.01597 0.13182 C -0.02048 0.14754 -0.02448 0.15148 -0.03212 0.16558 C -0.03975 0.17969 -0.04896 0.20444 -0.06146 0.21716 C -0.07396 0.22987 -0.09236 0.23404 -0.10677 0.2419 C -0.10069 0.25555 -0.13055 0.25971 -0.14809 0.26503 C -0.16562 0.27035 -0.19618 0.27173 -0.21198 0.27405 C -0.22778 0.27636 -0.22691 0.27937 -0.24271 0.27937 L -0.30677 0.27405 " pathEditMode="relative" rAng="0" ptsTypes="FfaaafaaFF">
                                      <p:cBhvr>
                                        <p:cTn id="6" dur="5000" fill="hold"/>
                                        <p:tgtEl>
                                          <p:spTgt spid="14"/>
                                        </p:tgtEl>
                                        <p:attrNameLst>
                                          <p:attrName>ppt_x</p:attrName>
                                          <p:attrName>ppt_y</p:attrName>
                                        </p:attrNameLst>
                                      </p:cBhvr>
                                      <p:rCtr x="-15347" y="13876"/>
                                    </p:animMotion>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1" fill="hold"/>
                                        <p:tgtEl>
                                          <p:spTgt spid="2"/>
                                        </p:tgtEl>
                                      </p:cBhvr>
                                    </p:cmd>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89458"/>
                                        </p:tgtEl>
                                        <p:attrNameLst>
                                          <p:attrName>style.visibility</p:attrName>
                                        </p:attrNameLst>
                                      </p:cBhvr>
                                      <p:to>
                                        <p:strVal val="visible"/>
                                      </p:to>
                                    </p:set>
                                    <p:animEffect transition="in" filter="dissolve">
                                      <p:cBhvr>
                                        <p:cTn id="14" dur="500"/>
                                        <p:tgtEl>
                                          <p:spTgt spid="189458"/>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9466"/>
                                        </p:tgtEl>
                                        <p:attrNameLst>
                                          <p:attrName>style.visibility</p:attrName>
                                        </p:attrNameLst>
                                      </p:cBhvr>
                                      <p:to>
                                        <p:strVal val="visible"/>
                                      </p:to>
                                    </p:set>
                                    <p:anim calcmode="lin" valueType="num">
                                      <p:cBhvr>
                                        <p:cTn id="19" dur="500" fill="hold"/>
                                        <p:tgtEl>
                                          <p:spTgt spid="189466"/>
                                        </p:tgtEl>
                                        <p:attrNameLst>
                                          <p:attrName>ppt_w</p:attrName>
                                        </p:attrNameLst>
                                      </p:cBhvr>
                                      <p:tavLst>
                                        <p:tav tm="0">
                                          <p:val>
                                            <p:fltVal val="0"/>
                                          </p:val>
                                        </p:tav>
                                        <p:tav tm="100000">
                                          <p:val>
                                            <p:strVal val="#ppt_w"/>
                                          </p:val>
                                        </p:tav>
                                      </p:tavLst>
                                    </p:anim>
                                    <p:anim calcmode="lin" valueType="num">
                                      <p:cBhvr>
                                        <p:cTn id="20" dur="500" fill="hold"/>
                                        <p:tgtEl>
                                          <p:spTgt spid="1894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189458" grpId="0"/>
      <p:bldP spid="18946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95597" name="Picture 13" descr="Phillips Curve w"/>
          <p:cNvPicPr>
            <a:picLocks noChangeAspect="1" noChangeArrowheads="1"/>
          </p:cNvPicPr>
          <p:nvPr/>
        </p:nvPicPr>
        <p:blipFill>
          <a:blip r:embed="rId4"/>
          <a:srcRect/>
          <a:stretch>
            <a:fillRect/>
          </a:stretch>
        </p:blipFill>
        <p:spPr bwMode="auto">
          <a:xfrm>
            <a:off x="541338" y="490538"/>
            <a:ext cx="8077200" cy="6367462"/>
          </a:xfrm>
          <a:prstGeom prst="rect">
            <a:avLst/>
          </a:prstGeom>
          <a:noFill/>
          <a:ln w="38100">
            <a:noFill/>
            <a:miter lim="800000"/>
            <a:headEnd/>
            <a:tailEnd/>
          </a:ln>
          <a:scene3d>
            <a:camera prst="orthographicFront"/>
            <a:lightRig rig="threePt" dir="t"/>
          </a:scene3d>
          <a:sp3d>
            <a:bevelT prst="angle"/>
          </a:sp3d>
        </p:spPr>
      </p:pic>
      <p:sp>
        <p:nvSpPr>
          <p:cNvPr id="195593" name="Line 9"/>
          <p:cNvSpPr>
            <a:spLocks noChangeShapeType="1"/>
          </p:cNvSpPr>
          <p:nvPr/>
        </p:nvSpPr>
        <p:spPr bwMode="auto">
          <a:xfrm flipV="1">
            <a:off x="3924300" y="1733550"/>
            <a:ext cx="495300" cy="1009650"/>
          </a:xfrm>
          <a:prstGeom prst="line">
            <a:avLst/>
          </a:prstGeom>
          <a:noFill/>
          <a:ln w="76200">
            <a:solidFill>
              <a:srgbClr val="008000"/>
            </a:solidFill>
            <a:round/>
            <a:headEnd/>
            <a:tailEnd type="stealth" w="med" len="med"/>
          </a:ln>
          <a:scene3d>
            <a:camera prst="orthographicFront"/>
            <a:lightRig rig="threePt" dir="t"/>
          </a:scene3d>
          <a:sp3d>
            <a:bevelT prst="angle"/>
          </a:sp3d>
        </p:spPr>
        <p:txBody>
          <a:bodyPr/>
          <a:lstStyle/>
          <a:p>
            <a:endParaRPr lang="en-US"/>
          </a:p>
        </p:txBody>
      </p:sp>
      <p:sp>
        <p:nvSpPr>
          <p:cNvPr id="195594" name="Line 10"/>
          <p:cNvSpPr>
            <a:spLocks noChangeShapeType="1"/>
          </p:cNvSpPr>
          <p:nvPr/>
        </p:nvSpPr>
        <p:spPr bwMode="auto">
          <a:xfrm flipV="1">
            <a:off x="4629150" y="1600200"/>
            <a:ext cx="704850" cy="1123950"/>
          </a:xfrm>
          <a:prstGeom prst="line">
            <a:avLst/>
          </a:prstGeom>
          <a:noFill/>
          <a:ln w="76200">
            <a:solidFill>
              <a:srgbClr val="008000"/>
            </a:solidFill>
            <a:round/>
            <a:headEnd/>
            <a:tailEnd type="stealth" w="med" len="med"/>
          </a:ln>
          <a:scene3d>
            <a:camera prst="orthographicFront"/>
            <a:lightRig rig="threePt" dir="t"/>
          </a:scene3d>
          <a:sp3d>
            <a:bevelT prst="angle"/>
          </a:sp3d>
        </p:spPr>
        <p:txBody>
          <a:bodyPr/>
          <a:lstStyle/>
          <a:p>
            <a:endParaRPr lang="en-US"/>
          </a:p>
        </p:txBody>
      </p:sp>
      <p:sp>
        <p:nvSpPr>
          <p:cNvPr id="195595" name="Line 11"/>
          <p:cNvSpPr>
            <a:spLocks noChangeShapeType="1"/>
          </p:cNvSpPr>
          <p:nvPr/>
        </p:nvSpPr>
        <p:spPr bwMode="auto">
          <a:xfrm flipV="1">
            <a:off x="3238500" y="4133850"/>
            <a:ext cx="628650" cy="952500"/>
          </a:xfrm>
          <a:prstGeom prst="line">
            <a:avLst/>
          </a:prstGeom>
          <a:noFill/>
          <a:ln w="76200">
            <a:solidFill>
              <a:srgbClr val="008000"/>
            </a:solidFill>
            <a:round/>
            <a:headEnd/>
            <a:tailEnd type="stealth" w="med" len="med"/>
          </a:ln>
          <a:scene3d>
            <a:camera prst="orthographicFront"/>
            <a:lightRig rig="threePt" dir="t"/>
          </a:scene3d>
          <a:sp3d>
            <a:bevelT prst="angle"/>
          </a:sp3d>
        </p:spPr>
        <p:txBody>
          <a:bodyPr/>
          <a:lstStyle/>
          <a:p>
            <a:endParaRPr lang="en-US"/>
          </a:p>
        </p:txBody>
      </p:sp>
      <p:sp>
        <p:nvSpPr>
          <p:cNvPr id="195599" name="Rectangle 15"/>
          <p:cNvSpPr>
            <a:spLocks noChangeArrowheads="1"/>
          </p:cNvSpPr>
          <p:nvPr/>
        </p:nvSpPr>
        <p:spPr bwMode="auto">
          <a:xfrm rot="16200000">
            <a:off x="-593725" y="3152775"/>
            <a:ext cx="2876550" cy="520700"/>
          </a:xfrm>
          <a:prstGeom prst="rect">
            <a:avLst/>
          </a:prstGeom>
          <a:solidFill>
            <a:schemeClr val="bg1"/>
          </a:solidFill>
          <a:ln w="76200" algn="ctr">
            <a:noFill/>
            <a:miter lim="800000"/>
            <a:headEnd/>
            <a:tailEnd/>
          </a:ln>
          <a:effectLst/>
        </p:spPr>
        <p:txBody>
          <a:bodyPr wrap="none" anchor="ctr"/>
          <a:lstStyle/>
          <a:p>
            <a:pPr>
              <a:defRPr/>
            </a:pPr>
            <a:r>
              <a:rPr lang="en-US" sz="1600" b="1">
                <a:effectLst>
                  <a:outerShdw blurRad="38100" dist="38100" dir="2700000" algn="tl">
                    <a:srgbClr val="C0C0C0"/>
                  </a:outerShdw>
                </a:effectLst>
                <a:latin typeface="Arial" charset="0"/>
              </a:rPr>
              <a:t>Annual Rate of Inflation</a:t>
            </a:r>
          </a:p>
        </p:txBody>
      </p:sp>
      <p:sp>
        <p:nvSpPr>
          <p:cNvPr id="8" name="Rectangle 7"/>
          <p:cNvSpPr/>
          <p:nvPr/>
        </p:nvSpPr>
        <p:spPr>
          <a:xfrm>
            <a:off x="30353" y="-37087"/>
            <a:ext cx="9066022" cy="523220"/>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b="1" dirty="0" smtClean="0">
                <a:ln w="11430">
                  <a:solidFill>
                    <a:srgbClr val="006600"/>
                  </a:solidFill>
                </a:ln>
                <a:solidFill>
                  <a:srgbClr val="FF0000"/>
                </a:solidFill>
                <a:effectLst>
                  <a:outerShdw blurRad="50800" dist="39000" dir="5460000" algn="tl">
                    <a:srgbClr val="000000">
                      <a:alpha val="38000"/>
                    </a:srgbClr>
                  </a:outerShdw>
                </a:effectLst>
                <a:latin typeface="Arial Black" pitchFamily="34" charset="0"/>
              </a:rPr>
              <a:t>Phillips Curve Shifting in the 70s &amp; 80s</a:t>
            </a:r>
            <a:endParaRPr lang="en-US" sz="2800" b="1" dirty="0">
              <a:ln w="11430">
                <a:solidFill>
                  <a:srgbClr val="006600"/>
                </a:solidFill>
              </a:ln>
              <a:solidFill>
                <a:srgbClr val="FF0000"/>
              </a:solidFill>
              <a:effectLst>
                <a:outerShdw blurRad="50800" dist="39000" dir="5460000" algn="tl">
                  <a:srgbClr val="000000">
                    <a:alpha val="38000"/>
                  </a:srgbClr>
                </a:outerShdw>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5597"/>
                                        </p:tgtEl>
                                        <p:attrNameLst>
                                          <p:attrName>style.visibility</p:attrName>
                                        </p:attrNameLst>
                                      </p:cBhvr>
                                      <p:to>
                                        <p:strVal val="visible"/>
                                      </p:to>
                                    </p:set>
                                    <p:anim calcmode="lin" valueType="num">
                                      <p:cBhvr>
                                        <p:cTn id="7" dur="500" fill="hold"/>
                                        <p:tgtEl>
                                          <p:spTgt spid="195597"/>
                                        </p:tgtEl>
                                        <p:attrNameLst>
                                          <p:attrName>ppt_w</p:attrName>
                                        </p:attrNameLst>
                                      </p:cBhvr>
                                      <p:tavLst>
                                        <p:tav tm="0">
                                          <p:val>
                                            <p:fltVal val="0"/>
                                          </p:val>
                                        </p:tav>
                                        <p:tav tm="100000">
                                          <p:val>
                                            <p:strVal val="#ppt_w"/>
                                          </p:val>
                                        </p:tav>
                                      </p:tavLst>
                                    </p:anim>
                                    <p:anim calcmode="lin" valueType="num">
                                      <p:cBhvr>
                                        <p:cTn id="8" dur="500" fill="hold"/>
                                        <p:tgtEl>
                                          <p:spTgt spid="19559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95599"/>
                                        </p:tgtEl>
                                        <p:attrNameLst>
                                          <p:attrName>style.visibility</p:attrName>
                                        </p:attrNameLst>
                                      </p:cBhvr>
                                      <p:to>
                                        <p:strVal val="visible"/>
                                      </p:to>
                                    </p:set>
                                    <p:animEffect transition="in" filter="dissolve">
                                      <p:cBhvr>
                                        <p:cTn id="12" dur="500"/>
                                        <p:tgtEl>
                                          <p:spTgt spid="1955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5593"/>
                                        </p:tgtEl>
                                        <p:attrNameLst>
                                          <p:attrName>style.visibility</p:attrName>
                                        </p:attrNameLst>
                                      </p:cBhvr>
                                      <p:to>
                                        <p:strVal val="visible"/>
                                      </p:to>
                                    </p:set>
                                    <p:animEffect transition="in" filter="dissolve">
                                      <p:cBhvr>
                                        <p:cTn id="17" dur="500"/>
                                        <p:tgtEl>
                                          <p:spTgt spid="195593"/>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95594"/>
                                        </p:tgtEl>
                                        <p:attrNameLst>
                                          <p:attrName>style.visibility</p:attrName>
                                        </p:attrNameLst>
                                      </p:cBhvr>
                                      <p:to>
                                        <p:strVal val="visible"/>
                                      </p:to>
                                    </p:set>
                                    <p:animEffect transition="in" filter="dissolve">
                                      <p:cBhvr>
                                        <p:cTn id="21" dur="2000"/>
                                        <p:tgtEl>
                                          <p:spTgt spid="195594"/>
                                        </p:tgtEl>
                                      </p:cBhvr>
                                    </p:animEffect>
                                  </p:childTnLst>
                                </p:cTn>
                              </p:par>
                            </p:childTnLst>
                          </p:cTn>
                        </p:par>
                        <p:par>
                          <p:cTn id="22" fill="hold" nodeType="afterGroup">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195595"/>
                                        </p:tgtEl>
                                        <p:attrNameLst>
                                          <p:attrName>style.visibility</p:attrName>
                                        </p:attrNameLst>
                                      </p:cBhvr>
                                      <p:to>
                                        <p:strVal val="visible"/>
                                      </p:to>
                                    </p:set>
                                    <p:animEffect transition="in" filter="dissolve">
                                      <p:cBhvr>
                                        <p:cTn id="25" dur="2000"/>
                                        <p:tgtEl>
                                          <p:spTgt spid="195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animBg="1"/>
      <p:bldP spid="195594" grpId="0" animBg="1"/>
      <p:bldP spid="195595" grpId="0" animBg="1"/>
      <p:bldP spid="1955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521761" y="-85725"/>
            <a:ext cx="8071900" cy="707886"/>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000" b="1" dirty="0" smtClean="0">
                <a:ln w="11430">
                  <a:solidFill>
                    <a:srgbClr val="006600"/>
                  </a:solidFill>
                </a:ln>
                <a:solidFill>
                  <a:srgbClr val="0066FF"/>
                </a:solidFill>
                <a:effectLst>
                  <a:outerShdw blurRad="50800" dist="39000" dir="5460000" algn="tl">
                    <a:srgbClr val="000000">
                      <a:alpha val="38000"/>
                    </a:srgbClr>
                  </a:outerShdw>
                </a:effectLst>
                <a:latin typeface="Arial Black" pitchFamily="34" charset="0"/>
              </a:rPr>
              <a:t>The Phillips Curve</a:t>
            </a:r>
            <a:endParaRPr lang="en-US" sz="4000" b="1" dirty="0">
              <a:ln w="11430">
                <a:solidFill>
                  <a:srgbClr val="006600"/>
                </a:solidFill>
              </a:ln>
              <a:solidFill>
                <a:srgbClr val="0066FF"/>
              </a:solidFill>
              <a:effectLst>
                <a:outerShdw blurRad="50800" dist="39000" dir="5460000" algn="tl">
                  <a:srgbClr val="000000">
                    <a:alpha val="38000"/>
                  </a:srgbClr>
                </a:outerShdw>
              </a:effectLst>
              <a:latin typeface="Arial Black"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71" t="11" r="114" b="7067"/>
          <a:stretch/>
        </p:blipFill>
        <p:spPr bwMode="auto">
          <a:xfrm>
            <a:off x="1491469" y="787428"/>
            <a:ext cx="2402205" cy="2452251"/>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750" y="2828925"/>
            <a:ext cx="196849" cy="19684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050" y="4867274"/>
            <a:ext cx="263525" cy="263525"/>
          </a:xfrm>
          <a:prstGeom prst="rect">
            <a:avLst/>
          </a:prstGeom>
        </p:spPr>
      </p:pic>
      <p:sp>
        <p:nvSpPr>
          <p:cNvPr id="2" name="Rectangle 1"/>
          <p:cNvSpPr/>
          <p:nvPr/>
        </p:nvSpPr>
        <p:spPr bwMode="auto">
          <a:xfrm>
            <a:off x="7648575" y="4810125"/>
            <a:ext cx="438150" cy="349249"/>
          </a:xfrm>
          <a:prstGeom prst="rect">
            <a:avLst/>
          </a:prstGeom>
          <a:blipFill>
            <a:blip r:embed="rId2"/>
            <a:tile tx="0" ty="0" sx="100000" sy="100000" flip="none" algn="tl"/>
          </a:blip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086" y="5543550"/>
            <a:ext cx="196849" cy="196849"/>
          </a:xfrm>
          <a:prstGeom prst="rect">
            <a:avLst/>
          </a:prstGeom>
        </p:spPr>
      </p:pic>
      <p:sp>
        <p:nvSpPr>
          <p:cNvPr id="12" name="Rectangle 11"/>
          <p:cNvSpPr/>
          <p:nvPr/>
        </p:nvSpPr>
        <p:spPr bwMode="auto">
          <a:xfrm>
            <a:off x="2168435" y="5530849"/>
            <a:ext cx="438150" cy="349249"/>
          </a:xfrm>
          <a:prstGeom prst="rect">
            <a:avLst/>
          </a:prstGeom>
          <a:blipFill>
            <a:blip r:embed="rId2"/>
            <a:tile tx="0" ty="0" sx="100000" sy="100000" flip="none" algn="tl"/>
          </a:blip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3" name="TextBox 2"/>
          <p:cNvSpPr txBox="1"/>
          <p:nvPr/>
        </p:nvSpPr>
        <p:spPr>
          <a:xfrm rot="16200000">
            <a:off x="406476" y="1840191"/>
            <a:ext cx="1930926" cy="369332"/>
          </a:xfrm>
          <a:prstGeom prst="rect">
            <a:avLst/>
          </a:prstGeom>
          <a:noFill/>
        </p:spPr>
        <p:txBody>
          <a:bodyPr wrap="square" rtlCol="0">
            <a:spAutoFit/>
            <a:scene3d>
              <a:camera prst="orthographicFront"/>
              <a:lightRig rig="threePt" dir="t"/>
            </a:scene3d>
            <a:sp3d extrusionH="57150">
              <a:bevelT w="38100" h="38100"/>
            </a:sp3d>
          </a:bodyPr>
          <a:lstStyle/>
          <a:p>
            <a:r>
              <a:rPr lang="en-US" sz="1800" dirty="0" smtClean="0">
                <a:solidFill>
                  <a:srgbClr val="000000"/>
                </a:solidFill>
                <a:latin typeface="Arial Black" pitchFamily="34" charset="0"/>
              </a:rPr>
              <a:t>Inflation Rate</a:t>
            </a:r>
            <a:endParaRPr lang="en-US" sz="1800" dirty="0">
              <a:solidFill>
                <a:srgbClr val="000000"/>
              </a:solidFill>
              <a:latin typeface="Arial Black" pitchFamily="34" charset="0"/>
            </a:endParaRPr>
          </a:p>
        </p:txBody>
      </p:sp>
      <p:sp>
        <p:nvSpPr>
          <p:cNvPr id="14" name="TextBox 13"/>
          <p:cNvSpPr txBox="1"/>
          <p:nvPr/>
        </p:nvSpPr>
        <p:spPr>
          <a:xfrm>
            <a:off x="1464799" y="3202758"/>
            <a:ext cx="2543175" cy="338554"/>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smtClean="0">
                <a:solidFill>
                  <a:srgbClr val="000000"/>
                </a:solidFill>
                <a:latin typeface="Arial" pitchFamily="34" charset="0"/>
                <a:cs typeface="Arial" pitchFamily="34" charset="0"/>
              </a:rPr>
              <a:t>Unemployment Rate(%)</a:t>
            </a:r>
            <a:endParaRPr lang="en-US" sz="1600" b="1" dirty="0">
              <a:solidFill>
                <a:srgbClr val="000000"/>
              </a:solidFill>
              <a:latin typeface="Arial" pitchFamily="34" charset="0"/>
              <a:cs typeface="Arial" pitchFamily="34" charset="0"/>
            </a:endParaRPr>
          </a:p>
        </p:txBody>
      </p:sp>
      <p:sp>
        <p:nvSpPr>
          <p:cNvPr id="18" name="Rectangle 17"/>
          <p:cNvSpPr/>
          <p:nvPr/>
        </p:nvSpPr>
        <p:spPr>
          <a:xfrm>
            <a:off x="1550525" y="466983"/>
            <a:ext cx="2352674" cy="384721"/>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900" b="1" dirty="0" smtClean="0">
                <a:ln w="11430">
                  <a:solidFill>
                    <a:srgbClr val="006600"/>
                  </a:solidFill>
                </a:ln>
                <a:solidFill>
                  <a:srgbClr val="008000"/>
                </a:solidFill>
                <a:effectLst>
                  <a:outerShdw blurRad="50800" dist="39000" dir="5460000" algn="tl">
                    <a:srgbClr val="000000">
                      <a:alpha val="38000"/>
                    </a:srgbClr>
                  </a:outerShdw>
                </a:effectLst>
                <a:latin typeface="Arial Black" pitchFamily="34" charset="0"/>
              </a:rPr>
              <a:t>[Increase in AD]</a:t>
            </a:r>
            <a:endParaRPr lang="en-US" sz="1900" b="1" dirty="0">
              <a:ln w="11430">
                <a:solidFill>
                  <a:srgbClr val="006600"/>
                </a:solidFill>
              </a:ln>
              <a:solidFill>
                <a:srgbClr val="008000"/>
              </a:solidFill>
              <a:effectLst>
                <a:outerShdw blurRad="50800" dist="39000" dir="5460000" algn="tl">
                  <a:srgbClr val="000000">
                    <a:alpha val="38000"/>
                  </a:srgbClr>
                </a:outerShdw>
              </a:effectLst>
              <a:latin typeface="Arial Black" pitchFamily="34" charset="0"/>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71" t="11" r="114" b="7067"/>
          <a:stretch/>
        </p:blipFill>
        <p:spPr bwMode="auto">
          <a:xfrm>
            <a:off x="5278753" y="778088"/>
            <a:ext cx="2468246" cy="2519668"/>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20" name="TextBox 19"/>
          <p:cNvSpPr txBox="1"/>
          <p:nvPr/>
        </p:nvSpPr>
        <p:spPr>
          <a:xfrm rot="16200000">
            <a:off x="4206729" y="1828887"/>
            <a:ext cx="1930926" cy="369332"/>
          </a:xfrm>
          <a:prstGeom prst="rect">
            <a:avLst/>
          </a:prstGeom>
          <a:noFill/>
        </p:spPr>
        <p:txBody>
          <a:bodyPr wrap="square" rtlCol="0">
            <a:spAutoFit/>
            <a:scene3d>
              <a:camera prst="orthographicFront"/>
              <a:lightRig rig="threePt" dir="t"/>
            </a:scene3d>
            <a:sp3d extrusionH="57150">
              <a:bevelT w="38100" h="38100"/>
            </a:sp3d>
          </a:bodyPr>
          <a:lstStyle/>
          <a:p>
            <a:r>
              <a:rPr lang="en-US" sz="1800" dirty="0" smtClean="0">
                <a:solidFill>
                  <a:srgbClr val="000000"/>
                </a:solidFill>
                <a:latin typeface="Arial Black" pitchFamily="34" charset="0"/>
              </a:rPr>
              <a:t>Inflation Rate</a:t>
            </a:r>
            <a:endParaRPr lang="en-US" sz="1800" dirty="0">
              <a:solidFill>
                <a:srgbClr val="000000"/>
              </a:solidFill>
              <a:latin typeface="Arial Black" pitchFamily="34" charset="0"/>
            </a:endParaRPr>
          </a:p>
        </p:txBody>
      </p:sp>
      <p:sp>
        <p:nvSpPr>
          <p:cNvPr id="21" name="TextBox 20"/>
          <p:cNvSpPr txBox="1"/>
          <p:nvPr/>
        </p:nvSpPr>
        <p:spPr>
          <a:xfrm>
            <a:off x="5299075" y="3243215"/>
            <a:ext cx="2598737" cy="338554"/>
          </a:xfrm>
          <a:prstGeom prst="rect">
            <a:avLst/>
          </a:prstGeom>
          <a:noFill/>
        </p:spPr>
        <p:txBody>
          <a:bodyPr wrap="square" rtlCol="0">
            <a:spAutoFit/>
            <a:scene3d>
              <a:camera prst="orthographicFront"/>
              <a:lightRig rig="threePt" dir="t"/>
            </a:scene3d>
            <a:sp3d extrusionH="57150">
              <a:bevelT w="38100" h="38100"/>
            </a:sp3d>
          </a:bodyPr>
          <a:lstStyle/>
          <a:p>
            <a:r>
              <a:rPr lang="en-US" sz="1600" b="1" dirty="0" smtClean="0">
                <a:solidFill>
                  <a:srgbClr val="000000"/>
                </a:solidFill>
                <a:latin typeface="Arial" pitchFamily="34" charset="0"/>
                <a:cs typeface="Arial" pitchFamily="34" charset="0"/>
              </a:rPr>
              <a:t>Unemployment Rate(%)</a:t>
            </a:r>
            <a:endParaRPr lang="en-US" sz="1600" b="1" dirty="0">
              <a:solidFill>
                <a:srgbClr val="000000"/>
              </a:solidFill>
              <a:latin typeface="Arial" pitchFamily="34" charset="0"/>
              <a:cs typeface="Arial" pitchFamily="34"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62" y="1247775"/>
            <a:ext cx="196849" cy="196849"/>
          </a:xfrm>
          <a:prstGeom prst="rect">
            <a:avLst/>
          </a:prstGeom>
        </p:spPr>
      </p:pic>
      <p:sp>
        <p:nvSpPr>
          <p:cNvPr id="23" name="Rectangle 22"/>
          <p:cNvSpPr/>
          <p:nvPr/>
        </p:nvSpPr>
        <p:spPr>
          <a:xfrm>
            <a:off x="5323563" y="415637"/>
            <a:ext cx="2471061" cy="384721"/>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900" b="1" dirty="0" smtClean="0">
                <a:ln w="11430">
                  <a:solidFill>
                    <a:srgbClr val="006600"/>
                  </a:solidFill>
                </a:ln>
                <a:solidFill>
                  <a:srgbClr val="FF0000"/>
                </a:solidFill>
                <a:effectLst>
                  <a:outerShdw blurRad="50800" dist="39000" dir="5460000" algn="tl">
                    <a:srgbClr val="000000">
                      <a:alpha val="38000"/>
                    </a:srgbClr>
                  </a:outerShdw>
                </a:effectLst>
                <a:latin typeface="Arial Black" pitchFamily="34" charset="0"/>
              </a:rPr>
              <a:t>[Decrease in AD]</a:t>
            </a:r>
            <a:endParaRPr lang="en-US" sz="1900" b="1" dirty="0">
              <a:ln w="11430">
                <a:solidFill>
                  <a:srgbClr val="006600"/>
                </a:solidFill>
              </a:ln>
              <a:solidFill>
                <a:srgbClr val="FF0000"/>
              </a:solidFill>
              <a:effectLst>
                <a:outerShdw blurRad="50800" dist="39000" dir="5460000" algn="tl">
                  <a:srgbClr val="000000">
                    <a:alpha val="38000"/>
                  </a:srgbClr>
                </a:outerShdw>
              </a:effectLst>
              <a:latin typeface="Arial Black" pitchFamily="34" charset="0"/>
            </a:endParaRPr>
          </a:p>
        </p:txBody>
      </p:sp>
      <p:sp>
        <p:nvSpPr>
          <p:cNvPr id="24" name="Rectangle 23"/>
          <p:cNvSpPr/>
          <p:nvPr/>
        </p:nvSpPr>
        <p:spPr>
          <a:xfrm>
            <a:off x="1354048" y="811743"/>
            <a:ext cx="2735696" cy="307777"/>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400" b="1" dirty="0" smtClean="0">
                <a:ln w="11430">
                  <a:solidFill>
                    <a:srgbClr val="006600"/>
                  </a:solidFill>
                </a:ln>
                <a:solidFill>
                  <a:srgbClr val="008000"/>
                </a:solidFill>
                <a:effectLst>
                  <a:outerShdw blurRad="50800" dist="39000" dir="5460000" algn="tl">
                    <a:srgbClr val="000000">
                      <a:alpha val="38000"/>
                    </a:srgbClr>
                  </a:outerShdw>
                </a:effectLst>
                <a:latin typeface="Arial Black" pitchFamily="34" charset="0"/>
              </a:rPr>
              <a:t>[movement up(left) on PC]</a:t>
            </a:r>
            <a:endParaRPr lang="en-US" sz="1400" b="1" dirty="0">
              <a:ln w="11430">
                <a:solidFill>
                  <a:srgbClr val="006600"/>
                </a:solidFill>
              </a:ln>
              <a:solidFill>
                <a:srgbClr val="008000"/>
              </a:solidFill>
              <a:effectLst>
                <a:outerShdw blurRad="50800" dist="39000" dir="5460000" algn="tl">
                  <a:srgbClr val="000000">
                    <a:alpha val="38000"/>
                  </a:srgbClr>
                </a:outerShdw>
              </a:effectLst>
              <a:latin typeface="Arial Black" pitchFamily="34" charset="0"/>
            </a:endParaRPr>
          </a:p>
        </p:txBody>
      </p:sp>
      <p:sp>
        <p:nvSpPr>
          <p:cNvPr id="25" name="Rectangle 24"/>
          <p:cNvSpPr/>
          <p:nvPr/>
        </p:nvSpPr>
        <p:spPr>
          <a:xfrm>
            <a:off x="4979640" y="783168"/>
            <a:ext cx="3109804" cy="307777"/>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400" b="1" dirty="0" smtClean="0">
                <a:ln w="11430">
                  <a:solidFill>
                    <a:srgbClr val="006600"/>
                  </a:solidFill>
                </a:ln>
                <a:solidFill>
                  <a:srgbClr val="C00000"/>
                </a:solidFill>
                <a:effectLst>
                  <a:outerShdw blurRad="50800" dist="39000" dir="5460000" algn="tl">
                    <a:srgbClr val="000000">
                      <a:alpha val="38000"/>
                    </a:srgbClr>
                  </a:outerShdw>
                </a:effectLst>
                <a:latin typeface="Arial Black" pitchFamily="34" charset="0"/>
              </a:rPr>
              <a:t>[movement down (</a:t>
            </a:r>
            <a:r>
              <a:rPr lang="en-US" sz="1400" b="1" dirty="0" err="1" smtClean="0">
                <a:ln w="11430">
                  <a:solidFill>
                    <a:srgbClr val="006600"/>
                  </a:solidFill>
                </a:ln>
                <a:solidFill>
                  <a:srgbClr val="C00000"/>
                </a:solidFill>
                <a:effectLst>
                  <a:outerShdw blurRad="50800" dist="39000" dir="5460000" algn="tl">
                    <a:srgbClr val="000000">
                      <a:alpha val="38000"/>
                    </a:srgbClr>
                  </a:outerShdw>
                </a:effectLst>
                <a:latin typeface="Arial Black" pitchFamily="34" charset="0"/>
              </a:rPr>
              <a:t>rt</a:t>
            </a:r>
            <a:r>
              <a:rPr lang="en-US" sz="1400" b="1" dirty="0" smtClean="0">
                <a:ln w="11430">
                  <a:solidFill>
                    <a:srgbClr val="006600"/>
                  </a:solidFill>
                </a:ln>
                <a:solidFill>
                  <a:srgbClr val="C00000"/>
                </a:solidFill>
                <a:effectLst>
                  <a:outerShdw blurRad="50800" dist="39000" dir="5460000" algn="tl">
                    <a:srgbClr val="000000">
                      <a:alpha val="38000"/>
                    </a:srgbClr>
                  </a:outerShdw>
                </a:effectLst>
                <a:latin typeface="Arial Black" pitchFamily="34" charset="0"/>
              </a:rPr>
              <a:t>) on PC]</a:t>
            </a:r>
            <a:endParaRPr lang="en-US" sz="1400" b="1" dirty="0">
              <a:ln w="11430">
                <a:solidFill>
                  <a:srgbClr val="006600"/>
                </a:solidFill>
              </a:ln>
              <a:solidFill>
                <a:srgbClr val="C00000"/>
              </a:solidFill>
              <a:effectLst>
                <a:outerShdw blurRad="50800" dist="39000" dir="5460000" algn="tl">
                  <a:srgbClr val="000000">
                    <a:alpha val="38000"/>
                  </a:srgbClr>
                </a:outerShdw>
              </a:effectLst>
              <a:latin typeface="Arial Black" pitchFamily="34" charset="0"/>
            </a:endParaRPr>
          </a:p>
        </p:txBody>
      </p:sp>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669" t="6293" r="17179" b="8599"/>
          <a:stretch/>
        </p:blipFill>
        <p:spPr bwMode="auto">
          <a:xfrm>
            <a:off x="956907" y="3914775"/>
            <a:ext cx="3555111" cy="2867025"/>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000" t="8666" r="21998" b="5998"/>
          <a:stretch/>
        </p:blipFill>
        <p:spPr bwMode="auto">
          <a:xfrm>
            <a:off x="4979639" y="3874677"/>
            <a:ext cx="3421411" cy="2881188"/>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6" descr="arrow left light gr"/>
          <p:cNvPicPr>
            <a:picLocks noChangeAspect="1" noChangeArrowheads="1" noCrop="1"/>
          </p:cNvPicPr>
          <p:nvPr/>
        </p:nvPicPr>
        <p:blipFill>
          <a:blip r:embed="rId7"/>
          <a:srcRect/>
          <a:stretch>
            <a:fillRect/>
          </a:stretch>
        </p:blipFill>
        <p:spPr bwMode="auto">
          <a:xfrm rot="10800000">
            <a:off x="2387510" y="4789223"/>
            <a:ext cx="841802" cy="341576"/>
          </a:xfrm>
          <a:prstGeom prst="rect">
            <a:avLst/>
          </a:prstGeom>
          <a:noFill/>
          <a:ln w="9525">
            <a:noFill/>
            <a:miter lim="800000"/>
            <a:headEnd/>
            <a:tailEnd/>
          </a:ln>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6545261" y="5470792"/>
            <a:ext cx="825155" cy="380731"/>
          </a:xfrm>
          <a:prstGeom prst="rect">
            <a:avLst/>
          </a:prstGeom>
          <a:noFill/>
          <a:ln w="9525">
            <a:noFill/>
            <a:miter lim="800000"/>
            <a:headEnd/>
            <a:tailEnd/>
          </a:ln>
        </p:spPr>
      </p:pic>
      <p:sp>
        <p:nvSpPr>
          <p:cNvPr id="30" name="Rectangle 9" descr="Papyrus"/>
          <p:cNvSpPr>
            <a:spLocks noChangeArrowheads="1"/>
          </p:cNvSpPr>
          <p:nvPr/>
        </p:nvSpPr>
        <p:spPr bwMode="auto">
          <a:xfrm>
            <a:off x="-49684" y="3412492"/>
            <a:ext cx="9193684" cy="502283"/>
          </a:xfrm>
          <a:prstGeom prst="rect">
            <a:avLst/>
          </a:prstGeom>
          <a:noFill/>
          <a:ln w="12700">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2000" b="1" dirty="0">
                <a:solidFill>
                  <a:srgbClr val="FF0000"/>
                </a:solidFill>
                <a:effectLst>
                  <a:outerShdw blurRad="38100" dist="38100" dir="2700000" algn="tl">
                    <a:srgbClr val="000000">
                      <a:alpha val="43137"/>
                    </a:srgbClr>
                  </a:outerShdw>
                </a:effectLst>
                <a:latin typeface="Arial Black" pitchFamily="34" charset="0"/>
                <a:cs typeface="Arial" pitchFamily="34" charset="0"/>
              </a:rPr>
              <a:t>*</a:t>
            </a:r>
            <a:r>
              <a:rPr lang="en-US" sz="1800" b="1" dirty="0" smtClean="0">
                <a:solidFill>
                  <a:srgbClr val="000000"/>
                </a:solidFill>
                <a:latin typeface="Arial" pitchFamily="34" charset="0"/>
                <a:cs typeface="Arial" pitchFamily="34" charset="0"/>
              </a:rPr>
              <a:t>So, </a:t>
            </a:r>
            <a:r>
              <a:rPr lang="en-US" sz="2000" b="1" dirty="0" smtClean="0">
                <a:solidFill>
                  <a:srgbClr val="000000"/>
                </a:solidFill>
                <a:latin typeface="Arial" pitchFamily="34" charset="0"/>
                <a:cs typeface="Arial" pitchFamily="34" charset="0"/>
              </a:rPr>
              <a:t>C+Ig+G+Xn </a:t>
            </a:r>
            <a:r>
              <a:rPr lang="en-US" sz="1800" b="1" dirty="0" smtClean="0">
                <a:solidFill>
                  <a:srgbClr val="000000"/>
                </a:solidFill>
                <a:latin typeface="Arial" pitchFamily="34" charset="0"/>
                <a:cs typeface="Arial" pitchFamily="34" charset="0"/>
              </a:rPr>
              <a:t>causes</a:t>
            </a:r>
            <a:r>
              <a:rPr lang="en-US" sz="2000" b="1" dirty="0" smtClean="0">
                <a:solidFill>
                  <a:srgbClr val="000000"/>
                </a:solidFill>
                <a:latin typeface="Arial" pitchFamily="34" charset="0"/>
                <a:cs typeface="Arial" pitchFamily="34" charset="0"/>
              </a:rPr>
              <a:t> </a:t>
            </a:r>
            <a:r>
              <a:rPr lang="en-US" sz="2000" b="1" dirty="0" smtClean="0">
                <a:solidFill>
                  <a:srgbClr val="0000CC"/>
                </a:solidFill>
                <a:effectLst>
                  <a:outerShdw blurRad="38100" dist="38100" dir="2700000" algn="tl">
                    <a:srgbClr val="000000">
                      <a:alpha val="43137"/>
                    </a:srgbClr>
                  </a:outerShdw>
                </a:effectLst>
                <a:latin typeface="Arial Black" panose="020B0A04020102020204" pitchFamily="34" charset="0"/>
                <a:cs typeface="Arial" pitchFamily="34" charset="0"/>
              </a:rPr>
              <a:t>“shifts” </a:t>
            </a:r>
            <a:r>
              <a:rPr lang="en-US" sz="1600" b="1" dirty="0" smtClean="0">
                <a:solidFill>
                  <a:srgbClr val="000000"/>
                </a:solidFill>
                <a:latin typeface="Arial" pitchFamily="34" charset="0"/>
                <a:cs typeface="Arial" pitchFamily="34" charset="0"/>
              </a:rPr>
              <a:t>of the </a:t>
            </a:r>
            <a:r>
              <a:rPr lang="en-US" sz="2000" b="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AD</a:t>
            </a:r>
            <a:r>
              <a:rPr lang="en-US" sz="2000" b="1" dirty="0" smtClean="0">
                <a:solidFill>
                  <a:srgbClr val="000000"/>
                </a:solidFill>
                <a:latin typeface="Arial" pitchFamily="34" charset="0"/>
                <a:cs typeface="Arial" pitchFamily="34" charset="0"/>
              </a:rPr>
              <a:t> curve </a:t>
            </a:r>
            <a:r>
              <a:rPr lang="en-US" sz="1800" b="1" dirty="0" smtClean="0">
                <a:solidFill>
                  <a:srgbClr val="000000"/>
                </a:solidFill>
                <a:latin typeface="Arial" pitchFamily="34" charset="0"/>
                <a:cs typeface="Arial" pitchFamily="34" charset="0"/>
              </a:rPr>
              <a:t>but</a:t>
            </a:r>
            <a:r>
              <a:rPr lang="en-US" sz="2000" b="1" dirty="0" smtClean="0">
                <a:solidFill>
                  <a:srgbClr val="000000"/>
                </a:solidFill>
                <a:latin typeface="Arial" pitchFamily="34" charset="0"/>
                <a:cs typeface="Arial" pitchFamily="34" charset="0"/>
              </a:rPr>
              <a:t> </a:t>
            </a:r>
            <a:r>
              <a:rPr lang="en-US" sz="1800" b="1" dirty="0" smtClean="0">
                <a:solidFill>
                  <a:srgbClr val="0000CC"/>
                </a:solidFill>
                <a:effectLst>
                  <a:outerShdw blurRad="38100" dist="38100" dir="2700000" algn="tl">
                    <a:srgbClr val="000000">
                      <a:alpha val="43137"/>
                    </a:srgbClr>
                  </a:outerShdw>
                </a:effectLst>
                <a:latin typeface="Arial Black" panose="020B0A04020102020204" pitchFamily="34" charset="0"/>
                <a:cs typeface="Arial" pitchFamily="34" charset="0"/>
              </a:rPr>
              <a:t>“movements” </a:t>
            </a:r>
            <a:r>
              <a:rPr lang="en-US" sz="1600" b="1" dirty="0" smtClean="0">
                <a:solidFill>
                  <a:srgbClr val="000000"/>
                </a:solidFill>
                <a:latin typeface="Arial" pitchFamily="34" charset="0"/>
                <a:cs typeface="Arial" pitchFamily="34" charset="0"/>
              </a:rPr>
              <a:t>on the </a:t>
            </a:r>
            <a:r>
              <a:rPr lang="en-US" sz="2000" b="1"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PC</a:t>
            </a:r>
            <a:r>
              <a:rPr lang="en-US" sz="2000" b="1" dirty="0" smtClean="0">
                <a:solidFill>
                  <a:srgbClr val="000000"/>
                </a:solidFill>
                <a:latin typeface="Arial" pitchFamily="34" charset="0"/>
                <a:cs typeface="Arial" pitchFamily="34" charset="0"/>
              </a:rPr>
              <a:t>. </a:t>
            </a:r>
            <a:endParaRPr lang="en-US" sz="20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415125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par>
                                <p:cTn id="12" presetID="22" presetClass="entr" presetSubtype="8"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36" presetClass="path" presetSubtype="0" accel="50000" decel="50000" fill="hold" nodeType="clickEffect">
                                  <p:stCondLst>
                                    <p:cond delay="0"/>
                                  </p:stCondLst>
                                  <p:childTnLst>
                                    <p:animMotion origin="layout" path="M -0.10173 -0.23241 L -0.09965 -0.17084 C -0.10069 -0.1426 -0.09392 -0.09561 -0.0901 -0.07431 C -0.0868 -0.05533 -0.08194 -0.06158 -0.07951 -0.05695 C -0.07708 -0.05209 -0.08055 -0.05209 -0.07517 -0.04607 L -0.04757 -0.02061 L -1.11111E-6 3.7037E-6 " pathEditMode="relative" rAng="0" ptsTypes="FfaaFAF">
                                      <p:cBhvr>
                                        <p:cTn id="23" dur="5000" spd="-100000" fill="hold"/>
                                        <p:tgtEl>
                                          <p:spTgt spid="9"/>
                                        </p:tgtEl>
                                        <p:attrNameLst>
                                          <p:attrName>ppt_x</p:attrName>
                                          <p:attrName>ppt_y</p:attrName>
                                        </p:attrNameLst>
                                      </p:cBhvr>
                                      <p:rCtr x="5087" y="11620"/>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2000"/>
                                        <p:tgtEl>
                                          <p:spTgt spid="23"/>
                                        </p:tgtEl>
                                      </p:cBhvr>
                                    </p:animEffec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2000"/>
                                        <p:tgtEl>
                                          <p:spTgt spid="27"/>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right)">
                                      <p:cBhvr>
                                        <p:cTn id="38" dur="2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20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36" presetClass="path" presetSubtype="0" accel="50000" decel="50000" fill="hold" nodeType="clickEffect">
                                  <p:stCondLst>
                                    <p:cond delay="0"/>
                                  </p:stCondLst>
                                  <p:childTnLst>
                                    <p:animMotion origin="layout" path="M -2.5E-6 3.33333E-6 L 0.00209 0.06157 C 0.00104 0.08981 0.00782 0.1368 0.01163 0.1581 C 0.01493 0.17708 0.01979 0.17083 0.02222 0.17546 C 0.02466 0.18032 0.02118 0.18032 0.02657 0.18634 L 0.05417 0.2118 L 0.10174 0.2324 " pathEditMode="relative" rAng="0" ptsTypes="FfaaFAF">
                                      <p:cBhvr>
                                        <p:cTn id="47" dur="5000" fill="hold"/>
                                        <p:tgtEl>
                                          <p:spTgt spid="22"/>
                                        </p:tgtEl>
                                        <p:attrNameLst>
                                          <p:attrName>ppt_x</p:attrName>
                                          <p:attrName>ppt_y</p:attrName>
                                        </p:attrNameLst>
                                      </p:cBhvr>
                                      <p:rCtr x="5087" y="11620"/>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083" name="Rectangle 4"/>
          <p:cNvSpPr>
            <a:spLocks noChangeArrowheads="1"/>
          </p:cNvSpPr>
          <p:nvPr/>
        </p:nvSpPr>
        <p:spPr bwMode="auto">
          <a:xfrm>
            <a:off x="2265363" y="1236663"/>
            <a:ext cx="5830887" cy="4756150"/>
          </a:xfrm>
          <a:prstGeom prst="rect">
            <a:avLst/>
          </a:prstGeom>
          <a:solidFill>
            <a:srgbClr val="F3F6F9"/>
          </a:solidFill>
          <a:ln w="209550">
            <a:solidFill>
              <a:srgbClr val="F3F6F9"/>
            </a:solidFill>
            <a:miter lim="800000"/>
            <a:headEnd/>
            <a:tailEnd/>
          </a:ln>
        </p:spPr>
        <p:txBody>
          <a:bodyPr/>
          <a:lstStyle/>
          <a:p>
            <a:endParaRPr lang="en-US"/>
          </a:p>
        </p:txBody>
      </p:sp>
      <p:sp>
        <p:nvSpPr>
          <p:cNvPr id="46084" name="Rectangle 5"/>
          <p:cNvSpPr>
            <a:spLocks noChangeArrowheads="1"/>
          </p:cNvSpPr>
          <p:nvPr/>
        </p:nvSpPr>
        <p:spPr bwMode="auto">
          <a:xfrm>
            <a:off x="2265363" y="1236663"/>
            <a:ext cx="5830887" cy="4756150"/>
          </a:xfrm>
          <a:prstGeom prst="rect">
            <a:avLst/>
          </a:prstGeom>
          <a:solidFill>
            <a:srgbClr val="F2F4F8"/>
          </a:solidFill>
          <a:ln w="190500">
            <a:solidFill>
              <a:srgbClr val="F2F4F8"/>
            </a:solidFill>
            <a:miter lim="800000"/>
            <a:headEnd/>
            <a:tailEnd/>
          </a:ln>
        </p:spPr>
        <p:txBody>
          <a:bodyPr/>
          <a:lstStyle/>
          <a:p>
            <a:endParaRPr lang="en-US"/>
          </a:p>
        </p:txBody>
      </p:sp>
      <p:sp>
        <p:nvSpPr>
          <p:cNvPr id="46085" name="Rectangle 6"/>
          <p:cNvSpPr>
            <a:spLocks noChangeArrowheads="1"/>
          </p:cNvSpPr>
          <p:nvPr/>
        </p:nvSpPr>
        <p:spPr bwMode="auto">
          <a:xfrm>
            <a:off x="2265363" y="1236663"/>
            <a:ext cx="5830887" cy="4756150"/>
          </a:xfrm>
          <a:prstGeom prst="rect">
            <a:avLst/>
          </a:prstGeom>
          <a:solidFill>
            <a:srgbClr val="F1F4F7"/>
          </a:solidFill>
          <a:ln w="171450">
            <a:solidFill>
              <a:srgbClr val="F1F4F7"/>
            </a:solidFill>
            <a:miter lim="800000"/>
            <a:headEnd/>
            <a:tailEnd/>
          </a:ln>
        </p:spPr>
        <p:txBody>
          <a:bodyPr/>
          <a:lstStyle/>
          <a:p>
            <a:endParaRPr lang="en-US"/>
          </a:p>
        </p:txBody>
      </p:sp>
      <p:sp>
        <p:nvSpPr>
          <p:cNvPr id="46086" name="Rectangle 7"/>
          <p:cNvSpPr>
            <a:spLocks noChangeArrowheads="1"/>
          </p:cNvSpPr>
          <p:nvPr/>
        </p:nvSpPr>
        <p:spPr bwMode="auto">
          <a:xfrm>
            <a:off x="2265363" y="1236663"/>
            <a:ext cx="5830887" cy="4756150"/>
          </a:xfrm>
          <a:prstGeom prst="rect">
            <a:avLst/>
          </a:prstGeom>
          <a:solidFill>
            <a:srgbClr val="F0F2F5"/>
          </a:solidFill>
          <a:ln w="152400">
            <a:solidFill>
              <a:srgbClr val="F0F2F5"/>
            </a:solidFill>
            <a:miter lim="800000"/>
            <a:headEnd/>
            <a:tailEnd/>
          </a:ln>
        </p:spPr>
        <p:txBody>
          <a:bodyPr/>
          <a:lstStyle/>
          <a:p>
            <a:endParaRPr lang="en-US"/>
          </a:p>
        </p:txBody>
      </p:sp>
      <p:sp>
        <p:nvSpPr>
          <p:cNvPr id="46087" name="Rectangle 8"/>
          <p:cNvSpPr>
            <a:spLocks noChangeArrowheads="1"/>
          </p:cNvSpPr>
          <p:nvPr/>
        </p:nvSpPr>
        <p:spPr bwMode="auto">
          <a:xfrm>
            <a:off x="2265363" y="1236663"/>
            <a:ext cx="5830887" cy="4756150"/>
          </a:xfrm>
          <a:prstGeom prst="rect">
            <a:avLst/>
          </a:prstGeom>
          <a:solidFill>
            <a:srgbClr val="EEF1F4"/>
          </a:solidFill>
          <a:ln w="133350">
            <a:solidFill>
              <a:srgbClr val="EEF1F4"/>
            </a:solidFill>
            <a:miter lim="800000"/>
            <a:headEnd/>
            <a:tailEnd/>
          </a:ln>
        </p:spPr>
        <p:txBody>
          <a:bodyPr/>
          <a:lstStyle/>
          <a:p>
            <a:endParaRPr lang="en-US"/>
          </a:p>
        </p:txBody>
      </p:sp>
      <p:sp>
        <p:nvSpPr>
          <p:cNvPr id="46088" name="Rectangle 9"/>
          <p:cNvSpPr>
            <a:spLocks noChangeArrowheads="1"/>
          </p:cNvSpPr>
          <p:nvPr/>
        </p:nvSpPr>
        <p:spPr bwMode="auto">
          <a:xfrm>
            <a:off x="2265363" y="1236663"/>
            <a:ext cx="5830887" cy="4756150"/>
          </a:xfrm>
          <a:prstGeom prst="rect">
            <a:avLst/>
          </a:prstGeom>
          <a:solidFill>
            <a:srgbClr val="EDEFF3"/>
          </a:solidFill>
          <a:ln w="114300">
            <a:solidFill>
              <a:srgbClr val="EDEFF3"/>
            </a:solidFill>
            <a:miter lim="800000"/>
            <a:headEnd/>
            <a:tailEnd/>
          </a:ln>
        </p:spPr>
        <p:txBody>
          <a:bodyPr/>
          <a:lstStyle/>
          <a:p>
            <a:endParaRPr lang="en-US"/>
          </a:p>
        </p:txBody>
      </p:sp>
      <p:sp>
        <p:nvSpPr>
          <p:cNvPr id="46089" name="Rectangle 10"/>
          <p:cNvSpPr>
            <a:spLocks noChangeArrowheads="1"/>
          </p:cNvSpPr>
          <p:nvPr/>
        </p:nvSpPr>
        <p:spPr bwMode="auto">
          <a:xfrm>
            <a:off x="2265363" y="1236663"/>
            <a:ext cx="5830887" cy="4756150"/>
          </a:xfrm>
          <a:prstGeom prst="rect">
            <a:avLst/>
          </a:prstGeom>
          <a:solidFill>
            <a:srgbClr val="EBEEF2"/>
          </a:solidFill>
          <a:ln w="95250">
            <a:solidFill>
              <a:srgbClr val="EBEEF2"/>
            </a:solidFill>
            <a:miter lim="800000"/>
            <a:headEnd/>
            <a:tailEnd/>
          </a:ln>
        </p:spPr>
        <p:txBody>
          <a:bodyPr/>
          <a:lstStyle/>
          <a:p>
            <a:endParaRPr lang="en-US"/>
          </a:p>
        </p:txBody>
      </p:sp>
      <p:sp>
        <p:nvSpPr>
          <p:cNvPr id="46090" name="Rectangle 11"/>
          <p:cNvSpPr>
            <a:spLocks noChangeArrowheads="1"/>
          </p:cNvSpPr>
          <p:nvPr/>
        </p:nvSpPr>
        <p:spPr bwMode="auto">
          <a:xfrm>
            <a:off x="2265363" y="1236663"/>
            <a:ext cx="5830887" cy="4756150"/>
          </a:xfrm>
          <a:prstGeom prst="rect">
            <a:avLst/>
          </a:prstGeom>
          <a:solidFill>
            <a:srgbClr val="EAECF1"/>
          </a:solidFill>
          <a:ln w="76200">
            <a:solidFill>
              <a:srgbClr val="EAECF1"/>
            </a:solidFill>
            <a:miter lim="800000"/>
            <a:headEnd/>
            <a:tailEnd/>
          </a:ln>
        </p:spPr>
        <p:txBody>
          <a:bodyPr/>
          <a:lstStyle/>
          <a:p>
            <a:endParaRPr lang="en-US"/>
          </a:p>
        </p:txBody>
      </p:sp>
      <p:sp>
        <p:nvSpPr>
          <p:cNvPr id="46091" name="Rectangle 12"/>
          <p:cNvSpPr>
            <a:spLocks noChangeArrowheads="1"/>
          </p:cNvSpPr>
          <p:nvPr/>
        </p:nvSpPr>
        <p:spPr bwMode="auto">
          <a:xfrm>
            <a:off x="2265363" y="1236663"/>
            <a:ext cx="5830887" cy="4756150"/>
          </a:xfrm>
          <a:prstGeom prst="rect">
            <a:avLst/>
          </a:prstGeom>
          <a:solidFill>
            <a:srgbClr val="E9EBF0"/>
          </a:solidFill>
          <a:ln w="57150">
            <a:solidFill>
              <a:srgbClr val="E9EBF0"/>
            </a:solidFill>
            <a:miter lim="800000"/>
            <a:headEnd/>
            <a:tailEnd/>
          </a:ln>
          <a:scene3d>
            <a:camera prst="orthographicFront"/>
            <a:lightRig rig="threePt" dir="t"/>
          </a:scene3d>
          <a:sp3d>
            <a:bevelT/>
          </a:sp3d>
        </p:spPr>
        <p:txBody>
          <a:bodyPr/>
          <a:lstStyle/>
          <a:p>
            <a:endParaRPr lang="en-US"/>
          </a:p>
        </p:txBody>
      </p:sp>
      <p:sp>
        <p:nvSpPr>
          <p:cNvPr id="46092" name="Rectangle 13"/>
          <p:cNvSpPr>
            <a:spLocks noChangeArrowheads="1"/>
          </p:cNvSpPr>
          <p:nvPr/>
        </p:nvSpPr>
        <p:spPr bwMode="auto">
          <a:xfrm>
            <a:off x="2265363" y="1236663"/>
            <a:ext cx="5830887" cy="4756150"/>
          </a:xfrm>
          <a:prstGeom prst="rect">
            <a:avLst/>
          </a:prstGeom>
          <a:solidFill>
            <a:srgbClr val="E7EAEF"/>
          </a:solidFill>
          <a:ln w="38100">
            <a:solidFill>
              <a:srgbClr val="E7EAEF"/>
            </a:solidFill>
            <a:miter lim="800000"/>
            <a:headEnd/>
            <a:tailEnd/>
          </a:ln>
        </p:spPr>
        <p:txBody>
          <a:bodyPr/>
          <a:lstStyle/>
          <a:p>
            <a:endParaRPr lang="en-US"/>
          </a:p>
        </p:txBody>
      </p:sp>
      <p:sp>
        <p:nvSpPr>
          <p:cNvPr id="46093" name="Rectangle 14"/>
          <p:cNvSpPr>
            <a:spLocks noChangeArrowheads="1"/>
          </p:cNvSpPr>
          <p:nvPr/>
        </p:nvSpPr>
        <p:spPr bwMode="auto">
          <a:xfrm>
            <a:off x="2265363" y="1236663"/>
            <a:ext cx="5830887" cy="4756150"/>
          </a:xfrm>
          <a:prstGeom prst="rect">
            <a:avLst/>
          </a:prstGeom>
          <a:blipFill>
            <a:blip r:embed="rId4"/>
            <a:tile tx="0" ty="0" sx="100000" sy="100000" flip="none" algn="tl"/>
          </a:blipFill>
          <a:ln w="19050">
            <a:solidFill>
              <a:srgbClr val="E6E9EF"/>
            </a:solidFill>
            <a:miter lim="800000"/>
            <a:headEnd/>
            <a:tailEnd/>
          </a:ln>
        </p:spPr>
        <p:txBody>
          <a:bodyPr/>
          <a:lstStyle/>
          <a:p>
            <a:endParaRPr lang="en-US"/>
          </a:p>
        </p:txBody>
      </p:sp>
      <p:sp>
        <p:nvSpPr>
          <p:cNvPr id="46094" name="Freeform 16"/>
          <p:cNvSpPr>
            <a:spLocks/>
          </p:cNvSpPr>
          <p:nvPr/>
        </p:nvSpPr>
        <p:spPr bwMode="auto">
          <a:xfrm>
            <a:off x="2151063" y="1104900"/>
            <a:ext cx="5888037" cy="4830763"/>
          </a:xfrm>
          <a:custGeom>
            <a:avLst/>
            <a:gdLst>
              <a:gd name="T0" fmla="*/ 0 w 3709"/>
              <a:gd name="T1" fmla="*/ 0 h 3043"/>
              <a:gd name="T2" fmla="*/ 0 w 3709"/>
              <a:gd name="T3" fmla="*/ 2147483647 h 3043"/>
              <a:gd name="T4" fmla="*/ 2147483647 w 3709"/>
              <a:gd name="T5" fmla="*/ 2147483647 h 3043"/>
              <a:gd name="T6" fmla="*/ 0 60000 65536"/>
              <a:gd name="T7" fmla="*/ 0 60000 65536"/>
              <a:gd name="T8" fmla="*/ 0 60000 65536"/>
              <a:gd name="T9" fmla="*/ 0 w 3709"/>
              <a:gd name="T10" fmla="*/ 0 h 3043"/>
              <a:gd name="T11" fmla="*/ 3709 w 3709"/>
              <a:gd name="T12" fmla="*/ 3043 h 3043"/>
            </a:gdLst>
            <a:ahLst/>
            <a:cxnLst>
              <a:cxn ang="T6">
                <a:pos x="T0" y="T1"/>
              </a:cxn>
              <a:cxn ang="T7">
                <a:pos x="T2" y="T3"/>
              </a:cxn>
              <a:cxn ang="T8">
                <a:pos x="T4" y="T5"/>
              </a:cxn>
            </a:cxnLst>
            <a:rect l="T9" t="T10" r="T11" b="T12"/>
            <a:pathLst>
              <a:path w="3709" h="3043">
                <a:moveTo>
                  <a:pt x="0" y="0"/>
                </a:moveTo>
                <a:lnTo>
                  <a:pt x="0" y="3043"/>
                </a:lnTo>
                <a:lnTo>
                  <a:pt x="3709" y="3043"/>
                </a:lnTo>
              </a:path>
            </a:pathLst>
          </a:custGeom>
          <a:blipFill>
            <a:blip r:embed="rId4"/>
            <a:tile tx="0" ty="0" sx="100000" sy="100000" flip="none" algn="tl"/>
          </a:blipFill>
          <a:ln w="19050">
            <a:solidFill>
              <a:srgbClr val="000000"/>
            </a:solidFill>
            <a:round/>
            <a:headEnd/>
            <a:tailEnd/>
          </a:ln>
        </p:spPr>
        <p:txBody>
          <a:bodyPr/>
          <a:lstStyle/>
          <a:p>
            <a:endParaRPr lang="en-US"/>
          </a:p>
        </p:txBody>
      </p:sp>
      <p:sp>
        <p:nvSpPr>
          <p:cNvPr id="46095" name="Rectangle 17"/>
          <p:cNvSpPr>
            <a:spLocks noChangeArrowheads="1"/>
          </p:cNvSpPr>
          <p:nvPr/>
        </p:nvSpPr>
        <p:spPr bwMode="auto">
          <a:xfrm>
            <a:off x="2513013"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1</a:t>
            </a:r>
            <a:endParaRPr lang="en-US">
              <a:latin typeface="Arial" charset="0"/>
            </a:endParaRPr>
          </a:p>
        </p:txBody>
      </p:sp>
      <p:sp>
        <p:nvSpPr>
          <p:cNvPr id="46096" name="Rectangle 18"/>
          <p:cNvSpPr>
            <a:spLocks noChangeArrowheads="1"/>
          </p:cNvSpPr>
          <p:nvPr/>
        </p:nvSpPr>
        <p:spPr bwMode="auto">
          <a:xfrm>
            <a:off x="2949575"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2</a:t>
            </a:r>
            <a:endParaRPr lang="en-US">
              <a:latin typeface="Arial" charset="0"/>
            </a:endParaRPr>
          </a:p>
        </p:txBody>
      </p:sp>
      <p:sp>
        <p:nvSpPr>
          <p:cNvPr id="46097" name="Rectangle 19"/>
          <p:cNvSpPr>
            <a:spLocks noChangeArrowheads="1"/>
          </p:cNvSpPr>
          <p:nvPr/>
        </p:nvSpPr>
        <p:spPr bwMode="auto">
          <a:xfrm>
            <a:off x="3367088"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3</a:t>
            </a:r>
            <a:endParaRPr lang="en-US">
              <a:latin typeface="Arial" charset="0"/>
            </a:endParaRPr>
          </a:p>
        </p:txBody>
      </p:sp>
      <p:sp>
        <p:nvSpPr>
          <p:cNvPr id="46098" name="Rectangle 20"/>
          <p:cNvSpPr>
            <a:spLocks noChangeArrowheads="1"/>
          </p:cNvSpPr>
          <p:nvPr/>
        </p:nvSpPr>
        <p:spPr bwMode="auto">
          <a:xfrm>
            <a:off x="3803650"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4</a:t>
            </a:r>
            <a:endParaRPr lang="en-US">
              <a:latin typeface="Arial" charset="0"/>
            </a:endParaRPr>
          </a:p>
        </p:txBody>
      </p:sp>
      <p:sp>
        <p:nvSpPr>
          <p:cNvPr id="46099" name="Rectangle 21"/>
          <p:cNvSpPr>
            <a:spLocks noChangeArrowheads="1"/>
          </p:cNvSpPr>
          <p:nvPr/>
        </p:nvSpPr>
        <p:spPr bwMode="auto">
          <a:xfrm>
            <a:off x="4241800"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5</a:t>
            </a:r>
            <a:endParaRPr lang="en-US">
              <a:latin typeface="Arial" charset="0"/>
            </a:endParaRPr>
          </a:p>
        </p:txBody>
      </p:sp>
      <p:sp>
        <p:nvSpPr>
          <p:cNvPr id="46100" name="Rectangle 22"/>
          <p:cNvSpPr>
            <a:spLocks noChangeArrowheads="1"/>
          </p:cNvSpPr>
          <p:nvPr/>
        </p:nvSpPr>
        <p:spPr bwMode="auto">
          <a:xfrm>
            <a:off x="4659313"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6</a:t>
            </a:r>
            <a:endParaRPr lang="en-US">
              <a:latin typeface="Arial" charset="0"/>
            </a:endParaRPr>
          </a:p>
        </p:txBody>
      </p:sp>
      <p:sp>
        <p:nvSpPr>
          <p:cNvPr id="46101" name="Rectangle 23"/>
          <p:cNvSpPr>
            <a:spLocks noChangeArrowheads="1"/>
          </p:cNvSpPr>
          <p:nvPr/>
        </p:nvSpPr>
        <p:spPr bwMode="auto">
          <a:xfrm>
            <a:off x="5095875"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7</a:t>
            </a:r>
            <a:endParaRPr lang="en-US">
              <a:latin typeface="Arial" charset="0"/>
            </a:endParaRPr>
          </a:p>
        </p:txBody>
      </p:sp>
      <p:sp>
        <p:nvSpPr>
          <p:cNvPr id="46102" name="Rectangle 24"/>
          <p:cNvSpPr>
            <a:spLocks noChangeArrowheads="1"/>
          </p:cNvSpPr>
          <p:nvPr/>
        </p:nvSpPr>
        <p:spPr bwMode="auto">
          <a:xfrm>
            <a:off x="5513388"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8</a:t>
            </a:r>
            <a:endParaRPr lang="en-US">
              <a:latin typeface="Arial" charset="0"/>
            </a:endParaRPr>
          </a:p>
        </p:txBody>
      </p:sp>
      <p:sp>
        <p:nvSpPr>
          <p:cNvPr id="46103" name="Rectangle 25"/>
          <p:cNvSpPr>
            <a:spLocks noChangeArrowheads="1"/>
          </p:cNvSpPr>
          <p:nvPr/>
        </p:nvSpPr>
        <p:spPr bwMode="auto">
          <a:xfrm>
            <a:off x="5949950"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9</a:t>
            </a:r>
            <a:endParaRPr lang="en-US">
              <a:latin typeface="Arial" charset="0"/>
            </a:endParaRPr>
          </a:p>
        </p:txBody>
      </p:sp>
      <p:sp>
        <p:nvSpPr>
          <p:cNvPr id="46104" name="Rectangle 26"/>
          <p:cNvSpPr>
            <a:spLocks noChangeArrowheads="1"/>
          </p:cNvSpPr>
          <p:nvPr/>
        </p:nvSpPr>
        <p:spPr bwMode="auto">
          <a:xfrm>
            <a:off x="6311900" y="6011863"/>
            <a:ext cx="24130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10</a:t>
            </a:r>
            <a:endParaRPr lang="en-US">
              <a:latin typeface="Arial" charset="0"/>
            </a:endParaRPr>
          </a:p>
        </p:txBody>
      </p:sp>
      <p:sp>
        <p:nvSpPr>
          <p:cNvPr id="46105" name="Rectangle 27"/>
          <p:cNvSpPr>
            <a:spLocks noChangeArrowheads="1"/>
          </p:cNvSpPr>
          <p:nvPr/>
        </p:nvSpPr>
        <p:spPr bwMode="auto">
          <a:xfrm>
            <a:off x="1943100" y="6011863"/>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0</a:t>
            </a:r>
            <a:endParaRPr lang="en-US">
              <a:latin typeface="Arial" charset="0"/>
            </a:endParaRPr>
          </a:p>
        </p:txBody>
      </p:sp>
      <p:sp>
        <p:nvSpPr>
          <p:cNvPr id="46106" name="Rectangle 28"/>
          <p:cNvSpPr>
            <a:spLocks noChangeArrowheads="1"/>
          </p:cNvSpPr>
          <p:nvPr/>
        </p:nvSpPr>
        <p:spPr bwMode="auto">
          <a:xfrm>
            <a:off x="1943100" y="5022850"/>
            <a:ext cx="120650"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2</a:t>
            </a:r>
            <a:endParaRPr lang="en-US">
              <a:latin typeface="Arial" charset="0"/>
            </a:endParaRPr>
          </a:p>
        </p:txBody>
      </p:sp>
      <p:sp>
        <p:nvSpPr>
          <p:cNvPr id="46107" name="Rectangle 29"/>
          <p:cNvSpPr>
            <a:spLocks noChangeArrowheads="1"/>
          </p:cNvSpPr>
          <p:nvPr/>
        </p:nvSpPr>
        <p:spPr bwMode="auto">
          <a:xfrm>
            <a:off x="1943100" y="4222750"/>
            <a:ext cx="120650"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4</a:t>
            </a:r>
            <a:endParaRPr lang="en-US">
              <a:latin typeface="Arial" charset="0"/>
            </a:endParaRPr>
          </a:p>
        </p:txBody>
      </p:sp>
      <p:sp>
        <p:nvSpPr>
          <p:cNvPr id="46108" name="Rectangle 30"/>
          <p:cNvSpPr>
            <a:spLocks noChangeArrowheads="1"/>
          </p:cNvSpPr>
          <p:nvPr/>
        </p:nvSpPr>
        <p:spPr bwMode="auto">
          <a:xfrm>
            <a:off x="1943100" y="34051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6</a:t>
            </a:r>
            <a:endParaRPr lang="en-US">
              <a:latin typeface="Arial" charset="0"/>
            </a:endParaRPr>
          </a:p>
        </p:txBody>
      </p:sp>
      <p:sp>
        <p:nvSpPr>
          <p:cNvPr id="46109" name="Rectangle 31"/>
          <p:cNvSpPr>
            <a:spLocks noChangeArrowheads="1"/>
          </p:cNvSpPr>
          <p:nvPr/>
        </p:nvSpPr>
        <p:spPr bwMode="auto">
          <a:xfrm>
            <a:off x="1943100" y="2606675"/>
            <a:ext cx="120650"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8</a:t>
            </a:r>
            <a:endParaRPr lang="en-US">
              <a:latin typeface="Arial" charset="0"/>
            </a:endParaRPr>
          </a:p>
        </p:txBody>
      </p:sp>
      <p:sp>
        <p:nvSpPr>
          <p:cNvPr id="46110" name="Rectangle 32"/>
          <p:cNvSpPr>
            <a:spLocks noChangeArrowheads="1"/>
          </p:cNvSpPr>
          <p:nvPr/>
        </p:nvSpPr>
        <p:spPr bwMode="auto">
          <a:xfrm>
            <a:off x="1809750" y="1789113"/>
            <a:ext cx="24130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10</a:t>
            </a:r>
            <a:endParaRPr lang="en-US">
              <a:latin typeface="Arial" charset="0"/>
            </a:endParaRPr>
          </a:p>
        </p:txBody>
      </p:sp>
      <p:grpSp>
        <p:nvGrpSpPr>
          <p:cNvPr id="2" name="Group 33"/>
          <p:cNvGrpSpPr>
            <a:grpSpLocks/>
          </p:cNvGrpSpPr>
          <p:nvPr/>
        </p:nvGrpSpPr>
        <p:grpSpPr bwMode="auto">
          <a:xfrm>
            <a:off x="4241800" y="2151063"/>
            <a:ext cx="1557338" cy="2092325"/>
            <a:chOff x="2672" y="1355"/>
            <a:chExt cx="981" cy="1318"/>
          </a:xfrm>
        </p:grpSpPr>
        <p:sp>
          <p:nvSpPr>
            <p:cNvPr id="46170" name="Line 34"/>
            <p:cNvSpPr>
              <a:spLocks noChangeShapeType="1"/>
            </p:cNvSpPr>
            <p:nvPr/>
          </p:nvSpPr>
          <p:spPr bwMode="auto">
            <a:xfrm>
              <a:off x="2672" y="2301"/>
              <a:ext cx="203" cy="372"/>
            </a:xfrm>
            <a:prstGeom prst="line">
              <a:avLst/>
            </a:prstGeom>
            <a:noFill/>
            <a:ln w="57150">
              <a:solidFill>
                <a:srgbClr val="D2435C"/>
              </a:solidFill>
              <a:round/>
              <a:headEnd/>
              <a:tailEnd/>
            </a:ln>
          </p:spPr>
          <p:txBody>
            <a:bodyPr/>
            <a:lstStyle/>
            <a:p>
              <a:endParaRPr lang="en-US"/>
            </a:p>
          </p:txBody>
        </p:sp>
        <p:sp>
          <p:nvSpPr>
            <p:cNvPr id="46171" name="Line 35"/>
            <p:cNvSpPr>
              <a:spLocks noChangeShapeType="1"/>
            </p:cNvSpPr>
            <p:nvPr/>
          </p:nvSpPr>
          <p:spPr bwMode="auto">
            <a:xfrm flipH="1">
              <a:off x="2672" y="1510"/>
              <a:ext cx="215" cy="791"/>
            </a:xfrm>
            <a:prstGeom prst="line">
              <a:avLst/>
            </a:prstGeom>
            <a:noFill/>
            <a:ln w="57150">
              <a:solidFill>
                <a:srgbClr val="D2435C"/>
              </a:solidFill>
              <a:round/>
              <a:headEnd/>
              <a:tailEnd/>
            </a:ln>
          </p:spPr>
          <p:txBody>
            <a:bodyPr/>
            <a:lstStyle/>
            <a:p>
              <a:endParaRPr lang="en-US"/>
            </a:p>
          </p:txBody>
        </p:sp>
        <p:sp>
          <p:nvSpPr>
            <p:cNvPr id="46172" name="Line 36"/>
            <p:cNvSpPr>
              <a:spLocks noChangeShapeType="1"/>
            </p:cNvSpPr>
            <p:nvPr/>
          </p:nvSpPr>
          <p:spPr bwMode="auto">
            <a:xfrm flipH="1">
              <a:off x="2887" y="1355"/>
              <a:ext cx="766" cy="155"/>
            </a:xfrm>
            <a:prstGeom prst="line">
              <a:avLst/>
            </a:prstGeom>
            <a:noFill/>
            <a:ln w="57150">
              <a:solidFill>
                <a:srgbClr val="D2435C"/>
              </a:solidFill>
              <a:round/>
              <a:headEnd/>
              <a:tailEnd/>
            </a:ln>
          </p:spPr>
          <p:txBody>
            <a:bodyPr/>
            <a:lstStyle/>
            <a:p>
              <a:endParaRPr lang="en-US"/>
            </a:p>
          </p:txBody>
        </p:sp>
      </p:grpSp>
      <p:sp>
        <p:nvSpPr>
          <p:cNvPr id="627749" name="Line 37"/>
          <p:cNvSpPr>
            <a:spLocks noChangeShapeType="1"/>
          </p:cNvSpPr>
          <p:nvPr/>
        </p:nvSpPr>
        <p:spPr bwMode="auto">
          <a:xfrm flipV="1">
            <a:off x="5456238" y="2151063"/>
            <a:ext cx="342900" cy="1444625"/>
          </a:xfrm>
          <a:prstGeom prst="line">
            <a:avLst/>
          </a:prstGeom>
          <a:noFill/>
          <a:ln w="57150">
            <a:solidFill>
              <a:srgbClr val="D2435C"/>
            </a:solidFill>
            <a:round/>
            <a:headEnd/>
            <a:tailEnd/>
          </a:ln>
        </p:spPr>
        <p:txBody>
          <a:bodyPr/>
          <a:lstStyle/>
          <a:p>
            <a:endParaRPr lang="en-US"/>
          </a:p>
        </p:txBody>
      </p:sp>
      <p:grpSp>
        <p:nvGrpSpPr>
          <p:cNvPr id="3" name="Group 38"/>
          <p:cNvGrpSpPr>
            <a:grpSpLocks/>
          </p:cNvGrpSpPr>
          <p:nvPr/>
        </p:nvGrpSpPr>
        <p:grpSpPr bwMode="auto">
          <a:xfrm>
            <a:off x="4678363" y="2492375"/>
            <a:ext cx="777875" cy="1103313"/>
            <a:chOff x="2947" y="1570"/>
            <a:chExt cx="490" cy="695"/>
          </a:xfrm>
        </p:grpSpPr>
        <p:sp>
          <p:nvSpPr>
            <p:cNvPr id="46167" name="Line 39"/>
            <p:cNvSpPr>
              <a:spLocks noChangeShapeType="1"/>
            </p:cNvSpPr>
            <p:nvPr/>
          </p:nvSpPr>
          <p:spPr bwMode="auto">
            <a:xfrm>
              <a:off x="3270" y="2169"/>
              <a:ext cx="167" cy="96"/>
            </a:xfrm>
            <a:prstGeom prst="line">
              <a:avLst/>
            </a:prstGeom>
            <a:noFill/>
            <a:ln w="57150">
              <a:solidFill>
                <a:srgbClr val="D2435C"/>
              </a:solidFill>
              <a:round/>
              <a:headEnd/>
              <a:tailEnd/>
            </a:ln>
          </p:spPr>
          <p:txBody>
            <a:bodyPr/>
            <a:lstStyle/>
            <a:p>
              <a:endParaRPr lang="en-US"/>
            </a:p>
          </p:txBody>
        </p:sp>
        <p:sp>
          <p:nvSpPr>
            <p:cNvPr id="46168" name="Line 40"/>
            <p:cNvSpPr>
              <a:spLocks noChangeShapeType="1"/>
            </p:cNvSpPr>
            <p:nvPr/>
          </p:nvSpPr>
          <p:spPr bwMode="auto">
            <a:xfrm>
              <a:off x="2995" y="1810"/>
              <a:ext cx="275" cy="359"/>
            </a:xfrm>
            <a:prstGeom prst="line">
              <a:avLst/>
            </a:prstGeom>
            <a:noFill/>
            <a:ln w="57150">
              <a:solidFill>
                <a:srgbClr val="D2435C"/>
              </a:solidFill>
              <a:round/>
              <a:headEnd/>
              <a:tailEnd/>
            </a:ln>
          </p:spPr>
          <p:txBody>
            <a:bodyPr/>
            <a:lstStyle/>
            <a:p>
              <a:endParaRPr lang="en-US"/>
            </a:p>
          </p:txBody>
        </p:sp>
        <p:sp>
          <p:nvSpPr>
            <p:cNvPr id="46169" name="Line 41"/>
            <p:cNvSpPr>
              <a:spLocks noChangeShapeType="1"/>
            </p:cNvSpPr>
            <p:nvPr/>
          </p:nvSpPr>
          <p:spPr bwMode="auto">
            <a:xfrm>
              <a:off x="2947" y="1570"/>
              <a:ext cx="48" cy="240"/>
            </a:xfrm>
            <a:prstGeom prst="line">
              <a:avLst/>
            </a:prstGeom>
            <a:noFill/>
            <a:ln w="57150">
              <a:solidFill>
                <a:srgbClr val="D2435C"/>
              </a:solidFill>
              <a:round/>
              <a:headEnd/>
              <a:tailEnd/>
            </a:ln>
          </p:spPr>
          <p:txBody>
            <a:bodyPr/>
            <a:lstStyle/>
            <a:p>
              <a:endParaRPr lang="en-US"/>
            </a:p>
          </p:txBody>
        </p:sp>
      </p:grpSp>
      <p:grpSp>
        <p:nvGrpSpPr>
          <p:cNvPr id="4" name="Group 42"/>
          <p:cNvGrpSpPr>
            <a:grpSpLocks/>
          </p:cNvGrpSpPr>
          <p:nvPr/>
        </p:nvGrpSpPr>
        <p:grpSpPr bwMode="auto">
          <a:xfrm>
            <a:off x="4678363" y="2187575"/>
            <a:ext cx="739775" cy="304800"/>
            <a:chOff x="2947" y="1378"/>
            <a:chExt cx="466" cy="192"/>
          </a:xfrm>
        </p:grpSpPr>
        <p:sp>
          <p:nvSpPr>
            <p:cNvPr id="46165" name="Line 43"/>
            <p:cNvSpPr>
              <a:spLocks noChangeShapeType="1"/>
            </p:cNvSpPr>
            <p:nvPr/>
          </p:nvSpPr>
          <p:spPr bwMode="auto">
            <a:xfrm flipH="1">
              <a:off x="2947" y="1402"/>
              <a:ext cx="347" cy="168"/>
            </a:xfrm>
            <a:prstGeom prst="line">
              <a:avLst/>
            </a:prstGeom>
            <a:noFill/>
            <a:ln w="57150">
              <a:solidFill>
                <a:srgbClr val="D2435C"/>
              </a:solidFill>
              <a:round/>
              <a:headEnd/>
              <a:tailEnd/>
            </a:ln>
          </p:spPr>
          <p:txBody>
            <a:bodyPr/>
            <a:lstStyle/>
            <a:p>
              <a:endParaRPr lang="en-US"/>
            </a:p>
          </p:txBody>
        </p:sp>
        <p:sp>
          <p:nvSpPr>
            <p:cNvPr id="46166" name="Line 44"/>
            <p:cNvSpPr>
              <a:spLocks noChangeShapeType="1"/>
            </p:cNvSpPr>
            <p:nvPr/>
          </p:nvSpPr>
          <p:spPr bwMode="auto">
            <a:xfrm flipH="1">
              <a:off x="3294" y="1378"/>
              <a:ext cx="119" cy="24"/>
            </a:xfrm>
            <a:prstGeom prst="line">
              <a:avLst/>
            </a:prstGeom>
            <a:noFill/>
            <a:ln w="57150">
              <a:solidFill>
                <a:srgbClr val="D2435C"/>
              </a:solidFill>
              <a:round/>
              <a:headEnd/>
              <a:tailEnd/>
            </a:ln>
          </p:spPr>
          <p:txBody>
            <a:bodyPr/>
            <a:lstStyle/>
            <a:p>
              <a:endParaRPr lang="en-US"/>
            </a:p>
          </p:txBody>
        </p:sp>
      </p:grpSp>
      <p:sp>
        <p:nvSpPr>
          <p:cNvPr id="46115" name="Line 45"/>
          <p:cNvSpPr>
            <a:spLocks noChangeShapeType="1"/>
          </p:cNvSpPr>
          <p:nvPr/>
        </p:nvSpPr>
        <p:spPr bwMode="auto">
          <a:xfrm flipH="1">
            <a:off x="2170113" y="1903413"/>
            <a:ext cx="152400" cy="1587"/>
          </a:xfrm>
          <a:prstGeom prst="line">
            <a:avLst/>
          </a:prstGeom>
          <a:noFill/>
          <a:ln w="19050">
            <a:solidFill>
              <a:srgbClr val="000000"/>
            </a:solidFill>
            <a:round/>
            <a:headEnd/>
            <a:tailEnd/>
          </a:ln>
        </p:spPr>
        <p:txBody>
          <a:bodyPr/>
          <a:lstStyle/>
          <a:p>
            <a:endParaRPr lang="en-US"/>
          </a:p>
        </p:txBody>
      </p:sp>
      <p:sp>
        <p:nvSpPr>
          <p:cNvPr id="46116" name="Line 46"/>
          <p:cNvSpPr>
            <a:spLocks noChangeShapeType="1"/>
          </p:cNvSpPr>
          <p:nvPr/>
        </p:nvSpPr>
        <p:spPr bwMode="auto">
          <a:xfrm flipH="1">
            <a:off x="2170113" y="2720975"/>
            <a:ext cx="152400" cy="1588"/>
          </a:xfrm>
          <a:prstGeom prst="line">
            <a:avLst/>
          </a:prstGeom>
          <a:noFill/>
          <a:ln w="19050">
            <a:solidFill>
              <a:srgbClr val="000000"/>
            </a:solidFill>
            <a:round/>
            <a:headEnd/>
            <a:tailEnd/>
          </a:ln>
        </p:spPr>
        <p:txBody>
          <a:bodyPr/>
          <a:lstStyle/>
          <a:p>
            <a:endParaRPr lang="en-US"/>
          </a:p>
        </p:txBody>
      </p:sp>
      <p:sp>
        <p:nvSpPr>
          <p:cNvPr id="46117" name="Line 47"/>
          <p:cNvSpPr>
            <a:spLocks noChangeShapeType="1"/>
          </p:cNvSpPr>
          <p:nvPr/>
        </p:nvSpPr>
        <p:spPr bwMode="auto">
          <a:xfrm flipH="1">
            <a:off x="2170113" y="3519488"/>
            <a:ext cx="152400" cy="1587"/>
          </a:xfrm>
          <a:prstGeom prst="line">
            <a:avLst/>
          </a:prstGeom>
          <a:noFill/>
          <a:ln w="19050">
            <a:solidFill>
              <a:srgbClr val="000000"/>
            </a:solidFill>
            <a:round/>
            <a:headEnd/>
            <a:tailEnd/>
          </a:ln>
        </p:spPr>
        <p:txBody>
          <a:bodyPr/>
          <a:lstStyle/>
          <a:p>
            <a:endParaRPr lang="en-US"/>
          </a:p>
        </p:txBody>
      </p:sp>
      <p:sp>
        <p:nvSpPr>
          <p:cNvPr id="46118" name="Line 48"/>
          <p:cNvSpPr>
            <a:spLocks noChangeShapeType="1"/>
          </p:cNvSpPr>
          <p:nvPr/>
        </p:nvSpPr>
        <p:spPr bwMode="auto">
          <a:xfrm flipH="1">
            <a:off x="2170113" y="4337050"/>
            <a:ext cx="152400" cy="1588"/>
          </a:xfrm>
          <a:prstGeom prst="line">
            <a:avLst/>
          </a:prstGeom>
          <a:noFill/>
          <a:ln w="19050">
            <a:solidFill>
              <a:srgbClr val="000000"/>
            </a:solidFill>
            <a:round/>
            <a:headEnd/>
            <a:tailEnd/>
          </a:ln>
        </p:spPr>
        <p:txBody>
          <a:bodyPr/>
          <a:lstStyle/>
          <a:p>
            <a:endParaRPr lang="en-US"/>
          </a:p>
        </p:txBody>
      </p:sp>
      <p:sp>
        <p:nvSpPr>
          <p:cNvPr id="46119" name="Line 49"/>
          <p:cNvSpPr>
            <a:spLocks noChangeShapeType="1"/>
          </p:cNvSpPr>
          <p:nvPr/>
        </p:nvSpPr>
        <p:spPr bwMode="auto">
          <a:xfrm flipH="1">
            <a:off x="2170113" y="5137150"/>
            <a:ext cx="152400" cy="1588"/>
          </a:xfrm>
          <a:prstGeom prst="line">
            <a:avLst/>
          </a:prstGeom>
          <a:noFill/>
          <a:ln w="19050">
            <a:solidFill>
              <a:srgbClr val="000000"/>
            </a:solidFill>
            <a:round/>
            <a:headEnd/>
            <a:tailEnd/>
          </a:ln>
        </p:spPr>
        <p:txBody>
          <a:bodyPr/>
          <a:lstStyle/>
          <a:p>
            <a:endParaRPr lang="en-US"/>
          </a:p>
        </p:txBody>
      </p:sp>
      <p:sp>
        <p:nvSpPr>
          <p:cNvPr id="46120" name="Line 50"/>
          <p:cNvSpPr>
            <a:spLocks noChangeShapeType="1"/>
          </p:cNvSpPr>
          <p:nvPr/>
        </p:nvSpPr>
        <p:spPr bwMode="auto">
          <a:xfrm>
            <a:off x="2589213" y="5783263"/>
            <a:ext cx="1587" cy="152400"/>
          </a:xfrm>
          <a:prstGeom prst="line">
            <a:avLst/>
          </a:prstGeom>
          <a:noFill/>
          <a:ln w="19050">
            <a:solidFill>
              <a:srgbClr val="000000"/>
            </a:solidFill>
            <a:round/>
            <a:headEnd/>
            <a:tailEnd/>
          </a:ln>
        </p:spPr>
        <p:txBody>
          <a:bodyPr/>
          <a:lstStyle/>
          <a:p>
            <a:endParaRPr lang="en-US"/>
          </a:p>
        </p:txBody>
      </p:sp>
      <p:sp>
        <p:nvSpPr>
          <p:cNvPr id="46121" name="Line 51"/>
          <p:cNvSpPr>
            <a:spLocks noChangeShapeType="1"/>
          </p:cNvSpPr>
          <p:nvPr/>
        </p:nvSpPr>
        <p:spPr bwMode="auto">
          <a:xfrm>
            <a:off x="3025775" y="5783263"/>
            <a:ext cx="1588" cy="152400"/>
          </a:xfrm>
          <a:prstGeom prst="line">
            <a:avLst/>
          </a:prstGeom>
          <a:noFill/>
          <a:ln w="19050">
            <a:solidFill>
              <a:srgbClr val="000000"/>
            </a:solidFill>
            <a:round/>
            <a:headEnd/>
            <a:tailEnd/>
          </a:ln>
        </p:spPr>
        <p:txBody>
          <a:bodyPr/>
          <a:lstStyle/>
          <a:p>
            <a:endParaRPr lang="en-US"/>
          </a:p>
        </p:txBody>
      </p:sp>
      <p:sp>
        <p:nvSpPr>
          <p:cNvPr id="46122" name="Line 52"/>
          <p:cNvSpPr>
            <a:spLocks noChangeShapeType="1"/>
          </p:cNvSpPr>
          <p:nvPr/>
        </p:nvSpPr>
        <p:spPr bwMode="auto">
          <a:xfrm>
            <a:off x="3443288" y="5783263"/>
            <a:ext cx="1587" cy="152400"/>
          </a:xfrm>
          <a:prstGeom prst="line">
            <a:avLst/>
          </a:prstGeom>
          <a:noFill/>
          <a:ln w="19050">
            <a:solidFill>
              <a:srgbClr val="000000"/>
            </a:solidFill>
            <a:round/>
            <a:headEnd/>
            <a:tailEnd/>
          </a:ln>
        </p:spPr>
        <p:txBody>
          <a:bodyPr/>
          <a:lstStyle/>
          <a:p>
            <a:endParaRPr lang="en-US"/>
          </a:p>
        </p:txBody>
      </p:sp>
      <p:sp>
        <p:nvSpPr>
          <p:cNvPr id="46123" name="Line 53"/>
          <p:cNvSpPr>
            <a:spLocks noChangeShapeType="1"/>
          </p:cNvSpPr>
          <p:nvPr/>
        </p:nvSpPr>
        <p:spPr bwMode="auto">
          <a:xfrm>
            <a:off x="3879850" y="5783263"/>
            <a:ext cx="1588" cy="152400"/>
          </a:xfrm>
          <a:prstGeom prst="line">
            <a:avLst/>
          </a:prstGeom>
          <a:noFill/>
          <a:ln w="19050">
            <a:solidFill>
              <a:srgbClr val="000000"/>
            </a:solidFill>
            <a:round/>
            <a:headEnd/>
            <a:tailEnd/>
          </a:ln>
        </p:spPr>
        <p:txBody>
          <a:bodyPr/>
          <a:lstStyle/>
          <a:p>
            <a:endParaRPr lang="en-US"/>
          </a:p>
        </p:txBody>
      </p:sp>
      <p:sp>
        <p:nvSpPr>
          <p:cNvPr id="46124" name="Line 54"/>
          <p:cNvSpPr>
            <a:spLocks noChangeShapeType="1"/>
          </p:cNvSpPr>
          <p:nvPr/>
        </p:nvSpPr>
        <p:spPr bwMode="auto">
          <a:xfrm>
            <a:off x="4297363" y="5783263"/>
            <a:ext cx="1587" cy="152400"/>
          </a:xfrm>
          <a:prstGeom prst="line">
            <a:avLst/>
          </a:prstGeom>
          <a:noFill/>
          <a:ln w="19050">
            <a:solidFill>
              <a:srgbClr val="000000"/>
            </a:solidFill>
            <a:round/>
            <a:headEnd/>
            <a:tailEnd/>
          </a:ln>
        </p:spPr>
        <p:txBody>
          <a:bodyPr/>
          <a:lstStyle/>
          <a:p>
            <a:endParaRPr lang="en-US"/>
          </a:p>
        </p:txBody>
      </p:sp>
      <p:sp>
        <p:nvSpPr>
          <p:cNvPr id="46125" name="Line 55"/>
          <p:cNvSpPr>
            <a:spLocks noChangeShapeType="1"/>
          </p:cNvSpPr>
          <p:nvPr/>
        </p:nvSpPr>
        <p:spPr bwMode="auto">
          <a:xfrm>
            <a:off x="4735513" y="5783263"/>
            <a:ext cx="1587" cy="152400"/>
          </a:xfrm>
          <a:prstGeom prst="line">
            <a:avLst/>
          </a:prstGeom>
          <a:noFill/>
          <a:ln w="19050">
            <a:solidFill>
              <a:srgbClr val="000000"/>
            </a:solidFill>
            <a:round/>
            <a:headEnd/>
            <a:tailEnd/>
          </a:ln>
        </p:spPr>
        <p:txBody>
          <a:bodyPr/>
          <a:lstStyle/>
          <a:p>
            <a:endParaRPr lang="en-US"/>
          </a:p>
        </p:txBody>
      </p:sp>
      <p:sp>
        <p:nvSpPr>
          <p:cNvPr id="46126" name="Line 56"/>
          <p:cNvSpPr>
            <a:spLocks noChangeShapeType="1"/>
          </p:cNvSpPr>
          <p:nvPr/>
        </p:nvSpPr>
        <p:spPr bwMode="auto">
          <a:xfrm>
            <a:off x="5172075" y="5783263"/>
            <a:ext cx="1588" cy="152400"/>
          </a:xfrm>
          <a:prstGeom prst="line">
            <a:avLst/>
          </a:prstGeom>
          <a:noFill/>
          <a:ln w="19050">
            <a:solidFill>
              <a:srgbClr val="000000"/>
            </a:solidFill>
            <a:round/>
            <a:headEnd/>
            <a:tailEnd/>
          </a:ln>
        </p:spPr>
        <p:txBody>
          <a:bodyPr/>
          <a:lstStyle/>
          <a:p>
            <a:endParaRPr lang="en-US"/>
          </a:p>
        </p:txBody>
      </p:sp>
      <p:sp>
        <p:nvSpPr>
          <p:cNvPr id="46127" name="Line 57"/>
          <p:cNvSpPr>
            <a:spLocks noChangeShapeType="1"/>
          </p:cNvSpPr>
          <p:nvPr/>
        </p:nvSpPr>
        <p:spPr bwMode="auto">
          <a:xfrm>
            <a:off x="5589588" y="5783263"/>
            <a:ext cx="1587" cy="152400"/>
          </a:xfrm>
          <a:prstGeom prst="line">
            <a:avLst/>
          </a:prstGeom>
          <a:noFill/>
          <a:ln w="19050">
            <a:solidFill>
              <a:srgbClr val="000000"/>
            </a:solidFill>
            <a:round/>
            <a:headEnd/>
            <a:tailEnd/>
          </a:ln>
        </p:spPr>
        <p:txBody>
          <a:bodyPr/>
          <a:lstStyle/>
          <a:p>
            <a:endParaRPr lang="en-US"/>
          </a:p>
        </p:txBody>
      </p:sp>
      <p:sp>
        <p:nvSpPr>
          <p:cNvPr id="46128" name="Line 58"/>
          <p:cNvSpPr>
            <a:spLocks noChangeShapeType="1"/>
          </p:cNvSpPr>
          <p:nvPr/>
        </p:nvSpPr>
        <p:spPr bwMode="auto">
          <a:xfrm>
            <a:off x="6026150" y="5783263"/>
            <a:ext cx="1588" cy="152400"/>
          </a:xfrm>
          <a:prstGeom prst="line">
            <a:avLst/>
          </a:prstGeom>
          <a:noFill/>
          <a:ln w="19050">
            <a:solidFill>
              <a:srgbClr val="000000"/>
            </a:solidFill>
            <a:round/>
            <a:headEnd/>
            <a:tailEnd/>
          </a:ln>
        </p:spPr>
        <p:txBody>
          <a:bodyPr/>
          <a:lstStyle/>
          <a:p>
            <a:endParaRPr lang="en-US"/>
          </a:p>
        </p:txBody>
      </p:sp>
      <p:sp>
        <p:nvSpPr>
          <p:cNvPr id="46129" name="Line 59"/>
          <p:cNvSpPr>
            <a:spLocks noChangeShapeType="1"/>
          </p:cNvSpPr>
          <p:nvPr/>
        </p:nvSpPr>
        <p:spPr bwMode="auto">
          <a:xfrm>
            <a:off x="6443663" y="5783263"/>
            <a:ext cx="1587" cy="152400"/>
          </a:xfrm>
          <a:prstGeom prst="line">
            <a:avLst/>
          </a:prstGeom>
          <a:noFill/>
          <a:ln w="19050">
            <a:solidFill>
              <a:srgbClr val="000000"/>
            </a:solidFill>
            <a:round/>
            <a:headEnd/>
            <a:tailEnd/>
          </a:ln>
        </p:spPr>
        <p:txBody>
          <a:bodyPr/>
          <a:lstStyle/>
          <a:p>
            <a:endParaRPr lang="en-US"/>
          </a:p>
        </p:txBody>
      </p:sp>
      <p:sp>
        <p:nvSpPr>
          <p:cNvPr id="46130" name="Rectangle 60"/>
          <p:cNvSpPr>
            <a:spLocks noChangeArrowheads="1"/>
          </p:cNvSpPr>
          <p:nvPr/>
        </p:nvSpPr>
        <p:spPr bwMode="auto">
          <a:xfrm>
            <a:off x="4795838" y="6262688"/>
            <a:ext cx="1466850" cy="244475"/>
          </a:xfrm>
          <a:prstGeom prst="rect">
            <a:avLst/>
          </a:prstGeom>
          <a:noFill/>
          <a:ln w="9525">
            <a:noFill/>
            <a:miter lim="800000"/>
            <a:headEnd/>
            <a:tailEnd/>
          </a:ln>
        </p:spPr>
        <p:txBody>
          <a:bodyPr wrap="none" lIns="0" tIns="0" rIns="0" bIns="0">
            <a:spAutoFit/>
          </a:bodyPr>
          <a:lstStyle/>
          <a:p>
            <a:pPr algn="l" eaLnBrk="0" hangingPunct="0"/>
            <a:r>
              <a:rPr lang="en-US" sz="1600" b="1">
                <a:solidFill>
                  <a:srgbClr val="000000"/>
                </a:solidFill>
                <a:latin typeface="Arial" charset="0"/>
              </a:rPr>
              <a:t>Unemployment</a:t>
            </a:r>
            <a:endParaRPr lang="en-US">
              <a:latin typeface="Arial" charset="0"/>
            </a:endParaRPr>
          </a:p>
        </p:txBody>
      </p:sp>
      <p:sp>
        <p:nvSpPr>
          <p:cNvPr id="46131" name="Rectangle 61"/>
          <p:cNvSpPr>
            <a:spLocks noChangeArrowheads="1"/>
          </p:cNvSpPr>
          <p:nvPr/>
        </p:nvSpPr>
        <p:spPr bwMode="auto">
          <a:xfrm>
            <a:off x="6345238" y="6240463"/>
            <a:ext cx="1366837" cy="244475"/>
          </a:xfrm>
          <a:prstGeom prst="rect">
            <a:avLst/>
          </a:prstGeom>
          <a:noFill/>
          <a:ln w="9525">
            <a:noFill/>
            <a:miter lim="800000"/>
            <a:headEnd/>
            <a:tailEnd/>
          </a:ln>
        </p:spPr>
        <p:txBody>
          <a:bodyPr wrap="none" lIns="0" tIns="0" rIns="0" bIns="0">
            <a:spAutoFit/>
          </a:bodyPr>
          <a:lstStyle/>
          <a:p>
            <a:pPr algn="l" eaLnBrk="0" hangingPunct="0"/>
            <a:r>
              <a:rPr lang="en-US" sz="1600" b="1">
                <a:solidFill>
                  <a:srgbClr val="000000"/>
                </a:solidFill>
                <a:latin typeface="Arial" charset="0"/>
              </a:rPr>
              <a:t>Rate (percent)</a:t>
            </a:r>
            <a:endParaRPr lang="en-US">
              <a:latin typeface="Arial" charset="0"/>
            </a:endParaRPr>
          </a:p>
        </p:txBody>
      </p:sp>
      <p:sp>
        <p:nvSpPr>
          <p:cNvPr id="46132" name="Rectangle 62"/>
          <p:cNvSpPr>
            <a:spLocks noChangeArrowheads="1"/>
          </p:cNvSpPr>
          <p:nvPr/>
        </p:nvSpPr>
        <p:spPr bwMode="auto">
          <a:xfrm>
            <a:off x="801688" y="1112838"/>
            <a:ext cx="1289050" cy="244475"/>
          </a:xfrm>
          <a:prstGeom prst="rect">
            <a:avLst/>
          </a:prstGeom>
          <a:noFill/>
          <a:ln w="9525">
            <a:noFill/>
            <a:miter lim="800000"/>
            <a:headEnd/>
            <a:tailEnd/>
          </a:ln>
        </p:spPr>
        <p:txBody>
          <a:bodyPr wrap="none" lIns="0" tIns="0" rIns="0" bIns="0">
            <a:spAutoFit/>
          </a:bodyPr>
          <a:lstStyle/>
          <a:p>
            <a:pPr algn="l" eaLnBrk="0" hangingPunct="0"/>
            <a:r>
              <a:rPr lang="en-US" sz="1600" b="1">
                <a:solidFill>
                  <a:srgbClr val="000000"/>
                </a:solidFill>
                <a:latin typeface="Arial" charset="0"/>
              </a:rPr>
              <a:t>Inflation Rate</a:t>
            </a:r>
            <a:endParaRPr lang="en-US">
              <a:latin typeface="Arial" charset="0"/>
            </a:endParaRPr>
          </a:p>
        </p:txBody>
      </p:sp>
      <p:sp>
        <p:nvSpPr>
          <p:cNvPr id="46133" name="Rectangle 63"/>
          <p:cNvSpPr>
            <a:spLocks noChangeArrowheads="1"/>
          </p:cNvSpPr>
          <p:nvPr/>
        </p:nvSpPr>
        <p:spPr bwMode="auto">
          <a:xfrm>
            <a:off x="369888" y="1366838"/>
            <a:ext cx="1717675" cy="244475"/>
          </a:xfrm>
          <a:prstGeom prst="rect">
            <a:avLst/>
          </a:prstGeom>
          <a:noFill/>
          <a:ln w="9525">
            <a:noFill/>
            <a:miter lim="800000"/>
            <a:headEnd/>
            <a:tailEnd/>
          </a:ln>
        </p:spPr>
        <p:txBody>
          <a:bodyPr wrap="none" lIns="0" tIns="0" rIns="0" bIns="0">
            <a:spAutoFit/>
          </a:bodyPr>
          <a:lstStyle/>
          <a:p>
            <a:pPr algn="l" eaLnBrk="0" hangingPunct="0"/>
            <a:r>
              <a:rPr lang="en-US" sz="1600" b="1">
                <a:solidFill>
                  <a:srgbClr val="000000"/>
                </a:solidFill>
                <a:latin typeface="Arial" charset="0"/>
              </a:rPr>
              <a:t>(percent per year)</a:t>
            </a:r>
            <a:endParaRPr lang="en-US">
              <a:latin typeface="Arial" charset="0"/>
            </a:endParaRPr>
          </a:p>
        </p:txBody>
      </p:sp>
      <p:grpSp>
        <p:nvGrpSpPr>
          <p:cNvPr id="5" name="Group 64"/>
          <p:cNvGrpSpPr>
            <a:grpSpLocks/>
          </p:cNvGrpSpPr>
          <p:nvPr/>
        </p:nvGrpSpPr>
        <p:grpSpPr bwMode="auto">
          <a:xfrm>
            <a:off x="4360863" y="4205288"/>
            <a:ext cx="393700" cy="354012"/>
            <a:chOff x="2747" y="2649"/>
            <a:chExt cx="248" cy="223"/>
          </a:xfrm>
        </p:grpSpPr>
        <p:sp>
          <p:nvSpPr>
            <p:cNvPr id="46163" name="Oval 65"/>
            <p:cNvSpPr>
              <a:spLocks noChangeArrowheads="1"/>
            </p:cNvSpPr>
            <p:nvPr/>
          </p:nvSpPr>
          <p:spPr bwMode="auto">
            <a:xfrm>
              <a:off x="2839" y="2649"/>
              <a:ext cx="58" cy="58"/>
            </a:xfrm>
            <a:prstGeom prst="ellipse">
              <a:avLst/>
            </a:prstGeom>
            <a:solidFill>
              <a:srgbClr val="000000"/>
            </a:solidFill>
            <a:ln w="9525">
              <a:noFill/>
              <a:round/>
              <a:headEnd/>
              <a:tailEnd/>
            </a:ln>
          </p:spPr>
          <p:txBody>
            <a:bodyPr/>
            <a:lstStyle/>
            <a:p>
              <a:endParaRPr lang="en-US"/>
            </a:p>
          </p:txBody>
        </p:sp>
        <p:sp>
          <p:nvSpPr>
            <p:cNvPr id="46164" name="Rectangle 66"/>
            <p:cNvSpPr>
              <a:spLocks noChangeArrowheads="1"/>
            </p:cNvSpPr>
            <p:nvPr/>
          </p:nvSpPr>
          <p:spPr bwMode="auto">
            <a:xfrm>
              <a:off x="2747" y="2738"/>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1972</a:t>
              </a:r>
              <a:endParaRPr lang="en-US">
                <a:latin typeface="Arial" charset="0"/>
              </a:endParaRPr>
            </a:p>
          </p:txBody>
        </p:sp>
      </p:grpSp>
      <p:grpSp>
        <p:nvGrpSpPr>
          <p:cNvPr id="6" name="Group 67"/>
          <p:cNvGrpSpPr>
            <a:grpSpLocks/>
          </p:cNvGrpSpPr>
          <p:nvPr/>
        </p:nvGrpSpPr>
        <p:grpSpPr bwMode="auto">
          <a:xfrm>
            <a:off x="5741988" y="2058988"/>
            <a:ext cx="530225" cy="212725"/>
            <a:chOff x="3617" y="1297"/>
            <a:chExt cx="334" cy="134"/>
          </a:xfrm>
        </p:grpSpPr>
        <p:sp>
          <p:nvSpPr>
            <p:cNvPr id="46161" name="Oval 68"/>
            <p:cNvSpPr>
              <a:spLocks noChangeArrowheads="1"/>
            </p:cNvSpPr>
            <p:nvPr/>
          </p:nvSpPr>
          <p:spPr bwMode="auto">
            <a:xfrm>
              <a:off x="3617" y="1319"/>
              <a:ext cx="58" cy="58"/>
            </a:xfrm>
            <a:prstGeom prst="ellipse">
              <a:avLst/>
            </a:prstGeom>
            <a:solidFill>
              <a:srgbClr val="000000"/>
            </a:solidFill>
            <a:ln w="9525">
              <a:noFill/>
              <a:round/>
              <a:headEnd/>
              <a:tailEnd/>
            </a:ln>
          </p:spPr>
          <p:txBody>
            <a:bodyPr/>
            <a:lstStyle/>
            <a:p>
              <a:endParaRPr lang="en-US"/>
            </a:p>
          </p:txBody>
        </p:sp>
        <p:sp>
          <p:nvSpPr>
            <p:cNvPr id="46162" name="Rectangle 69"/>
            <p:cNvSpPr>
              <a:spLocks noChangeArrowheads="1"/>
            </p:cNvSpPr>
            <p:nvPr/>
          </p:nvSpPr>
          <p:spPr bwMode="auto">
            <a:xfrm>
              <a:off x="3703" y="1297"/>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1975</a:t>
              </a:r>
              <a:endParaRPr lang="en-US">
                <a:latin typeface="Arial" charset="0"/>
              </a:endParaRPr>
            </a:p>
          </p:txBody>
        </p:sp>
      </p:grpSp>
      <p:grpSp>
        <p:nvGrpSpPr>
          <p:cNvPr id="7" name="Group 70"/>
          <p:cNvGrpSpPr>
            <a:grpSpLocks/>
          </p:cNvGrpSpPr>
          <p:nvPr/>
        </p:nvGrpSpPr>
        <p:grpSpPr bwMode="auto">
          <a:xfrm>
            <a:off x="5224463" y="1976438"/>
            <a:ext cx="393700" cy="266700"/>
            <a:chOff x="3291" y="1245"/>
            <a:chExt cx="248" cy="168"/>
          </a:xfrm>
        </p:grpSpPr>
        <p:sp>
          <p:nvSpPr>
            <p:cNvPr id="46159" name="Oval 71"/>
            <p:cNvSpPr>
              <a:spLocks noChangeArrowheads="1"/>
            </p:cNvSpPr>
            <p:nvPr/>
          </p:nvSpPr>
          <p:spPr bwMode="auto">
            <a:xfrm>
              <a:off x="3389" y="1355"/>
              <a:ext cx="58" cy="58"/>
            </a:xfrm>
            <a:prstGeom prst="ellipse">
              <a:avLst/>
            </a:prstGeom>
            <a:solidFill>
              <a:srgbClr val="000000"/>
            </a:solidFill>
            <a:ln w="9525">
              <a:noFill/>
              <a:round/>
              <a:headEnd/>
              <a:tailEnd/>
            </a:ln>
          </p:spPr>
          <p:txBody>
            <a:bodyPr/>
            <a:lstStyle/>
            <a:p>
              <a:endParaRPr lang="en-US"/>
            </a:p>
          </p:txBody>
        </p:sp>
        <p:sp>
          <p:nvSpPr>
            <p:cNvPr id="46160" name="Rectangle 72"/>
            <p:cNvSpPr>
              <a:spLocks noChangeArrowheads="1"/>
            </p:cNvSpPr>
            <p:nvPr/>
          </p:nvSpPr>
          <p:spPr bwMode="auto">
            <a:xfrm>
              <a:off x="3291" y="1245"/>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1981</a:t>
              </a:r>
              <a:endParaRPr lang="en-US">
                <a:latin typeface="Arial" charset="0"/>
              </a:endParaRPr>
            </a:p>
          </p:txBody>
        </p:sp>
      </p:grpSp>
      <p:grpSp>
        <p:nvGrpSpPr>
          <p:cNvPr id="8" name="Group 73"/>
          <p:cNvGrpSpPr>
            <a:grpSpLocks/>
          </p:cNvGrpSpPr>
          <p:nvPr/>
        </p:nvGrpSpPr>
        <p:grpSpPr bwMode="auto">
          <a:xfrm>
            <a:off x="5418138" y="3538538"/>
            <a:ext cx="517525" cy="220662"/>
            <a:chOff x="3413" y="2229"/>
            <a:chExt cx="326" cy="139"/>
          </a:xfrm>
        </p:grpSpPr>
        <p:sp>
          <p:nvSpPr>
            <p:cNvPr id="46157" name="Oval 74"/>
            <p:cNvSpPr>
              <a:spLocks noChangeArrowheads="1"/>
            </p:cNvSpPr>
            <p:nvPr/>
          </p:nvSpPr>
          <p:spPr bwMode="auto">
            <a:xfrm>
              <a:off x="3413" y="2229"/>
              <a:ext cx="58" cy="58"/>
            </a:xfrm>
            <a:prstGeom prst="ellipse">
              <a:avLst/>
            </a:prstGeom>
            <a:solidFill>
              <a:srgbClr val="000000"/>
            </a:solidFill>
            <a:ln w="9525">
              <a:noFill/>
              <a:round/>
              <a:headEnd/>
              <a:tailEnd/>
            </a:ln>
          </p:spPr>
          <p:txBody>
            <a:bodyPr/>
            <a:lstStyle/>
            <a:p>
              <a:endParaRPr lang="en-US"/>
            </a:p>
          </p:txBody>
        </p:sp>
        <p:sp>
          <p:nvSpPr>
            <p:cNvPr id="46158" name="Rectangle 75"/>
            <p:cNvSpPr>
              <a:spLocks noChangeArrowheads="1"/>
            </p:cNvSpPr>
            <p:nvPr/>
          </p:nvSpPr>
          <p:spPr bwMode="auto">
            <a:xfrm>
              <a:off x="3491" y="2234"/>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1976</a:t>
              </a:r>
              <a:endParaRPr lang="en-US">
                <a:latin typeface="Arial" charset="0"/>
              </a:endParaRPr>
            </a:p>
          </p:txBody>
        </p:sp>
      </p:grpSp>
      <p:grpSp>
        <p:nvGrpSpPr>
          <p:cNvPr id="9" name="Group 76"/>
          <p:cNvGrpSpPr>
            <a:grpSpLocks/>
          </p:cNvGrpSpPr>
          <p:nvPr/>
        </p:nvGrpSpPr>
        <p:grpSpPr bwMode="auto">
          <a:xfrm>
            <a:off x="4716463" y="2778125"/>
            <a:ext cx="527050" cy="212725"/>
            <a:chOff x="2971" y="1750"/>
            <a:chExt cx="332" cy="134"/>
          </a:xfrm>
        </p:grpSpPr>
        <p:sp>
          <p:nvSpPr>
            <p:cNvPr id="46155" name="Oval 77"/>
            <p:cNvSpPr>
              <a:spLocks noChangeArrowheads="1"/>
            </p:cNvSpPr>
            <p:nvPr/>
          </p:nvSpPr>
          <p:spPr bwMode="auto">
            <a:xfrm>
              <a:off x="2971" y="1774"/>
              <a:ext cx="58" cy="58"/>
            </a:xfrm>
            <a:prstGeom prst="ellipse">
              <a:avLst/>
            </a:prstGeom>
            <a:solidFill>
              <a:srgbClr val="000000"/>
            </a:solidFill>
            <a:ln w="9525">
              <a:noFill/>
              <a:round/>
              <a:headEnd/>
              <a:tailEnd/>
            </a:ln>
          </p:spPr>
          <p:txBody>
            <a:bodyPr/>
            <a:lstStyle/>
            <a:p>
              <a:endParaRPr lang="en-US"/>
            </a:p>
          </p:txBody>
        </p:sp>
        <p:sp>
          <p:nvSpPr>
            <p:cNvPr id="46156" name="Rectangle 78"/>
            <p:cNvSpPr>
              <a:spLocks noChangeArrowheads="1"/>
            </p:cNvSpPr>
            <p:nvPr/>
          </p:nvSpPr>
          <p:spPr bwMode="auto">
            <a:xfrm>
              <a:off x="3055" y="1750"/>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1978</a:t>
              </a:r>
              <a:endParaRPr lang="en-US">
                <a:latin typeface="Arial" charset="0"/>
              </a:endParaRPr>
            </a:p>
          </p:txBody>
        </p:sp>
      </p:grpSp>
      <p:grpSp>
        <p:nvGrpSpPr>
          <p:cNvPr id="10" name="Group 79"/>
          <p:cNvGrpSpPr>
            <a:grpSpLocks/>
          </p:cNvGrpSpPr>
          <p:nvPr/>
        </p:nvGrpSpPr>
        <p:grpSpPr bwMode="auto">
          <a:xfrm>
            <a:off x="4621213" y="2454275"/>
            <a:ext cx="527050" cy="263525"/>
            <a:chOff x="2911" y="1546"/>
            <a:chExt cx="332" cy="166"/>
          </a:xfrm>
        </p:grpSpPr>
        <p:sp>
          <p:nvSpPr>
            <p:cNvPr id="46153" name="Oval 80"/>
            <p:cNvSpPr>
              <a:spLocks noChangeArrowheads="1"/>
            </p:cNvSpPr>
            <p:nvPr/>
          </p:nvSpPr>
          <p:spPr bwMode="auto">
            <a:xfrm>
              <a:off x="2911" y="1546"/>
              <a:ext cx="58" cy="58"/>
            </a:xfrm>
            <a:prstGeom prst="ellipse">
              <a:avLst/>
            </a:prstGeom>
            <a:solidFill>
              <a:srgbClr val="000000"/>
            </a:solidFill>
            <a:ln w="9525">
              <a:noFill/>
              <a:round/>
              <a:headEnd/>
              <a:tailEnd/>
            </a:ln>
          </p:spPr>
          <p:txBody>
            <a:bodyPr/>
            <a:lstStyle/>
            <a:p>
              <a:endParaRPr lang="en-US"/>
            </a:p>
          </p:txBody>
        </p:sp>
        <p:sp>
          <p:nvSpPr>
            <p:cNvPr id="46154" name="Rectangle 81"/>
            <p:cNvSpPr>
              <a:spLocks noChangeArrowheads="1"/>
            </p:cNvSpPr>
            <p:nvPr/>
          </p:nvSpPr>
          <p:spPr bwMode="auto">
            <a:xfrm>
              <a:off x="2995" y="1578"/>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1979</a:t>
              </a:r>
              <a:endParaRPr lang="en-US">
                <a:latin typeface="Arial" charset="0"/>
              </a:endParaRPr>
            </a:p>
          </p:txBody>
        </p:sp>
      </p:grpSp>
      <p:grpSp>
        <p:nvGrpSpPr>
          <p:cNvPr id="11" name="Group 82"/>
          <p:cNvGrpSpPr>
            <a:grpSpLocks/>
          </p:cNvGrpSpPr>
          <p:nvPr/>
        </p:nvGrpSpPr>
        <p:grpSpPr bwMode="auto">
          <a:xfrm>
            <a:off x="4767263" y="2084388"/>
            <a:ext cx="515937" cy="212725"/>
            <a:chOff x="3003" y="1313"/>
            <a:chExt cx="325" cy="134"/>
          </a:xfrm>
        </p:grpSpPr>
        <p:sp>
          <p:nvSpPr>
            <p:cNvPr id="46151" name="Oval 83"/>
            <p:cNvSpPr>
              <a:spLocks noChangeArrowheads="1"/>
            </p:cNvSpPr>
            <p:nvPr/>
          </p:nvSpPr>
          <p:spPr bwMode="auto">
            <a:xfrm>
              <a:off x="3270" y="1378"/>
              <a:ext cx="58" cy="58"/>
            </a:xfrm>
            <a:prstGeom prst="ellipse">
              <a:avLst/>
            </a:prstGeom>
            <a:solidFill>
              <a:srgbClr val="000000"/>
            </a:solidFill>
            <a:ln w="9525">
              <a:noFill/>
              <a:round/>
              <a:headEnd/>
              <a:tailEnd/>
            </a:ln>
          </p:spPr>
          <p:txBody>
            <a:bodyPr/>
            <a:lstStyle/>
            <a:p>
              <a:endParaRPr lang="en-US"/>
            </a:p>
          </p:txBody>
        </p:sp>
        <p:sp>
          <p:nvSpPr>
            <p:cNvPr id="46152" name="Rectangle 84"/>
            <p:cNvSpPr>
              <a:spLocks noChangeArrowheads="1"/>
            </p:cNvSpPr>
            <p:nvPr/>
          </p:nvSpPr>
          <p:spPr bwMode="auto">
            <a:xfrm>
              <a:off x="3003" y="1313"/>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1980</a:t>
              </a:r>
              <a:endParaRPr lang="en-US">
                <a:latin typeface="Arial" charset="0"/>
              </a:endParaRPr>
            </a:p>
          </p:txBody>
        </p:sp>
      </p:grpSp>
      <p:grpSp>
        <p:nvGrpSpPr>
          <p:cNvPr id="12" name="Group 85"/>
          <p:cNvGrpSpPr>
            <a:grpSpLocks/>
          </p:cNvGrpSpPr>
          <p:nvPr/>
        </p:nvGrpSpPr>
        <p:grpSpPr bwMode="auto">
          <a:xfrm>
            <a:off x="3749675" y="3603625"/>
            <a:ext cx="546100" cy="212725"/>
            <a:chOff x="2362" y="2270"/>
            <a:chExt cx="344" cy="134"/>
          </a:xfrm>
        </p:grpSpPr>
        <p:sp>
          <p:nvSpPr>
            <p:cNvPr id="46149" name="Oval 86"/>
            <p:cNvSpPr>
              <a:spLocks noChangeArrowheads="1"/>
            </p:cNvSpPr>
            <p:nvPr/>
          </p:nvSpPr>
          <p:spPr bwMode="auto">
            <a:xfrm>
              <a:off x="2648" y="2277"/>
              <a:ext cx="58" cy="58"/>
            </a:xfrm>
            <a:prstGeom prst="ellipse">
              <a:avLst/>
            </a:prstGeom>
            <a:solidFill>
              <a:srgbClr val="000000"/>
            </a:solidFill>
            <a:ln w="9525">
              <a:noFill/>
              <a:round/>
              <a:headEnd/>
              <a:tailEnd/>
            </a:ln>
          </p:spPr>
          <p:txBody>
            <a:bodyPr/>
            <a:lstStyle/>
            <a:p>
              <a:endParaRPr lang="en-US"/>
            </a:p>
          </p:txBody>
        </p:sp>
        <p:sp>
          <p:nvSpPr>
            <p:cNvPr id="46150" name="Rectangle 87"/>
            <p:cNvSpPr>
              <a:spLocks noChangeArrowheads="1"/>
            </p:cNvSpPr>
            <p:nvPr/>
          </p:nvSpPr>
          <p:spPr bwMode="auto">
            <a:xfrm>
              <a:off x="2362" y="2270"/>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1973</a:t>
              </a:r>
              <a:endParaRPr lang="en-US">
                <a:latin typeface="Arial" charset="0"/>
              </a:endParaRPr>
            </a:p>
          </p:txBody>
        </p:sp>
      </p:grpSp>
      <p:grpSp>
        <p:nvGrpSpPr>
          <p:cNvPr id="13" name="Group 88"/>
          <p:cNvGrpSpPr>
            <a:grpSpLocks/>
          </p:cNvGrpSpPr>
          <p:nvPr/>
        </p:nvGrpSpPr>
        <p:grpSpPr bwMode="auto">
          <a:xfrm>
            <a:off x="4079875" y="2346325"/>
            <a:ext cx="538163" cy="212725"/>
            <a:chOff x="2570" y="1478"/>
            <a:chExt cx="339" cy="134"/>
          </a:xfrm>
        </p:grpSpPr>
        <p:sp>
          <p:nvSpPr>
            <p:cNvPr id="46147" name="Oval 89"/>
            <p:cNvSpPr>
              <a:spLocks noChangeArrowheads="1"/>
            </p:cNvSpPr>
            <p:nvPr/>
          </p:nvSpPr>
          <p:spPr bwMode="auto">
            <a:xfrm>
              <a:off x="2851" y="1486"/>
              <a:ext cx="58" cy="58"/>
            </a:xfrm>
            <a:prstGeom prst="ellipse">
              <a:avLst/>
            </a:prstGeom>
            <a:solidFill>
              <a:srgbClr val="000000"/>
            </a:solidFill>
            <a:ln w="9525">
              <a:noFill/>
              <a:round/>
              <a:headEnd/>
              <a:tailEnd/>
            </a:ln>
          </p:spPr>
          <p:txBody>
            <a:bodyPr/>
            <a:lstStyle/>
            <a:p>
              <a:endParaRPr lang="en-US"/>
            </a:p>
          </p:txBody>
        </p:sp>
        <p:sp>
          <p:nvSpPr>
            <p:cNvPr id="46148" name="Rectangle 90"/>
            <p:cNvSpPr>
              <a:spLocks noChangeArrowheads="1"/>
            </p:cNvSpPr>
            <p:nvPr/>
          </p:nvSpPr>
          <p:spPr bwMode="auto">
            <a:xfrm>
              <a:off x="2570" y="1478"/>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1974</a:t>
              </a:r>
              <a:endParaRPr lang="en-US">
                <a:latin typeface="Arial" charset="0"/>
              </a:endParaRPr>
            </a:p>
          </p:txBody>
        </p:sp>
      </p:grpSp>
      <p:grpSp>
        <p:nvGrpSpPr>
          <p:cNvPr id="14" name="Group 91"/>
          <p:cNvGrpSpPr>
            <a:grpSpLocks/>
          </p:cNvGrpSpPr>
          <p:nvPr/>
        </p:nvGrpSpPr>
        <p:grpSpPr bwMode="auto">
          <a:xfrm>
            <a:off x="4703763" y="3405188"/>
            <a:ext cx="522287" cy="252412"/>
            <a:chOff x="2963" y="2145"/>
            <a:chExt cx="329" cy="159"/>
          </a:xfrm>
        </p:grpSpPr>
        <p:sp>
          <p:nvSpPr>
            <p:cNvPr id="46145" name="Oval 92"/>
            <p:cNvSpPr>
              <a:spLocks noChangeArrowheads="1"/>
            </p:cNvSpPr>
            <p:nvPr/>
          </p:nvSpPr>
          <p:spPr bwMode="auto">
            <a:xfrm>
              <a:off x="3234" y="2145"/>
              <a:ext cx="58" cy="58"/>
            </a:xfrm>
            <a:prstGeom prst="ellipse">
              <a:avLst/>
            </a:prstGeom>
            <a:solidFill>
              <a:srgbClr val="000000"/>
            </a:solidFill>
            <a:ln w="9525">
              <a:noFill/>
              <a:round/>
              <a:headEnd/>
              <a:tailEnd/>
            </a:ln>
          </p:spPr>
          <p:txBody>
            <a:bodyPr/>
            <a:lstStyle/>
            <a:p>
              <a:endParaRPr lang="en-US"/>
            </a:p>
          </p:txBody>
        </p:sp>
        <p:sp>
          <p:nvSpPr>
            <p:cNvPr id="46146" name="Rectangle 93"/>
            <p:cNvSpPr>
              <a:spLocks noChangeArrowheads="1"/>
            </p:cNvSpPr>
            <p:nvPr/>
          </p:nvSpPr>
          <p:spPr bwMode="auto">
            <a:xfrm>
              <a:off x="2963" y="2170"/>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1977</a:t>
              </a:r>
              <a:endParaRPr lang="en-US">
                <a:latin typeface="Arial" charset="0"/>
              </a:endParaRPr>
            </a:p>
          </p:txBody>
        </p:sp>
      </p:grpSp>
      <p:sp>
        <p:nvSpPr>
          <p:cNvPr id="627807" name="Rectangle 95"/>
          <p:cNvSpPr>
            <a:spLocks noChangeArrowheads="1"/>
          </p:cNvSpPr>
          <p:nvPr/>
        </p:nvSpPr>
        <p:spPr bwMode="auto">
          <a:xfrm>
            <a:off x="2387600" y="4610100"/>
            <a:ext cx="5638800" cy="1130300"/>
          </a:xfrm>
          <a:prstGeom prst="rect">
            <a:avLst/>
          </a:prstGeom>
          <a:noFill/>
          <a:ln w="9525">
            <a:noFill/>
            <a:miter lim="800000"/>
            <a:headEnd/>
            <a:tailEnd/>
          </a:ln>
          <a:effectLst/>
        </p:spPr>
        <p:txBody>
          <a:bodyPr anchor="ctr"/>
          <a:lstStyle/>
          <a:p>
            <a:pPr>
              <a:lnSpc>
                <a:spcPct val="80000"/>
              </a:lnSpc>
              <a:defRPr/>
            </a:pPr>
            <a:r>
              <a:rPr lang="en-US" sz="3200" b="1" dirty="0">
                <a:solidFill>
                  <a:schemeClr val="tx2"/>
                </a:solidFill>
                <a:effectLst>
                  <a:outerShdw blurRad="38100" dist="38100" dir="2700000" algn="tl">
                    <a:srgbClr val="FFFFFF"/>
                  </a:outerShdw>
                </a:effectLst>
                <a:latin typeface="Arial" pitchFamily="34" charset="0"/>
                <a:cs typeface="Arial" pitchFamily="34" charset="0"/>
              </a:rPr>
              <a:t>We had a Phillips “Curl”</a:t>
            </a:r>
            <a:br>
              <a:rPr lang="en-US" sz="3200" b="1" dirty="0">
                <a:solidFill>
                  <a:schemeClr val="tx2"/>
                </a:solidFill>
                <a:effectLst>
                  <a:outerShdw blurRad="38100" dist="38100" dir="2700000" algn="tl">
                    <a:srgbClr val="FFFFFF"/>
                  </a:outerShdw>
                </a:effectLst>
                <a:latin typeface="Arial" pitchFamily="34" charset="0"/>
                <a:cs typeface="Arial" pitchFamily="34" charset="0"/>
              </a:rPr>
            </a:br>
            <a:r>
              <a:rPr lang="en-US" sz="3200" b="1" dirty="0">
                <a:solidFill>
                  <a:schemeClr val="tx2"/>
                </a:solidFill>
                <a:effectLst>
                  <a:outerShdw blurRad="38100" dist="38100" dir="2700000" algn="tl">
                    <a:srgbClr val="FFFFFF"/>
                  </a:outerShdw>
                </a:effectLst>
                <a:latin typeface="Arial" pitchFamily="34" charset="0"/>
                <a:cs typeface="Arial" pitchFamily="34" charset="0"/>
              </a:rPr>
              <a:t>Instead of a Phillips Curve.                   </a:t>
            </a:r>
          </a:p>
        </p:txBody>
      </p:sp>
      <p:sp>
        <p:nvSpPr>
          <p:cNvPr id="93" name="Rectangle 92"/>
          <p:cNvSpPr/>
          <p:nvPr/>
        </p:nvSpPr>
        <p:spPr>
          <a:xfrm>
            <a:off x="38989" y="163235"/>
            <a:ext cx="9066022" cy="584775"/>
          </a:xfrm>
          <a:prstGeom prst="rect">
            <a:avLst/>
          </a:prstGeom>
          <a:noFill/>
          <a:scene3d>
            <a:camera prst="orthographicFront"/>
            <a:lightRig rig="flat" dir="tl">
              <a:rot lat="0" lon="0" rev="6600000"/>
            </a:lightRig>
          </a:scene3d>
          <a:sp3d>
            <a:bevelT prst="angle"/>
          </a:sp3d>
        </p:spPr>
        <p:txBody>
          <a:bodyPr wrap="square">
            <a:spAutoFit/>
            <a:sp3d extrusionH="25400" contourW="8890">
              <a:bevelT w="38100" h="31750"/>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200" b="1" dirty="0" smtClean="0">
                <a:ln w="11430">
                  <a:solidFill>
                    <a:srgbClr val="006600"/>
                  </a:solidFill>
                </a:ln>
                <a:solidFill>
                  <a:srgbClr val="009900"/>
                </a:solidFill>
                <a:effectLst>
                  <a:outerShdw blurRad="50800" dist="39000" dir="5460000" algn="tl">
                    <a:srgbClr val="000000">
                      <a:alpha val="38000"/>
                    </a:srgbClr>
                  </a:outerShdw>
                </a:effectLst>
                <a:latin typeface="Arial Black" pitchFamily="34" charset="0"/>
              </a:rPr>
              <a:t>Supply Shocks of the 70s resulted in …</a:t>
            </a:r>
            <a:endParaRPr lang="en-US" sz="3200" b="1" dirty="0">
              <a:ln w="11430">
                <a:solidFill>
                  <a:srgbClr val="006600"/>
                </a:solidFill>
              </a:ln>
              <a:solidFill>
                <a:srgbClr val="009900"/>
              </a:solidFill>
              <a:effectLst>
                <a:outerShdw blurRad="50800" dist="39000" dir="5460000" algn="tl">
                  <a:srgbClr val="000000">
                    <a:alpha val="38000"/>
                  </a:srgbClr>
                </a:outerShdw>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3"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strips(upRight)">
                                      <p:cBhvr>
                                        <p:cTn id="57" dur="2000"/>
                                        <p:tgtEl>
                                          <p:spTgt spid="2"/>
                                        </p:tgtEl>
                                      </p:cBhvr>
                                    </p:animEffect>
                                  </p:childTnLst>
                                </p:cTn>
                              </p:par>
                            </p:childTnLst>
                          </p:cTn>
                        </p:par>
                        <p:par>
                          <p:cTn id="58" fill="hold" nodeType="afterGroup">
                            <p:stCondLst>
                              <p:cond delay="2000"/>
                            </p:stCondLst>
                            <p:childTnLst>
                              <p:par>
                                <p:cTn id="59" presetID="18" presetClass="entr" presetSubtype="12" fill="hold" grpId="0" nodeType="afterEffect">
                                  <p:stCondLst>
                                    <p:cond delay="0"/>
                                  </p:stCondLst>
                                  <p:childTnLst>
                                    <p:set>
                                      <p:cBhvr>
                                        <p:cTn id="60" dur="1" fill="hold">
                                          <p:stCondLst>
                                            <p:cond delay="0"/>
                                          </p:stCondLst>
                                        </p:cTn>
                                        <p:tgtEl>
                                          <p:spTgt spid="627749"/>
                                        </p:tgtEl>
                                        <p:attrNameLst>
                                          <p:attrName>style.visibility</p:attrName>
                                        </p:attrNameLst>
                                      </p:cBhvr>
                                      <p:to>
                                        <p:strVal val="visible"/>
                                      </p:to>
                                    </p:set>
                                    <p:animEffect transition="in" filter="strips(downLeft)">
                                      <p:cBhvr>
                                        <p:cTn id="61" dur="2000"/>
                                        <p:tgtEl>
                                          <p:spTgt spid="627749"/>
                                        </p:tgtEl>
                                      </p:cBhvr>
                                    </p:animEffect>
                                  </p:childTnLst>
                                </p:cTn>
                              </p:par>
                            </p:childTnLst>
                          </p:cTn>
                        </p:par>
                        <p:par>
                          <p:cTn id="62" fill="hold" nodeType="afterGroup">
                            <p:stCondLst>
                              <p:cond delay="4000"/>
                            </p:stCondLst>
                            <p:childTnLst>
                              <p:par>
                                <p:cTn id="63" presetID="18" presetClass="entr" presetSubtype="9"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strips(upLeft)">
                                      <p:cBhvr>
                                        <p:cTn id="65" dur="2000"/>
                                        <p:tgtEl>
                                          <p:spTgt spid="3"/>
                                        </p:tgtEl>
                                      </p:cBhvr>
                                    </p:animEffect>
                                  </p:childTnLst>
                                </p:cTn>
                              </p:par>
                            </p:childTnLst>
                          </p:cTn>
                        </p:par>
                        <p:par>
                          <p:cTn id="66" fill="hold" nodeType="afterGroup">
                            <p:stCondLst>
                              <p:cond delay="6000"/>
                            </p:stCondLst>
                            <p:childTnLst>
                              <p:par>
                                <p:cTn id="67" presetID="18" presetClass="entr" presetSubtype="3"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strips(upRight)">
                                      <p:cBhvr>
                                        <p:cTn id="69" dur="2000"/>
                                        <p:tgtEl>
                                          <p:spTgt spid="4"/>
                                        </p:tgtEl>
                                      </p:cBhvr>
                                    </p:animEffect>
                                  </p:childTnLst>
                                </p:cTn>
                              </p:par>
                            </p:childTnLst>
                          </p:cTn>
                        </p:par>
                        <p:par>
                          <p:cTn id="70" fill="hold" nodeType="afterGroup">
                            <p:stCondLst>
                              <p:cond delay="8000"/>
                            </p:stCondLst>
                            <p:childTnLst>
                              <p:par>
                                <p:cTn id="71" presetID="22" presetClass="entr" presetSubtype="8" fill="hold" grpId="0" nodeType="afterEffect">
                                  <p:stCondLst>
                                    <p:cond delay="0"/>
                                  </p:stCondLst>
                                  <p:childTnLst>
                                    <p:set>
                                      <p:cBhvr>
                                        <p:cTn id="72" dur="1" fill="hold">
                                          <p:stCondLst>
                                            <p:cond delay="0"/>
                                          </p:stCondLst>
                                        </p:cTn>
                                        <p:tgtEl>
                                          <p:spTgt spid="627807"/>
                                        </p:tgtEl>
                                        <p:attrNameLst>
                                          <p:attrName>style.visibility</p:attrName>
                                        </p:attrNameLst>
                                      </p:cBhvr>
                                      <p:to>
                                        <p:strVal val="visible"/>
                                      </p:to>
                                    </p:set>
                                    <p:animEffect transition="in" filter="wipe(left)">
                                      <p:cBhvr>
                                        <p:cTn id="73" dur="2000"/>
                                        <p:tgtEl>
                                          <p:spTgt spid="627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49" grpId="0" animBg="1"/>
      <p:bldP spid="6278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196613" name="Picture 5" descr="Phillips Curl"/>
          <p:cNvPicPr>
            <a:picLocks noGrp="1" noChangeAspect="1" noChangeArrowheads="1"/>
          </p:cNvPicPr>
          <p:nvPr>
            <p:ph idx="1"/>
          </p:nvPr>
        </p:nvPicPr>
        <p:blipFill>
          <a:blip r:embed="rId5"/>
          <a:srcRect/>
          <a:stretch>
            <a:fillRect/>
          </a:stretch>
        </p:blipFill>
        <p:spPr>
          <a:xfrm>
            <a:off x="185738" y="228600"/>
            <a:ext cx="5372100" cy="6362700"/>
          </a:xfrm>
          <a:noFill/>
          <a:ln w="38100">
            <a:noFill/>
          </a:ln>
          <a:scene3d>
            <a:camera prst="orthographicFront"/>
            <a:lightRig rig="threePt" dir="t"/>
          </a:scene3d>
          <a:sp3d>
            <a:bevelT prst="angle"/>
          </a:sp3d>
        </p:spPr>
      </p:pic>
      <p:sp>
        <p:nvSpPr>
          <p:cNvPr id="196614" name="Rectangle 6"/>
          <p:cNvSpPr>
            <a:spLocks noGrp="1" noChangeArrowheads="1"/>
          </p:cNvSpPr>
          <p:nvPr>
            <p:ph type="title"/>
          </p:nvPr>
        </p:nvSpPr>
        <p:spPr>
          <a:xfrm>
            <a:off x="5600700" y="2571750"/>
            <a:ext cx="3543300" cy="666750"/>
          </a:xfrm>
        </p:spPr>
        <p:txBody>
          <a:bodyPr>
            <a:scene3d>
              <a:camera prst="orthographicFront"/>
              <a:lightRig rig="threePt" dir="t"/>
            </a:scene3d>
            <a:sp3d extrusionH="57150">
              <a:bevelT w="38100" h="38100" prst="angle"/>
            </a:sp3d>
          </a:bodyPr>
          <a:lstStyle/>
          <a:p>
            <a:pPr eaLnBrk="1" hangingPunct="1">
              <a:defRPr/>
            </a:pPr>
            <a:r>
              <a:rPr lang="en-US" sz="3200" b="1" dirty="0" smtClean="0">
                <a:solidFill>
                  <a:srgbClr val="0000CC"/>
                </a:solidFill>
                <a:effectLst>
                  <a:outerShdw blurRad="38100" dist="38100" dir="2700000" algn="tl">
                    <a:srgbClr val="FFFFFF"/>
                  </a:outerShdw>
                </a:effectLst>
                <a:latin typeface="Arial" pitchFamily="34" charset="0"/>
                <a:cs typeface="Arial" pitchFamily="34" charset="0"/>
              </a:rPr>
              <a:t>Phillips “Curl”?</a:t>
            </a:r>
          </a:p>
        </p:txBody>
      </p:sp>
      <p:sp>
        <p:nvSpPr>
          <p:cNvPr id="196618" name="Rectangle 10" descr="Papyrus"/>
          <p:cNvSpPr>
            <a:spLocks noChangeArrowheads="1"/>
          </p:cNvSpPr>
          <p:nvPr/>
        </p:nvSpPr>
        <p:spPr bwMode="auto">
          <a:xfrm>
            <a:off x="5619750" y="3962400"/>
            <a:ext cx="3524250" cy="857250"/>
          </a:xfrm>
          <a:prstGeom prst="rect">
            <a:avLst/>
          </a:prstGeom>
          <a:noFill/>
          <a:ln w="12700">
            <a:noFill/>
            <a:miter lim="800000"/>
            <a:headEnd/>
            <a:tailEnd/>
          </a:ln>
          <a:effectLst/>
          <a:scene3d>
            <a:camera prst="orthographicFront"/>
            <a:lightRig rig="threePt" dir="t"/>
          </a:scene3d>
          <a:sp3d>
            <a:bevelT/>
          </a:sp3d>
        </p:spPr>
        <p:txBody>
          <a:bodyPr wrap="none" anchor="ctr">
            <a:sp3d extrusionH="57150">
              <a:bevelT w="38100" h="38100" prst="angle"/>
            </a:sp3d>
          </a:bodyPr>
          <a:lstStyle/>
          <a:p>
            <a:pPr algn="l">
              <a:defRPr/>
            </a:pPr>
            <a:r>
              <a:rPr lang="en-US" b="1" dirty="0">
                <a:solidFill>
                  <a:srgbClr val="FF0000"/>
                </a:solidFill>
                <a:effectLst>
                  <a:outerShdw blurRad="38100" dist="38100" dir="2700000" algn="tl">
                    <a:srgbClr val="FFFFFF"/>
                  </a:outerShdw>
                </a:effectLst>
                <a:latin typeface="Arial" pitchFamily="34" charset="0"/>
                <a:cs typeface="Arial" pitchFamily="34" charset="0"/>
              </a:rPr>
              <a:t>Unemployment</a:t>
            </a:r>
            <a:r>
              <a:rPr lang="en-US" sz="2000" b="1" dirty="0">
                <a:latin typeface="Arial" pitchFamily="34" charset="0"/>
                <a:cs typeface="Arial" pitchFamily="34" charset="0"/>
              </a:rPr>
              <a:t>  got </a:t>
            </a:r>
          </a:p>
          <a:p>
            <a:pPr algn="l">
              <a:defRPr/>
            </a:pPr>
            <a:r>
              <a:rPr lang="en-US" sz="2000" b="1" dirty="0">
                <a:latin typeface="Arial" pitchFamily="34" charset="0"/>
                <a:cs typeface="Arial" pitchFamily="34" charset="0"/>
              </a:rPr>
              <a:t>worse but so did </a:t>
            </a:r>
            <a:r>
              <a:rPr lang="en-US" b="1" dirty="0">
                <a:solidFill>
                  <a:srgbClr val="009900"/>
                </a:solidFill>
                <a:effectLst>
                  <a:outerShdw blurRad="38100" dist="38100" dir="2700000" algn="tl">
                    <a:srgbClr val="FFFFFF"/>
                  </a:outerShdw>
                </a:effectLst>
                <a:latin typeface="Arial" pitchFamily="34" charset="0"/>
                <a:cs typeface="Arial" pitchFamily="34" charset="0"/>
              </a:rPr>
              <a:t>inflation</a:t>
            </a:r>
            <a:r>
              <a:rPr lang="en-US" sz="2000" b="1" i="1" dirty="0">
                <a:effectLst>
                  <a:outerShdw blurRad="38100" dist="38100" dir="2700000" algn="tl">
                    <a:srgbClr val="808080"/>
                  </a:outerShdw>
                </a:effectLst>
                <a:latin typeface="Arial" pitchFamily="34" charset="0"/>
                <a:cs typeface="Arial" pitchFamily="34" charset="0"/>
              </a:rPr>
              <a:t>.</a:t>
            </a:r>
          </a:p>
        </p:txBody>
      </p:sp>
      <p:sp>
        <p:nvSpPr>
          <p:cNvPr id="196635" name="Line 27"/>
          <p:cNvSpPr>
            <a:spLocks noChangeShapeType="1"/>
          </p:cNvSpPr>
          <p:nvPr/>
        </p:nvSpPr>
        <p:spPr bwMode="auto">
          <a:xfrm flipV="1">
            <a:off x="2209800" y="1552575"/>
            <a:ext cx="361950" cy="2105025"/>
          </a:xfrm>
          <a:prstGeom prst="line">
            <a:avLst/>
          </a:prstGeom>
          <a:noFill/>
          <a:ln w="76200">
            <a:solidFill>
              <a:srgbClr val="006600"/>
            </a:solidFill>
            <a:round/>
            <a:headEnd/>
            <a:tailEnd type="stealth" w="med" len="med"/>
          </a:ln>
          <a:scene3d>
            <a:camera prst="orthographicFront"/>
            <a:lightRig rig="threePt" dir="t"/>
          </a:scene3d>
          <a:sp3d>
            <a:bevelT/>
          </a:sp3d>
        </p:spPr>
        <p:txBody>
          <a:bodyPr/>
          <a:lstStyle/>
          <a:p>
            <a:endParaRPr lang="en-US"/>
          </a:p>
        </p:txBody>
      </p:sp>
      <p:sp>
        <p:nvSpPr>
          <p:cNvPr id="196636" name="Line 28"/>
          <p:cNvSpPr>
            <a:spLocks noChangeShapeType="1"/>
          </p:cNvSpPr>
          <p:nvPr/>
        </p:nvSpPr>
        <p:spPr bwMode="auto">
          <a:xfrm flipV="1">
            <a:off x="2609850" y="609600"/>
            <a:ext cx="733425" cy="876300"/>
          </a:xfrm>
          <a:prstGeom prst="line">
            <a:avLst/>
          </a:prstGeom>
          <a:noFill/>
          <a:ln w="76200">
            <a:solidFill>
              <a:srgbClr val="006600"/>
            </a:solidFill>
            <a:round/>
            <a:headEnd/>
            <a:tailEnd type="stealth" w="med" len="med"/>
          </a:ln>
          <a:scene3d>
            <a:camera prst="orthographicFront"/>
            <a:lightRig rig="threePt" dir="t"/>
          </a:scene3d>
          <a:sp3d>
            <a:bevelT/>
          </a:sp3d>
        </p:spPr>
        <p:txBody>
          <a:bodyPr/>
          <a:lstStyle/>
          <a:p>
            <a:endParaRPr lang="en-US"/>
          </a:p>
        </p:txBody>
      </p:sp>
      <p:sp>
        <p:nvSpPr>
          <p:cNvPr id="196637" name="Line 29"/>
          <p:cNvSpPr>
            <a:spLocks noChangeShapeType="1"/>
          </p:cNvSpPr>
          <p:nvPr/>
        </p:nvSpPr>
        <p:spPr bwMode="auto">
          <a:xfrm>
            <a:off x="3390900" y="514350"/>
            <a:ext cx="323850" cy="1285875"/>
          </a:xfrm>
          <a:prstGeom prst="line">
            <a:avLst/>
          </a:prstGeom>
          <a:noFill/>
          <a:ln w="76200">
            <a:solidFill>
              <a:srgbClr val="FF0000"/>
            </a:solidFill>
            <a:round/>
            <a:headEnd/>
            <a:tailEnd type="stealth" w="med" len="med"/>
          </a:ln>
          <a:scene3d>
            <a:camera prst="orthographicFront"/>
            <a:lightRig rig="threePt" dir="t"/>
          </a:scene3d>
          <a:sp3d>
            <a:bevelT/>
          </a:sp3d>
        </p:spPr>
        <p:txBody>
          <a:bodyPr/>
          <a:lstStyle/>
          <a:p>
            <a:endParaRPr lang="en-US"/>
          </a:p>
        </p:txBody>
      </p:sp>
      <p:sp>
        <p:nvSpPr>
          <p:cNvPr id="196638" name="Line 30"/>
          <p:cNvSpPr>
            <a:spLocks noChangeShapeType="1"/>
          </p:cNvSpPr>
          <p:nvPr/>
        </p:nvSpPr>
        <p:spPr bwMode="auto">
          <a:xfrm flipH="1">
            <a:off x="3733800" y="2438400"/>
            <a:ext cx="381000" cy="1371600"/>
          </a:xfrm>
          <a:prstGeom prst="line">
            <a:avLst/>
          </a:prstGeom>
          <a:noFill/>
          <a:ln w="76200">
            <a:solidFill>
              <a:srgbClr val="FF0000"/>
            </a:solidFill>
            <a:round/>
            <a:headEnd/>
            <a:tailEnd type="stealth" w="med" len="med"/>
          </a:ln>
          <a:scene3d>
            <a:camera prst="orthographicFront"/>
            <a:lightRig rig="threePt" dir="t"/>
          </a:scene3d>
          <a:sp3d>
            <a:bevelT/>
          </a:sp3d>
        </p:spPr>
        <p:txBody>
          <a:bodyPr/>
          <a:lstStyle/>
          <a:p>
            <a:endParaRPr lang="en-US"/>
          </a:p>
        </p:txBody>
      </p:sp>
      <p:sp>
        <p:nvSpPr>
          <p:cNvPr id="196639" name="Line 31"/>
          <p:cNvSpPr>
            <a:spLocks noChangeShapeType="1"/>
          </p:cNvSpPr>
          <p:nvPr/>
        </p:nvSpPr>
        <p:spPr bwMode="auto">
          <a:xfrm flipH="1" flipV="1">
            <a:off x="3343275" y="3533775"/>
            <a:ext cx="390525" cy="285750"/>
          </a:xfrm>
          <a:prstGeom prst="line">
            <a:avLst/>
          </a:prstGeom>
          <a:noFill/>
          <a:ln w="76200">
            <a:solidFill>
              <a:srgbClr val="006600"/>
            </a:solidFill>
            <a:round/>
            <a:headEnd/>
            <a:tailEnd type="stealth" w="med" len="med"/>
          </a:ln>
          <a:scene3d>
            <a:camera prst="orthographicFront"/>
            <a:lightRig rig="threePt" dir="t"/>
          </a:scene3d>
          <a:sp3d>
            <a:bevelT/>
          </a:sp3d>
        </p:spPr>
        <p:txBody>
          <a:bodyPr/>
          <a:lstStyle/>
          <a:p>
            <a:endParaRPr lang="en-US"/>
          </a:p>
        </p:txBody>
      </p:sp>
      <p:sp>
        <p:nvSpPr>
          <p:cNvPr id="196642" name="Line 34"/>
          <p:cNvSpPr>
            <a:spLocks noChangeShapeType="1"/>
          </p:cNvSpPr>
          <p:nvPr/>
        </p:nvSpPr>
        <p:spPr bwMode="auto">
          <a:xfrm flipH="1">
            <a:off x="4810125" y="3714750"/>
            <a:ext cx="9525" cy="1247775"/>
          </a:xfrm>
          <a:prstGeom prst="line">
            <a:avLst/>
          </a:prstGeom>
          <a:noFill/>
          <a:ln w="76200">
            <a:solidFill>
              <a:srgbClr val="FF0000"/>
            </a:solidFill>
            <a:round/>
            <a:headEnd/>
            <a:tailEnd type="stealth" w="med" len="med"/>
          </a:ln>
          <a:scene3d>
            <a:camera prst="orthographicFront"/>
            <a:lightRig rig="threePt" dir="t"/>
          </a:scene3d>
          <a:sp3d>
            <a:bevelT/>
          </a:sp3d>
        </p:spPr>
        <p:txBody>
          <a:bodyPr/>
          <a:lstStyle/>
          <a:p>
            <a:endParaRPr lang="en-US"/>
          </a:p>
        </p:txBody>
      </p:sp>
      <p:sp>
        <p:nvSpPr>
          <p:cNvPr id="196643" name="Line 35"/>
          <p:cNvSpPr>
            <a:spLocks noChangeShapeType="1"/>
          </p:cNvSpPr>
          <p:nvPr/>
        </p:nvSpPr>
        <p:spPr bwMode="auto">
          <a:xfrm flipH="1" flipV="1">
            <a:off x="3581400" y="4419600"/>
            <a:ext cx="1200150" cy="514350"/>
          </a:xfrm>
          <a:prstGeom prst="line">
            <a:avLst/>
          </a:prstGeom>
          <a:noFill/>
          <a:ln w="76200">
            <a:solidFill>
              <a:srgbClr val="006600"/>
            </a:solidFill>
            <a:round/>
            <a:headEnd/>
            <a:tailEnd type="stealth" w="med" len="med"/>
          </a:ln>
          <a:scene3d>
            <a:camera prst="orthographicFront"/>
            <a:lightRig rig="threePt" dir="t"/>
          </a:scene3d>
          <a:sp3d>
            <a:bevelT/>
          </a:sp3d>
        </p:spPr>
        <p:txBody>
          <a:bodyPr/>
          <a:lstStyle/>
          <a:p>
            <a:endParaRPr lang="en-US"/>
          </a:p>
        </p:txBody>
      </p:sp>
      <p:pic>
        <p:nvPicPr>
          <p:cNvPr id="196647" name="A sw2201.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8839200" y="6553200"/>
            <a:ext cx="304800" cy="304800"/>
          </a:xfrm>
          <a:prstGeom prst="rect">
            <a:avLst/>
          </a:prstGeom>
          <a:noFill/>
          <a:ln w="9525">
            <a:noFill/>
            <a:miter lim="800000"/>
            <a:headEnd/>
            <a:tailEnd/>
          </a:ln>
        </p:spPr>
      </p:pic>
      <p:pic>
        <p:nvPicPr>
          <p:cNvPr id="196652" name="A sw2202.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8524875" y="6553200"/>
            <a:ext cx="304800" cy="304800"/>
          </a:xfrm>
          <a:prstGeom prst="rect">
            <a:avLst/>
          </a:prstGeom>
          <a:noFill/>
          <a:ln w="9525">
            <a:noFill/>
            <a:miter lim="800000"/>
            <a:headEnd/>
            <a:tailEnd/>
          </a:ln>
        </p:spPr>
      </p:pic>
      <p:pic>
        <p:nvPicPr>
          <p:cNvPr id="196653" name="A sw2204.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8201025" y="6553200"/>
            <a:ext cx="304800" cy="304800"/>
          </a:xfrm>
          <a:prstGeom prst="rect">
            <a:avLst/>
          </a:prstGeom>
          <a:noFill/>
          <a:ln w="9525">
            <a:noFill/>
            <a:miter lim="800000"/>
            <a:headEnd/>
            <a:tailEnd/>
          </a:ln>
        </p:spPr>
      </p:pic>
      <p:pic>
        <p:nvPicPr>
          <p:cNvPr id="196654" name="A sw2217.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7867650" y="6581775"/>
            <a:ext cx="304800" cy="304800"/>
          </a:xfrm>
          <a:prstGeom prst="rect">
            <a:avLst/>
          </a:prstGeom>
          <a:noFill/>
          <a:ln w="9525">
            <a:noFill/>
            <a:miter lim="800000"/>
            <a:headEnd/>
            <a:tailEnd/>
          </a:ln>
        </p:spPr>
      </p:pic>
      <p:pic>
        <p:nvPicPr>
          <p:cNvPr id="196655" name="A sw2219.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7486650" y="6553200"/>
            <a:ext cx="304800" cy="304800"/>
          </a:xfrm>
          <a:prstGeom prst="rect">
            <a:avLst/>
          </a:prstGeom>
          <a:noFill/>
          <a:ln w="9525">
            <a:noFill/>
            <a:miter lim="800000"/>
            <a:headEnd/>
            <a:tailEnd/>
          </a:ln>
        </p:spPr>
      </p:pic>
      <p:pic>
        <p:nvPicPr>
          <p:cNvPr id="196656" name="A sw2233.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6353175" y="6553200"/>
            <a:ext cx="304800" cy="304800"/>
          </a:xfrm>
          <a:prstGeom prst="rect">
            <a:avLst/>
          </a:prstGeom>
          <a:noFill/>
          <a:ln w="9525">
            <a:noFill/>
            <a:miter lim="800000"/>
            <a:headEnd/>
            <a:tailEnd/>
          </a:ln>
        </p:spPr>
      </p:pic>
      <p:pic>
        <p:nvPicPr>
          <p:cNvPr id="196657" name="A sw2236.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7115175" y="6553200"/>
            <a:ext cx="304800" cy="304800"/>
          </a:xfrm>
          <a:prstGeom prst="rect">
            <a:avLst/>
          </a:prstGeom>
          <a:noFill/>
          <a:ln w="9525">
            <a:noFill/>
            <a:miter lim="800000"/>
            <a:headEnd/>
            <a:tailEnd/>
          </a:ln>
        </p:spPr>
      </p:pic>
      <p:pic>
        <p:nvPicPr>
          <p:cNvPr id="196658" name="A sw2277.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7505700" y="0"/>
            <a:ext cx="304800" cy="304800"/>
          </a:xfrm>
          <a:prstGeom prst="rect">
            <a:avLst/>
          </a:prstGeom>
          <a:noFill/>
          <a:ln w="9525">
            <a:noFill/>
            <a:miter lim="800000"/>
            <a:headEnd/>
            <a:tailEnd/>
          </a:ln>
        </p:spPr>
      </p:pic>
      <p:pic>
        <p:nvPicPr>
          <p:cNvPr id="196659" name="A sw2282.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7848600" y="0"/>
            <a:ext cx="304800" cy="304800"/>
          </a:xfrm>
          <a:prstGeom prst="rect">
            <a:avLst/>
          </a:prstGeom>
          <a:noFill/>
          <a:ln w="9525">
            <a:noFill/>
            <a:miter lim="800000"/>
            <a:headEnd/>
            <a:tailEnd/>
          </a:ln>
        </p:spPr>
      </p:pic>
      <p:sp>
        <p:nvSpPr>
          <p:cNvPr id="196660" name="Line 52"/>
          <p:cNvSpPr>
            <a:spLocks noChangeShapeType="1"/>
          </p:cNvSpPr>
          <p:nvPr/>
        </p:nvSpPr>
        <p:spPr bwMode="auto">
          <a:xfrm>
            <a:off x="3705225" y="1847850"/>
            <a:ext cx="1066800" cy="1790700"/>
          </a:xfrm>
          <a:prstGeom prst="line">
            <a:avLst/>
          </a:prstGeom>
          <a:noFill/>
          <a:ln w="76200">
            <a:solidFill>
              <a:srgbClr val="FF0000"/>
            </a:solidFill>
            <a:round/>
            <a:headEnd/>
            <a:tailEnd type="stealth" w="med" len="med"/>
          </a:ln>
          <a:scene3d>
            <a:camera prst="orthographicFront"/>
            <a:lightRig rig="threePt" dir="t"/>
          </a:scene3d>
          <a:sp3d>
            <a:bevelT/>
          </a:sp3d>
        </p:spPr>
        <p:txBody>
          <a:bodyPr/>
          <a:lstStyle/>
          <a:p>
            <a:endParaRPr lang="en-US"/>
          </a:p>
        </p:txBody>
      </p:sp>
      <p:pic>
        <p:nvPicPr>
          <p:cNvPr id="196661" name="A sw2302.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8172450" y="0"/>
            <a:ext cx="304800" cy="304800"/>
          </a:xfrm>
          <a:prstGeom prst="rect">
            <a:avLst/>
          </a:prstGeom>
          <a:noFill/>
          <a:ln w="9525">
            <a:noFill/>
            <a:miter lim="800000"/>
            <a:headEnd/>
            <a:tailEnd/>
          </a:ln>
        </p:spPr>
      </p:pic>
      <p:sp>
        <p:nvSpPr>
          <p:cNvPr id="196662" name="Line 54"/>
          <p:cNvSpPr>
            <a:spLocks noChangeShapeType="1"/>
          </p:cNvSpPr>
          <p:nvPr/>
        </p:nvSpPr>
        <p:spPr bwMode="auto">
          <a:xfrm flipH="1" flipV="1">
            <a:off x="2876550" y="3028950"/>
            <a:ext cx="466725" cy="495300"/>
          </a:xfrm>
          <a:prstGeom prst="line">
            <a:avLst/>
          </a:prstGeom>
          <a:noFill/>
          <a:ln w="76200">
            <a:solidFill>
              <a:srgbClr val="006600"/>
            </a:solidFill>
            <a:round/>
            <a:headEnd/>
            <a:tailEnd type="stealth" w="med" len="med"/>
          </a:ln>
          <a:scene3d>
            <a:camera prst="orthographicFront"/>
            <a:lightRig rig="threePt" dir="t"/>
          </a:scene3d>
          <a:sp3d>
            <a:bevelT/>
          </a:sp3d>
        </p:spPr>
        <p:txBody>
          <a:bodyPr/>
          <a:lstStyle/>
          <a:p>
            <a:endParaRPr lang="en-US"/>
          </a:p>
        </p:txBody>
      </p:sp>
      <p:pic>
        <p:nvPicPr>
          <p:cNvPr id="196663" name="A sw2305.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8486775" y="0"/>
            <a:ext cx="304800" cy="304800"/>
          </a:xfrm>
          <a:prstGeom prst="rect">
            <a:avLst/>
          </a:prstGeom>
          <a:noFill/>
          <a:ln w="9525">
            <a:noFill/>
            <a:miter lim="800000"/>
            <a:headEnd/>
            <a:tailEnd/>
          </a:ln>
        </p:spPr>
      </p:pic>
      <p:sp>
        <p:nvSpPr>
          <p:cNvPr id="196664" name="Line 56"/>
          <p:cNvSpPr>
            <a:spLocks noChangeShapeType="1"/>
          </p:cNvSpPr>
          <p:nvPr/>
        </p:nvSpPr>
        <p:spPr bwMode="auto">
          <a:xfrm>
            <a:off x="2657475" y="1666875"/>
            <a:ext cx="1438275" cy="790575"/>
          </a:xfrm>
          <a:prstGeom prst="line">
            <a:avLst/>
          </a:prstGeom>
          <a:noFill/>
          <a:ln w="76200">
            <a:solidFill>
              <a:srgbClr val="FF0000"/>
            </a:solidFill>
            <a:round/>
            <a:headEnd/>
            <a:tailEnd type="stealth" w="med" len="med"/>
          </a:ln>
          <a:scene3d>
            <a:camera prst="orthographicFront"/>
            <a:lightRig rig="threePt" dir="t"/>
          </a:scene3d>
          <a:sp3d>
            <a:bevelT/>
          </a:sp3d>
        </p:spPr>
        <p:txBody>
          <a:bodyPr/>
          <a:lstStyle/>
          <a:p>
            <a:endParaRPr lang="en-US"/>
          </a:p>
        </p:txBody>
      </p:sp>
      <p:pic>
        <p:nvPicPr>
          <p:cNvPr id="196665" name="A sw2327.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8839200" y="0"/>
            <a:ext cx="304800" cy="304800"/>
          </a:xfrm>
          <a:prstGeom prst="rect">
            <a:avLst/>
          </a:prstGeom>
          <a:noFill/>
          <a:ln w="9525">
            <a:noFill/>
            <a:miter lim="800000"/>
            <a:headEnd/>
            <a:tailEnd/>
          </a:ln>
        </p:spPr>
      </p:pic>
      <p:sp>
        <p:nvSpPr>
          <p:cNvPr id="196640" name="Line 32"/>
          <p:cNvSpPr>
            <a:spLocks noChangeShapeType="1"/>
          </p:cNvSpPr>
          <p:nvPr/>
        </p:nvSpPr>
        <p:spPr bwMode="auto">
          <a:xfrm flipH="1" flipV="1">
            <a:off x="2619375" y="1543050"/>
            <a:ext cx="219075" cy="1428750"/>
          </a:xfrm>
          <a:prstGeom prst="line">
            <a:avLst/>
          </a:prstGeom>
          <a:noFill/>
          <a:ln w="76200">
            <a:solidFill>
              <a:srgbClr val="006600"/>
            </a:solidFill>
            <a:round/>
            <a:headEnd/>
            <a:tailEnd type="stealth" w="med" len="med"/>
          </a:ln>
          <a:scene3d>
            <a:camera prst="orthographicFront"/>
            <a:lightRig rig="threePt" dir="t"/>
          </a:scene3d>
          <a:sp3d>
            <a:bevelT/>
          </a:sp3d>
        </p:spPr>
        <p:txBody>
          <a:bodyPr/>
          <a:lstStyle/>
          <a:p>
            <a:endParaRPr lang="en-US"/>
          </a:p>
        </p:txBody>
      </p:sp>
      <p:sp>
        <p:nvSpPr>
          <p:cNvPr id="196666" name="Line 58"/>
          <p:cNvSpPr>
            <a:spLocks noChangeShapeType="1"/>
          </p:cNvSpPr>
          <p:nvPr/>
        </p:nvSpPr>
        <p:spPr bwMode="auto">
          <a:xfrm>
            <a:off x="2209800" y="3819525"/>
            <a:ext cx="619125" cy="161925"/>
          </a:xfrm>
          <a:prstGeom prst="line">
            <a:avLst/>
          </a:prstGeom>
          <a:noFill/>
          <a:ln w="76200">
            <a:solidFill>
              <a:srgbClr val="006600"/>
            </a:solidFill>
            <a:round/>
            <a:headEnd/>
            <a:tailEnd type="stealth" w="med" len="med"/>
          </a:ln>
          <a:scene3d>
            <a:camera prst="orthographicFront"/>
            <a:lightRig rig="threePt" dir="t"/>
          </a:scene3d>
          <a:sp3d>
            <a:bevelT/>
          </a:sp3d>
        </p:spPr>
        <p:txBody>
          <a:bodyPr/>
          <a:lstStyle/>
          <a:p>
            <a:endParaRPr lang="en-US"/>
          </a:p>
        </p:txBody>
      </p:sp>
      <p:sp>
        <p:nvSpPr>
          <p:cNvPr id="196667" name="Line 59"/>
          <p:cNvSpPr>
            <a:spLocks noChangeShapeType="1"/>
          </p:cNvSpPr>
          <p:nvPr/>
        </p:nvSpPr>
        <p:spPr bwMode="auto">
          <a:xfrm flipH="1">
            <a:off x="2609850" y="3990975"/>
            <a:ext cx="219075" cy="895350"/>
          </a:xfrm>
          <a:prstGeom prst="line">
            <a:avLst/>
          </a:prstGeom>
          <a:noFill/>
          <a:ln w="76200">
            <a:solidFill>
              <a:srgbClr val="006600"/>
            </a:solidFill>
            <a:round/>
            <a:headEnd/>
            <a:tailEnd type="stealth" w="med" len="med"/>
          </a:ln>
          <a:scene3d>
            <a:camera prst="orthographicFront"/>
            <a:lightRig rig="threePt" dir="t"/>
          </a:scene3d>
          <a:sp3d>
            <a:bevelT/>
          </a:sp3d>
        </p:spPr>
        <p:txBody>
          <a:bodyPr/>
          <a:lstStyle/>
          <a:p>
            <a:endParaRPr lang="en-US"/>
          </a:p>
        </p:txBody>
      </p:sp>
      <p:sp>
        <p:nvSpPr>
          <p:cNvPr id="196668" name="Line 60"/>
          <p:cNvSpPr>
            <a:spLocks noChangeShapeType="1"/>
          </p:cNvSpPr>
          <p:nvPr/>
        </p:nvSpPr>
        <p:spPr bwMode="auto">
          <a:xfrm flipH="1" flipV="1">
            <a:off x="2190750" y="3695700"/>
            <a:ext cx="419100" cy="1200150"/>
          </a:xfrm>
          <a:prstGeom prst="line">
            <a:avLst/>
          </a:prstGeom>
          <a:noFill/>
          <a:ln w="76200">
            <a:solidFill>
              <a:srgbClr val="006600"/>
            </a:solidFill>
            <a:round/>
            <a:headEnd/>
            <a:tailEnd type="stealth" w="med" len="med"/>
          </a:ln>
          <a:scene3d>
            <a:camera prst="orthographicFront"/>
            <a:lightRig rig="threePt" dir="t"/>
          </a:scene3d>
          <a:sp3d>
            <a:bevelT/>
          </a:sp3d>
        </p:spPr>
        <p:txBody>
          <a:bodyPr/>
          <a:lstStyle/>
          <a:p>
            <a:endParaRPr lang="en-US"/>
          </a:p>
        </p:txBody>
      </p:sp>
      <p:pic>
        <p:nvPicPr>
          <p:cNvPr id="196673" name="A sw2352.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5686425" y="0"/>
            <a:ext cx="304800" cy="304800"/>
          </a:xfrm>
          <a:prstGeom prst="rect">
            <a:avLst/>
          </a:prstGeom>
          <a:noFill/>
          <a:ln w="9525">
            <a:noFill/>
            <a:miter lim="800000"/>
            <a:headEnd/>
            <a:tailEnd/>
          </a:ln>
        </p:spPr>
      </p:pic>
      <p:pic>
        <p:nvPicPr>
          <p:cNvPr id="196674" name="A sw2361.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6019800" y="0"/>
            <a:ext cx="304800" cy="304800"/>
          </a:xfrm>
          <a:prstGeom prst="rect">
            <a:avLst/>
          </a:prstGeom>
          <a:noFill/>
          <a:ln w="9525">
            <a:noFill/>
            <a:miter lim="800000"/>
            <a:headEnd/>
            <a:tailEnd/>
          </a:ln>
        </p:spPr>
      </p:pic>
      <p:pic>
        <p:nvPicPr>
          <p:cNvPr id="196675" name="A sw2404.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6410325" y="0"/>
            <a:ext cx="304800" cy="304800"/>
          </a:xfrm>
          <a:prstGeom prst="rect">
            <a:avLst/>
          </a:prstGeom>
          <a:noFill/>
          <a:ln w="9525">
            <a:noFill/>
            <a:miter lim="800000"/>
            <a:headEnd/>
            <a:tailEnd/>
          </a:ln>
        </p:spPr>
      </p:pic>
      <p:sp>
        <p:nvSpPr>
          <p:cNvPr id="47138" name="Rectangle 68"/>
          <p:cNvSpPr>
            <a:spLocks noChangeArrowheads="1"/>
          </p:cNvSpPr>
          <p:nvPr/>
        </p:nvSpPr>
        <p:spPr bwMode="auto">
          <a:xfrm>
            <a:off x="5676900" y="6438900"/>
            <a:ext cx="1171575" cy="419100"/>
          </a:xfrm>
          <a:prstGeom prst="rect">
            <a:avLst/>
          </a:prstGeom>
          <a:blipFill>
            <a:blip r:embed="rId4"/>
            <a:tile tx="0" ty="0" sx="100000" sy="100000" flip="none" algn="tl"/>
          </a:blipFill>
          <a:ln w="76200" algn="ctr">
            <a:noFill/>
            <a:miter lim="800000"/>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614"/>
                                        </p:tgtEl>
                                        <p:attrNameLst>
                                          <p:attrName>style.visibility</p:attrName>
                                        </p:attrNameLst>
                                      </p:cBhvr>
                                      <p:to>
                                        <p:strVal val="visible"/>
                                      </p:to>
                                    </p:set>
                                    <p:animEffect transition="in" filter="dissolve">
                                      <p:cBhvr>
                                        <p:cTn id="7" dur="500"/>
                                        <p:tgtEl>
                                          <p:spTgt spid="19661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96613"/>
                                        </p:tgtEl>
                                        <p:attrNameLst>
                                          <p:attrName>style.visibility</p:attrName>
                                        </p:attrNameLst>
                                      </p:cBhvr>
                                      <p:to>
                                        <p:strVal val="visible"/>
                                      </p:to>
                                    </p:set>
                                    <p:animEffect transition="in" filter="dissolve">
                                      <p:cBhvr>
                                        <p:cTn id="11" dur="500"/>
                                        <p:tgtEl>
                                          <p:spTgt spid="196613"/>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96618"/>
                                        </p:tgtEl>
                                        <p:attrNameLst>
                                          <p:attrName>style.visibility</p:attrName>
                                        </p:attrNameLst>
                                      </p:cBhvr>
                                      <p:to>
                                        <p:strVal val="visible"/>
                                      </p:to>
                                    </p:set>
                                    <p:anim calcmode="lin" valueType="num">
                                      <p:cBhvr additive="base">
                                        <p:cTn id="15" dur="500" fill="hold"/>
                                        <p:tgtEl>
                                          <p:spTgt spid="196618"/>
                                        </p:tgtEl>
                                        <p:attrNameLst>
                                          <p:attrName>ppt_x</p:attrName>
                                        </p:attrNameLst>
                                      </p:cBhvr>
                                      <p:tavLst>
                                        <p:tav tm="0">
                                          <p:val>
                                            <p:strVal val="1+#ppt_w/2"/>
                                          </p:val>
                                        </p:tav>
                                        <p:tav tm="100000">
                                          <p:val>
                                            <p:strVal val="#ppt_x"/>
                                          </p:val>
                                        </p:tav>
                                      </p:tavLst>
                                    </p:anim>
                                    <p:anim calcmode="lin" valueType="num">
                                      <p:cBhvr additive="base">
                                        <p:cTn id="16" dur="500" fill="hold"/>
                                        <p:tgtEl>
                                          <p:spTgt spid="19661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96666"/>
                                        </p:tgtEl>
                                        <p:attrNameLst>
                                          <p:attrName>style.visibility</p:attrName>
                                        </p:attrNameLst>
                                      </p:cBhvr>
                                      <p:to>
                                        <p:strVal val="visible"/>
                                      </p:to>
                                    </p:set>
                                    <p:animEffect transition="in" filter="wipe(up)">
                                      <p:cBhvr>
                                        <p:cTn id="21" dur="2000"/>
                                        <p:tgtEl>
                                          <p:spTgt spid="196666"/>
                                        </p:tgtEl>
                                      </p:cBhvr>
                                    </p:animEffect>
                                  </p:childTnLst>
                                </p:cTn>
                              </p:par>
                              <p:par>
                                <p:cTn id="22" presetID="1" presetClass="mediacall" presetSubtype="0" fill="hold" nodeType="withEffect">
                                  <p:stCondLst>
                                    <p:cond delay="0"/>
                                  </p:stCondLst>
                                  <p:childTnLst>
                                    <p:cmd type="call" cmd="playFrom(0.0)">
                                      <p:cBhvr>
                                        <p:cTn id="23" dur="322" fill="hold"/>
                                        <p:tgtEl>
                                          <p:spTgt spid="196673"/>
                                        </p:tgtEl>
                                      </p:cBhvr>
                                    </p:cmd>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96667"/>
                                        </p:tgtEl>
                                        <p:attrNameLst>
                                          <p:attrName>style.visibility</p:attrName>
                                        </p:attrNameLst>
                                      </p:cBhvr>
                                      <p:to>
                                        <p:strVal val="visible"/>
                                      </p:to>
                                    </p:set>
                                    <p:animEffect transition="in" filter="wipe(up)">
                                      <p:cBhvr>
                                        <p:cTn id="27" dur="2000"/>
                                        <p:tgtEl>
                                          <p:spTgt spid="196667"/>
                                        </p:tgtEl>
                                      </p:cBhvr>
                                    </p:animEffect>
                                  </p:childTnLst>
                                </p:cTn>
                              </p:par>
                              <p:par>
                                <p:cTn id="28" presetID="1" presetClass="mediacall" presetSubtype="0" fill="hold" nodeType="withEffect">
                                  <p:stCondLst>
                                    <p:cond delay="0"/>
                                  </p:stCondLst>
                                  <p:childTnLst>
                                    <p:cmd type="call" cmd="playFrom(0.0)">
                                      <p:cBhvr>
                                        <p:cTn id="29" dur="322" fill="hold"/>
                                        <p:tgtEl>
                                          <p:spTgt spid="196674"/>
                                        </p:tgtEl>
                                      </p:cBhvr>
                                    </p:cmd>
                                  </p:childTnLst>
                                </p:cTn>
                              </p:par>
                            </p:childTnLst>
                          </p:cTn>
                        </p:par>
                        <p:par>
                          <p:cTn id="30" fill="hold" nodeType="afterGroup">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96668"/>
                                        </p:tgtEl>
                                        <p:attrNameLst>
                                          <p:attrName>style.visibility</p:attrName>
                                        </p:attrNameLst>
                                      </p:cBhvr>
                                      <p:to>
                                        <p:strVal val="visible"/>
                                      </p:to>
                                    </p:set>
                                    <p:animEffect transition="in" filter="wipe(down)">
                                      <p:cBhvr>
                                        <p:cTn id="33" dur="2000"/>
                                        <p:tgtEl>
                                          <p:spTgt spid="196668"/>
                                        </p:tgtEl>
                                      </p:cBhvr>
                                    </p:animEffect>
                                  </p:childTnLst>
                                </p:cTn>
                              </p:par>
                              <p:par>
                                <p:cTn id="34" presetID="1" presetClass="mediacall" presetSubtype="0" fill="hold" nodeType="withEffect">
                                  <p:stCondLst>
                                    <p:cond delay="0"/>
                                  </p:stCondLst>
                                  <p:childTnLst>
                                    <p:cmd type="call" cmd="playFrom(0.0)">
                                      <p:cBhvr>
                                        <p:cTn id="35" dur="322" fill="hold"/>
                                        <p:tgtEl>
                                          <p:spTgt spid="196675"/>
                                        </p:tgtEl>
                                      </p:cBhvr>
                                    </p:cmd>
                                  </p:childTnLst>
                                </p:cTn>
                              </p:par>
                            </p:childTnLst>
                          </p:cTn>
                        </p:par>
                        <p:par>
                          <p:cTn id="36" fill="hold" nodeType="afterGroup">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196635"/>
                                        </p:tgtEl>
                                        <p:attrNameLst>
                                          <p:attrName>style.visibility</p:attrName>
                                        </p:attrNameLst>
                                      </p:cBhvr>
                                      <p:to>
                                        <p:strVal val="visible"/>
                                      </p:to>
                                    </p:set>
                                    <p:animEffect transition="in" filter="wipe(down)">
                                      <p:cBhvr>
                                        <p:cTn id="39" dur="2000"/>
                                        <p:tgtEl>
                                          <p:spTgt spid="196635"/>
                                        </p:tgtEl>
                                      </p:cBhvr>
                                    </p:animEffect>
                                  </p:childTnLst>
                                </p:cTn>
                              </p:par>
                              <p:par>
                                <p:cTn id="40" presetID="1" presetClass="mediacall" presetSubtype="0" fill="hold" nodeType="withEffect">
                                  <p:stCondLst>
                                    <p:cond delay="0"/>
                                  </p:stCondLst>
                                  <p:childTnLst>
                                    <p:cmd type="call" cmd="playFrom(0.0)">
                                      <p:cBhvr>
                                        <p:cTn id="41" dur="322" fill="hold"/>
                                        <p:tgtEl>
                                          <p:spTgt spid="196647"/>
                                        </p:tgtEl>
                                      </p:cBhvr>
                                    </p:cmd>
                                  </p:childTnLst>
                                </p:cTn>
                              </p:par>
                            </p:childTnLst>
                          </p:cTn>
                        </p:par>
                        <p:par>
                          <p:cTn id="42" fill="hold" nodeType="afterGroup">
                            <p:stCondLst>
                              <p:cond delay="8000"/>
                            </p:stCondLst>
                            <p:childTnLst>
                              <p:par>
                                <p:cTn id="43" presetID="22" presetClass="entr" presetSubtype="1" fill="hold" grpId="0" nodeType="afterEffect">
                                  <p:stCondLst>
                                    <p:cond delay="0"/>
                                  </p:stCondLst>
                                  <p:childTnLst>
                                    <p:set>
                                      <p:cBhvr>
                                        <p:cTn id="44" dur="1" fill="hold">
                                          <p:stCondLst>
                                            <p:cond delay="0"/>
                                          </p:stCondLst>
                                        </p:cTn>
                                        <p:tgtEl>
                                          <p:spTgt spid="196664"/>
                                        </p:tgtEl>
                                        <p:attrNameLst>
                                          <p:attrName>style.visibility</p:attrName>
                                        </p:attrNameLst>
                                      </p:cBhvr>
                                      <p:to>
                                        <p:strVal val="visible"/>
                                      </p:to>
                                    </p:set>
                                    <p:animEffect transition="in" filter="wipe(up)">
                                      <p:cBhvr>
                                        <p:cTn id="45" dur="2000"/>
                                        <p:tgtEl>
                                          <p:spTgt spid="196664"/>
                                        </p:tgtEl>
                                      </p:cBhvr>
                                    </p:animEffect>
                                  </p:childTnLst>
                                </p:cTn>
                              </p:par>
                              <p:par>
                                <p:cTn id="46" presetID="1" presetClass="mediacall" presetSubtype="0" fill="hold" nodeType="withEffect">
                                  <p:stCondLst>
                                    <p:cond delay="0"/>
                                  </p:stCondLst>
                                  <p:childTnLst>
                                    <p:cmd type="call" cmd="playFrom(0.0)">
                                      <p:cBhvr>
                                        <p:cTn id="47" dur="322" fill="hold"/>
                                        <p:tgtEl>
                                          <p:spTgt spid="196659"/>
                                        </p:tgtEl>
                                      </p:cBhvr>
                                    </p:cmd>
                                  </p:childTnLst>
                                </p:cTn>
                              </p:par>
                            </p:childTnLst>
                          </p:cTn>
                        </p:par>
                        <p:par>
                          <p:cTn id="48" fill="hold" nodeType="afterGroup">
                            <p:stCondLst>
                              <p:cond delay="10000"/>
                            </p:stCondLst>
                            <p:childTnLst>
                              <p:par>
                                <p:cTn id="49" presetID="22" presetClass="entr" presetSubtype="1" fill="hold" grpId="0" nodeType="afterEffect">
                                  <p:stCondLst>
                                    <p:cond delay="0"/>
                                  </p:stCondLst>
                                  <p:childTnLst>
                                    <p:set>
                                      <p:cBhvr>
                                        <p:cTn id="50" dur="1" fill="hold">
                                          <p:stCondLst>
                                            <p:cond delay="0"/>
                                          </p:stCondLst>
                                        </p:cTn>
                                        <p:tgtEl>
                                          <p:spTgt spid="196638"/>
                                        </p:tgtEl>
                                        <p:attrNameLst>
                                          <p:attrName>style.visibility</p:attrName>
                                        </p:attrNameLst>
                                      </p:cBhvr>
                                      <p:to>
                                        <p:strVal val="visible"/>
                                      </p:to>
                                    </p:set>
                                    <p:animEffect transition="in" filter="wipe(up)">
                                      <p:cBhvr>
                                        <p:cTn id="51" dur="2000"/>
                                        <p:tgtEl>
                                          <p:spTgt spid="196638"/>
                                        </p:tgtEl>
                                      </p:cBhvr>
                                    </p:animEffect>
                                  </p:childTnLst>
                                </p:cTn>
                              </p:par>
                              <p:par>
                                <p:cTn id="52" presetID="1" presetClass="mediacall" presetSubtype="0" fill="hold" nodeType="withEffect">
                                  <p:stCondLst>
                                    <p:cond delay="0"/>
                                  </p:stCondLst>
                                  <p:childTnLst>
                                    <p:cmd type="call" cmd="playFrom(0.0)">
                                      <p:cBhvr>
                                        <p:cTn id="53" dur="322" fill="hold"/>
                                        <p:tgtEl>
                                          <p:spTgt spid="196654"/>
                                        </p:tgtEl>
                                      </p:cBhvr>
                                    </p:cmd>
                                  </p:childTnLst>
                                </p:cTn>
                              </p:par>
                            </p:childTnLst>
                          </p:cTn>
                        </p:par>
                        <p:par>
                          <p:cTn id="54" fill="hold" nodeType="afterGroup">
                            <p:stCondLst>
                              <p:cond delay="12000"/>
                            </p:stCondLst>
                            <p:childTnLst>
                              <p:par>
                                <p:cTn id="55" presetID="22" presetClass="entr" presetSubtype="4" fill="hold" grpId="0" nodeType="afterEffect">
                                  <p:stCondLst>
                                    <p:cond delay="0"/>
                                  </p:stCondLst>
                                  <p:childTnLst>
                                    <p:set>
                                      <p:cBhvr>
                                        <p:cTn id="56" dur="1" fill="hold">
                                          <p:stCondLst>
                                            <p:cond delay="0"/>
                                          </p:stCondLst>
                                        </p:cTn>
                                        <p:tgtEl>
                                          <p:spTgt spid="196639"/>
                                        </p:tgtEl>
                                        <p:attrNameLst>
                                          <p:attrName>style.visibility</p:attrName>
                                        </p:attrNameLst>
                                      </p:cBhvr>
                                      <p:to>
                                        <p:strVal val="visible"/>
                                      </p:to>
                                    </p:set>
                                    <p:animEffect transition="in" filter="wipe(down)">
                                      <p:cBhvr>
                                        <p:cTn id="57" dur="3000"/>
                                        <p:tgtEl>
                                          <p:spTgt spid="196639"/>
                                        </p:tgtEl>
                                      </p:cBhvr>
                                    </p:animEffect>
                                  </p:childTnLst>
                                </p:cTn>
                              </p:par>
                              <p:par>
                                <p:cTn id="58" presetID="1" presetClass="mediacall" presetSubtype="0" fill="hold" nodeType="withEffect">
                                  <p:stCondLst>
                                    <p:cond delay="0"/>
                                  </p:stCondLst>
                                  <p:childTnLst>
                                    <p:cmd type="call" cmd="playFrom(0.0)">
                                      <p:cBhvr>
                                        <p:cTn id="59" dur="322" fill="hold"/>
                                        <p:tgtEl>
                                          <p:spTgt spid="196655"/>
                                        </p:tgtEl>
                                      </p:cBhvr>
                                    </p:cmd>
                                  </p:childTnLst>
                                </p:cTn>
                              </p:par>
                            </p:childTnLst>
                          </p:cTn>
                        </p:par>
                        <p:par>
                          <p:cTn id="60" fill="hold" nodeType="afterGroup">
                            <p:stCondLst>
                              <p:cond delay="15000"/>
                            </p:stCondLst>
                            <p:childTnLst>
                              <p:par>
                                <p:cTn id="61" presetID="22" presetClass="entr" presetSubtype="4" fill="hold" grpId="0" nodeType="afterEffect">
                                  <p:stCondLst>
                                    <p:cond delay="0"/>
                                  </p:stCondLst>
                                  <p:childTnLst>
                                    <p:set>
                                      <p:cBhvr>
                                        <p:cTn id="62" dur="1" fill="hold">
                                          <p:stCondLst>
                                            <p:cond delay="0"/>
                                          </p:stCondLst>
                                        </p:cTn>
                                        <p:tgtEl>
                                          <p:spTgt spid="196662"/>
                                        </p:tgtEl>
                                        <p:attrNameLst>
                                          <p:attrName>style.visibility</p:attrName>
                                        </p:attrNameLst>
                                      </p:cBhvr>
                                      <p:to>
                                        <p:strVal val="visible"/>
                                      </p:to>
                                    </p:set>
                                    <p:animEffect transition="in" filter="wipe(down)">
                                      <p:cBhvr>
                                        <p:cTn id="63" dur="2000"/>
                                        <p:tgtEl>
                                          <p:spTgt spid="196662"/>
                                        </p:tgtEl>
                                      </p:cBhvr>
                                    </p:animEffect>
                                  </p:childTnLst>
                                </p:cTn>
                              </p:par>
                              <p:par>
                                <p:cTn id="64" presetID="1" presetClass="mediacall" presetSubtype="0" fill="hold" nodeType="withEffect">
                                  <p:stCondLst>
                                    <p:cond delay="0"/>
                                  </p:stCondLst>
                                  <p:childTnLst>
                                    <p:cmd type="call" cmd="playFrom(0.0)">
                                      <p:cBhvr>
                                        <p:cTn id="65" dur="322" fill="hold"/>
                                        <p:tgtEl>
                                          <p:spTgt spid="196663"/>
                                        </p:tgtEl>
                                      </p:cBhvr>
                                    </p:cmd>
                                  </p:childTnLst>
                                </p:cTn>
                              </p:par>
                            </p:childTnLst>
                          </p:cTn>
                        </p:par>
                        <p:par>
                          <p:cTn id="66" fill="hold" nodeType="afterGroup">
                            <p:stCondLst>
                              <p:cond delay="17000"/>
                            </p:stCondLst>
                            <p:childTnLst>
                              <p:par>
                                <p:cTn id="67" presetID="22" presetClass="entr" presetSubtype="4" fill="hold" grpId="0" nodeType="afterEffect">
                                  <p:stCondLst>
                                    <p:cond delay="0"/>
                                  </p:stCondLst>
                                  <p:childTnLst>
                                    <p:set>
                                      <p:cBhvr>
                                        <p:cTn id="68" dur="1" fill="hold">
                                          <p:stCondLst>
                                            <p:cond delay="0"/>
                                          </p:stCondLst>
                                        </p:cTn>
                                        <p:tgtEl>
                                          <p:spTgt spid="196640"/>
                                        </p:tgtEl>
                                        <p:attrNameLst>
                                          <p:attrName>style.visibility</p:attrName>
                                        </p:attrNameLst>
                                      </p:cBhvr>
                                      <p:to>
                                        <p:strVal val="visible"/>
                                      </p:to>
                                    </p:set>
                                    <p:animEffect transition="in" filter="wipe(down)">
                                      <p:cBhvr>
                                        <p:cTn id="69" dur="2000"/>
                                        <p:tgtEl>
                                          <p:spTgt spid="196640"/>
                                        </p:tgtEl>
                                      </p:cBhvr>
                                    </p:animEffect>
                                  </p:childTnLst>
                                </p:cTn>
                              </p:par>
                              <p:par>
                                <p:cTn id="70" presetID="1" presetClass="mediacall" presetSubtype="0" fill="hold" nodeType="withEffect">
                                  <p:stCondLst>
                                    <p:cond delay="0"/>
                                  </p:stCondLst>
                                  <p:childTnLst>
                                    <p:cmd type="call" cmd="playFrom(0.0)">
                                      <p:cBhvr>
                                        <p:cTn id="71" dur="322" fill="hold"/>
                                        <p:tgtEl>
                                          <p:spTgt spid="196665"/>
                                        </p:tgtEl>
                                      </p:cBhvr>
                                    </p:cmd>
                                  </p:childTnLst>
                                </p:cTn>
                              </p:par>
                            </p:childTnLst>
                          </p:cTn>
                        </p:par>
                        <p:par>
                          <p:cTn id="72" fill="hold" nodeType="afterGroup">
                            <p:stCondLst>
                              <p:cond delay="19000"/>
                            </p:stCondLst>
                            <p:childTnLst>
                              <p:par>
                                <p:cTn id="73" presetID="22" presetClass="entr" presetSubtype="4" fill="hold" grpId="0" nodeType="afterEffect">
                                  <p:stCondLst>
                                    <p:cond delay="0"/>
                                  </p:stCondLst>
                                  <p:childTnLst>
                                    <p:set>
                                      <p:cBhvr>
                                        <p:cTn id="74" dur="1" fill="hold">
                                          <p:stCondLst>
                                            <p:cond delay="0"/>
                                          </p:stCondLst>
                                        </p:cTn>
                                        <p:tgtEl>
                                          <p:spTgt spid="196636"/>
                                        </p:tgtEl>
                                        <p:attrNameLst>
                                          <p:attrName>style.visibility</p:attrName>
                                        </p:attrNameLst>
                                      </p:cBhvr>
                                      <p:to>
                                        <p:strVal val="visible"/>
                                      </p:to>
                                    </p:set>
                                    <p:animEffect transition="in" filter="wipe(down)">
                                      <p:cBhvr>
                                        <p:cTn id="75" dur="2000"/>
                                        <p:tgtEl>
                                          <p:spTgt spid="196636"/>
                                        </p:tgtEl>
                                      </p:cBhvr>
                                    </p:animEffect>
                                  </p:childTnLst>
                                </p:cTn>
                              </p:par>
                              <p:par>
                                <p:cTn id="76" presetID="1" presetClass="mediacall" presetSubtype="0" fill="hold" nodeType="withEffect">
                                  <p:stCondLst>
                                    <p:cond delay="0"/>
                                  </p:stCondLst>
                                  <p:childTnLst>
                                    <p:cmd type="call" cmd="playFrom(0.0)">
                                      <p:cBhvr>
                                        <p:cTn id="77" dur="322" fill="hold"/>
                                        <p:tgtEl>
                                          <p:spTgt spid="196652"/>
                                        </p:tgtEl>
                                      </p:cBhvr>
                                    </p:cmd>
                                  </p:childTnLst>
                                </p:cTn>
                              </p:par>
                            </p:childTnLst>
                          </p:cTn>
                        </p:par>
                        <p:par>
                          <p:cTn id="78" fill="hold" nodeType="afterGroup">
                            <p:stCondLst>
                              <p:cond delay="21000"/>
                            </p:stCondLst>
                            <p:childTnLst>
                              <p:par>
                                <p:cTn id="79" presetID="22" presetClass="entr" presetSubtype="1" fill="hold" grpId="0" nodeType="afterEffect">
                                  <p:stCondLst>
                                    <p:cond delay="0"/>
                                  </p:stCondLst>
                                  <p:childTnLst>
                                    <p:set>
                                      <p:cBhvr>
                                        <p:cTn id="80" dur="1" fill="hold">
                                          <p:stCondLst>
                                            <p:cond delay="0"/>
                                          </p:stCondLst>
                                        </p:cTn>
                                        <p:tgtEl>
                                          <p:spTgt spid="196637"/>
                                        </p:tgtEl>
                                        <p:attrNameLst>
                                          <p:attrName>style.visibility</p:attrName>
                                        </p:attrNameLst>
                                      </p:cBhvr>
                                      <p:to>
                                        <p:strVal val="visible"/>
                                      </p:to>
                                    </p:set>
                                    <p:animEffect transition="in" filter="wipe(up)">
                                      <p:cBhvr>
                                        <p:cTn id="81" dur="2000"/>
                                        <p:tgtEl>
                                          <p:spTgt spid="196637"/>
                                        </p:tgtEl>
                                      </p:cBhvr>
                                    </p:animEffect>
                                  </p:childTnLst>
                                </p:cTn>
                              </p:par>
                              <p:par>
                                <p:cTn id="82" presetID="1" presetClass="mediacall" presetSubtype="0" fill="hold" nodeType="withEffect">
                                  <p:stCondLst>
                                    <p:cond delay="0"/>
                                  </p:stCondLst>
                                  <p:childTnLst>
                                    <p:cmd type="call" cmd="playFrom(0.0)">
                                      <p:cBhvr>
                                        <p:cTn id="83" dur="322" fill="hold"/>
                                        <p:tgtEl>
                                          <p:spTgt spid="196653"/>
                                        </p:tgtEl>
                                      </p:cBhvr>
                                    </p:cmd>
                                  </p:childTnLst>
                                </p:cTn>
                              </p:par>
                            </p:childTnLst>
                          </p:cTn>
                        </p:par>
                        <p:par>
                          <p:cTn id="84" fill="hold" nodeType="afterGroup">
                            <p:stCondLst>
                              <p:cond delay="23000"/>
                            </p:stCondLst>
                            <p:childTnLst>
                              <p:par>
                                <p:cTn id="85" presetID="22" presetClass="entr" presetSubtype="1" fill="hold" grpId="0" nodeType="afterEffect">
                                  <p:stCondLst>
                                    <p:cond delay="0"/>
                                  </p:stCondLst>
                                  <p:childTnLst>
                                    <p:set>
                                      <p:cBhvr>
                                        <p:cTn id="86" dur="1" fill="hold">
                                          <p:stCondLst>
                                            <p:cond delay="0"/>
                                          </p:stCondLst>
                                        </p:cTn>
                                        <p:tgtEl>
                                          <p:spTgt spid="196660"/>
                                        </p:tgtEl>
                                        <p:attrNameLst>
                                          <p:attrName>style.visibility</p:attrName>
                                        </p:attrNameLst>
                                      </p:cBhvr>
                                      <p:to>
                                        <p:strVal val="visible"/>
                                      </p:to>
                                    </p:set>
                                    <p:animEffect transition="in" filter="wipe(up)">
                                      <p:cBhvr>
                                        <p:cTn id="87" dur="2000"/>
                                        <p:tgtEl>
                                          <p:spTgt spid="196660"/>
                                        </p:tgtEl>
                                      </p:cBhvr>
                                    </p:animEffect>
                                  </p:childTnLst>
                                </p:cTn>
                              </p:par>
                              <p:par>
                                <p:cTn id="88" presetID="1" presetClass="mediacall" presetSubtype="0" fill="hold" nodeType="withEffect">
                                  <p:stCondLst>
                                    <p:cond delay="0"/>
                                  </p:stCondLst>
                                  <p:childTnLst>
                                    <p:cmd type="call" cmd="playFrom(0.0)">
                                      <p:cBhvr>
                                        <p:cTn id="89" dur="322" fill="hold"/>
                                        <p:tgtEl>
                                          <p:spTgt spid="196661"/>
                                        </p:tgtEl>
                                      </p:cBhvr>
                                    </p:cmd>
                                  </p:childTnLst>
                                </p:cTn>
                              </p:par>
                            </p:childTnLst>
                          </p:cTn>
                        </p:par>
                        <p:par>
                          <p:cTn id="90" fill="hold" nodeType="afterGroup">
                            <p:stCondLst>
                              <p:cond delay="25000"/>
                            </p:stCondLst>
                            <p:childTnLst>
                              <p:par>
                                <p:cTn id="91" presetID="22" presetClass="entr" presetSubtype="1" fill="hold" grpId="0" nodeType="afterEffect">
                                  <p:stCondLst>
                                    <p:cond delay="0"/>
                                  </p:stCondLst>
                                  <p:childTnLst>
                                    <p:set>
                                      <p:cBhvr>
                                        <p:cTn id="92" dur="1" fill="hold">
                                          <p:stCondLst>
                                            <p:cond delay="0"/>
                                          </p:stCondLst>
                                        </p:cTn>
                                        <p:tgtEl>
                                          <p:spTgt spid="196642"/>
                                        </p:tgtEl>
                                        <p:attrNameLst>
                                          <p:attrName>style.visibility</p:attrName>
                                        </p:attrNameLst>
                                      </p:cBhvr>
                                      <p:to>
                                        <p:strVal val="visible"/>
                                      </p:to>
                                    </p:set>
                                    <p:animEffect transition="in" filter="wipe(up)">
                                      <p:cBhvr>
                                        <p:cTn id="93" dur="2000"/>
                                        <p:tgtEl>
                                          <p:spTgt spid="196642"/>
                                        </p:tgtEl>
                                      </p:cBhvr>
                                    </p:animEffect>
                                  </p:childTnLst>
                                </p:cTn>
                              </p:par>
                              <p:par>
                                <p:cTn id="94" presetID="1" presetClass="mediacall" presetSubtype="0" fill="hold" nodeType="withEffect">
                                  <p:stCondLst>
                                    <p:cond delay="0"/>
                                  </p:stCondLst>
                                  <p:childTnLst>
                                    <p:cmd type="call" cmd="playFrom(0.0)">
                                      <p:cBhvr>
                                        <p:cTn id="95" dur="322" fill="hold"/>
                                        <p:tgtEl>
                                          <p:spTgt spid="196657"/>
                                        </p:tgtEl>
                                      </p:cBhvr>
                                    </p:cmd>
                                  </p:childTnLst>
                                </p:cTn>
                              </p:par>
                              <p:par>
                                <p:cTn id="96" presetID="1" presetClass="mediacall" presetSubtype="0" fill="hold" nodeType="withEffect">
                                  <p:stCondLst>
                                    <p:cond delay="0"/>
                                  </p:stCondLst>
                                  <p:childTnLst>
                                    <p:cmd type="call" cmd="playFrom(0.0)">
                                      <p:cBhvr>
                                        <p:cTn id="97" dur="322" fill="hold"/>
                                        <p:tgtEl>
                                          <p:spTgt spid="196658"/>
                                        </p:tgtEl>
                                      </p:cBhvr>
                                    </p:cmd>
                                  </p:childTnLst>
                                </p:cTn>
                              </p:par>
                            </p:childTnLst>
                          </p:cTn>
                        </p:par>
                        <p:par>
                          <p:cTn id="98" fill="hold" nodeType="afterGroup">
                            <p:stCondLst>
                              <p:cond delay="27000"/>
                            </p:stCondLst>
                            <p:childTnLst>
                              <p:par>
                                <p:cTn id="99" presetID="22" presetClass="entr" presetSubtype="4" fill="hold" grpId="0" nodeType="afterEffect">
                                  <p:stCondLst>
                                    <p:cond delay="0"/>
                                  </p:stCondLst>
                                  <p:childTnLst>
                                    <p:set>
                                      <p:cBhvr>
                                        <p:cTn id="100" dur="1" fill="hold">
                                          <p:stCondLst>
                                            <p:cond delay="0"/>
                                          </p:stCondLst>
                                        </p:cTn>
                                        <p:tgtEl>
                                          <p:spTgt spid="196643"/>
                                        </p:tgtEl>
                                        <p:attrNameLst>
                                          <p:attrName>style.visibility</p:attrName>
                                        </p:attrNameLst>
                                      </p:cBhvr>
                                      <p:to>
                                        <p:strVal val="visible"/>
                                      </p:to>
                                    </p:set>
                                    <p:animEffect transition="in" filter="wipe(down)">
                                      <p:cBhvr>
                                        <p:cTn id="101" dur="2000"/>
                                        <p:tgtEl>
                                          <p:spTgt spid="1966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2" fill="hold" display="0">
                  <p:stCondLst>
                    <p:cond delay="indefinite"/>
                  </p:stCondLst>
                  <p:endCondLst>
                    <p:cond evt="onNext" delay="0">
                      <p:tgtEl>
                        <p:sldTgt/>
                      </p:tgtEl>
                    </p:cond>
                    <p:cond evt="onPrev" delay="0">
                      <p:tgtEl>
                        <p:sldTgt/>
                      </p:tgtEl>
                    </p:cond>
                    <p:cond evt="onStopAudio" delay="0">
                      <p:tgtEl>
                        <p:sldTgt/>
                      </p:tgtEl>
                    </p:cond>
                  </p:endCondLst>
                </p:cTn>
                <p:tgtEl>
                  <p:spTgt spid="196647"/>
                </p:tgtEl>
              </p:cMediaNode>
            </p:audio>
            <p:audio>
              <p:cMediaNode showWhenStopped="0">
                <p:cTn id="103" fill="hold" display="0">
                  <p:stCondLst>
                    <p:cond delay="indefinite"/>
                  </p:stCondLst>
                  <p:endCondLst>
                    <p:cond evt="onNext" delay="0">
                      <p:tgtEl>
                        <p:sldTgt/>
                      </p:tgtEl>
                    </p:cond>
                    <p:cond evt="onPrev" delay="0">
                      <p:tgtEl>
                        <p:sldTgt/>
                      </p:tgtEl>
                    </p:cond>
                    <p:cond evt="onStopAudio" delay="0">
                      <p:tgtEl>
                        <p:sldTgt/>
                      </p:tgtEl>
                    </p:cond>
                  </p:endCondLst>
                </p:cTn>
                <p:tgtEl>
                  <p:spTgt spid="196652"/>
                </p:tgtEl>
              </p:cMediaNode>
            </p:audio>
            <p:audio>
              <p:cMediaNode showWhenStopped="0">
                <p:cTn id="104" fill="hold" display="0">
                  <p:stCondLst>
                    <p:cond delay="indefinite"/>
                  </p:stCondLst>
                  <p:endCondLst>
                    <p:cond evt="onNext" delay="0">
                      <p:tgtEl>
                        <p:sldTgt/>
                      </p:tgtEl>
                    </p:cond>
                    <p:cond evt="onPrev" delay="0">
                      <p:tgtEl>
                        <p:sldTgt/>
                      </p:tgtEl>
                    </p:cond>
                    <p:cond evt="onStopAudio" delay="0">
                      <p:tgtEl>
                        <p:sldTgt/>
                      </p:tgtEl>
                    </p:cond>
                  </p:endCondLst>
                </p:cTn>
                <p:tgtEl>
                  <p:spTgt spid="196653"/>
                </p:tgtEl>
              </p:cMediaNode>
            </p:audio>
            <p:audio>
              <p:cMediaNode showWhenStopped="0">
                <p:cTn id="105" fill="hold" display="0">
                  <p:stCondLst>
                    <p:cond delay="indefinite"/>
                  </p:stCondLst>
                  <p:endCondLst>
                    <p:cond evt="onNext" delay="0">
                      <p:tgtEl>
                        <p:sldTgt/>
                      </p:tgtEl>
                    </p:cond>
                    <p:cond evt="onPrev" delay="0">
                      <p:tgtEl>
                        <p:sldTgt/>
                      </p:tgtEl>
                    </p:cond>
                    <p:cond evt="onStopAudio" delay="0">
                      <p:tgtEl>
                        <p:sldTgt/>
                      </p:tgtEl>
                    </p:cond>
                  </p:endCondLst>
                </p:cTn>
                <p:tgtEl>
                  <p:spTgt spid="196654"/>
                </p:tgtEl>
              </p:cMediaNode>
            </p:audio>
            <p:audio>
              <p:cMediaNode showWhenStopped="0">
                <p:cTn id="106" fill="hold" display="0">
                  <p:stCondLst>
                    <p:cond delay="indefinite"/>
                  </p:stCondLst>
                  <p:endCondLst>
                    <p:cond evt="onNext" delay="0">
                      <p:tgtEl>
                        <p:sldTgt/>
                      </p:tgtEl>
                    </p:cond>
                    <p:cond evt="onPrev" delay="0">
                      <p:tgtEl>
                        <p:sldTgt/>
                      </p:tgtEl>
                    </p:cond>
                    <p:cond evt="onStopAudio" delay="0">
                      <p:tgtEl>
                        <p:sldTgt/>
                      </p:tgtEl>
                    </p:cond>
                  </p:endCondLst>
                </p:cTn>
                <p:tgtEl>
                  <p:spTgt spid="196655"/>
                </p:tgtEl>
              </p:cMediaNode>
            </p:audio>
            <p:audio>
              <p:cMediaNode showWhenStopped="0">
                <p:cTn id="107" fill="hold" display="0">
                  <p:stCondLst>
                    <p:cond delay="indefinite"/>
                  </p:stCondLst>
                  <p:endCondLst>
                    <p:cond evt="onNext" delay="0">
                      <p:tgtEl>
                        <p:sldTgt/>
                      </p:tgtEl>
                    </p:cond>
                    <p:cond evt="onPrev" delay="0">
                      <p:tgtEl>
                        <p:sldTgt/>
                      </p:tgtEl>
                    </p:cond>
                    <p:cond evt="onStopAudio" delay="0">
                      <p:tgtEl>
                        <p:sldTgt/>
                      </p:tgtEl>
                    </p:cond>
                  </p:endCondLst>
                </p:cTn>
                <p:tgtEl>
                  <p:spTgt spid="196656"/>
                </p:tgtEl>
              </p:cMediaNode>
            </p:audio>
            <p:audio>
              <p:cMediaNode showWhenStopped="0">
                <p:cTn id="108" fill="hold" display="0">
                  <p:stCondLst>
                    <p:cond delay="indefinite"/>
                  </p:stCondLst>
                  <p:endCondLst>
                    <p:cond evt="onNext" delay="0">
                      <p:tgtEl>
                        <p:sldTgt/>
                      </p:tgtEl>
                    </p:cond>
                    <p:cond evt="onPrev" delay="0">
                      <p:tgtEl>
                        <p:sldTgt/>
                      </p:tgtEl>
                    </p:cond>
                    <p:cond evt="onStopAudio" delay="0">
                      <p:tgtEl>
                        <p:sldTgt/>
                      </p:tgtEl>
                    </p:cond>
                  </p:endCondLst>
                </p:cTn>
                <p:tgtEl>
                  <p:spTgt spid="196657"/>
                </p:tgtEl>
              </p:cMediaNode>
            </p:audio>
            <p:audio>
              <p:cMediaNode showWhenStopped="0">
                <p:cTn id="109" fill="hold" display="0">
                  <p:stCondLst>
                    <p:cond delay="indefinite"/>
                  </p:stCondLst>
                  <p:endCondLst>
                    <p:cond evt="onNext" delay="0">
                      <p:tgtEl>
                        <p:sldTgt/>
                      </p:tgtEl>
                    </p:cond>
                    <p:cond evt="onPrev" delay="0">
                      <p:tgtEl>
                        <p:sldTgt/>
                      </p:tgtEl>
                    </p:cond>
                    <p:cond evt="onStopAudio" delay="0">
                      <p:tgtEl>
                        <p:sldTgt/>
                      </p:tgtEl>
                    </p:cond>
                  </p:endCondLst>
                </p:cTn>
                <p:tgtEl>
                  <p:spTgt spid="196658"/>
                </p:tgtEl>
              </p:cMediaNode>
            </p:audio>
            <p:audio>
              <p:cMediaNode showWhenStopped="0">
                <p:cTn id="110" fill="hold" display="0">
                  <p:stCondLst>
                    <p:cond delay="indefinite"/>
                  </p:stCondLst>
                  <p:endCondLst>
                    <p:cond evt="onNext" delay="0">
                      <p:tgtEl>
                        <p:sldTgt/>
                      </p:tgtEl>
                    </p:cond>
                    <p:cond evt="onPrev" delay="0">
                      <p:tgtEl>
                        <p:sldTgt/>
                      </p:tgtEl>
                    </p:cond>
                    <p:cond evt="onStopAudio" delay="0">
                      <p:tgtEl>
                        <p:sldTgt/>
                      </p:tgtEl>
                    </p:cond>
                  </p:endCondLst>
                </p:cTn>
                <p:tgtEl>
                  <p:spTgt spid="196659"/>
                </p:tgtEl>
              </p:cMediaNode>
            </p:audio>
            <p:audio>
              <p:cMediaNode showWhenStopped="0">
                <p:cTn id="111" fill="hold" display="0">
                  <p:stCondLst>
                    <p:cond delay="indefinite"/>
                  </p:stCondLst>
                  <p:endCondLst>
                    <p:cond evt="onNext" delay="0">
                      <p:tgtEl>
                        <p:sldTgt/>
                      </p:tgtEl>
                    </p:cond>
                    <p:cond evt="onPrev" delay="0">
                      <p:tgtEl>
                        <p:sldTgt/>
                      </p:tgtEl>
                    </p:cond>
                    <p:cond evt="onStopAudio" delay="0">
                      <p:tgtEl>
                        <p:sldTgt/>
                      </p:tgtEl>
                    </p:cond>
                  </p:endCondLst>
                </p:cTn>
                <p:tgtEl>
                  <p:spTgt spid="196661"/>
                </p:tgtEl>
              </p:cMediaNode>
            </p:audio>
            <p:audio>
              <p:cMediaNode showWhenStopped="0">
                <p:cTn id="112" fill="hold" display="0">
                  <p:stCondLst>
                    <p:cond delay="indefinite"/>
                  </p:stCondLst>
                  <p:endCondLst>
                    <p:cond evt="onNext" delay="0">
                      <p:tgtEl>
                        <p:sldTgt/>
                      </p:tgtEl>
                    </p:cond>
                    <p:cond evt="onPrev" delay="0">
                      <p:tgtEl>
                        <p:sldTgt/>
                      </p:tgtEl>
                    </p:cond>
                    <p:cond evt="onStopAudio" delay="0">
                      <p:tgtEl>
                        <p:sldTgt/>
                      </p:tgtEl>
                    </p:cond>
                  </p:endCondLst>
                </p:cTn>
                <p:tgtEl>
                  <p:spTgt spid="196663"/>
                </p:tgtEl>
              </p:cMediaNode>
            </p:audio>
            <p:audio>
              <p:cMediaNode showWhenStopped="0">
                <p:cTn id="113" fill="hold" display="0">
                  <p:stCondLst>
                    <p:cond delay="indefinite"/>
                  </p:stCondLst>
                  <p:endCondLst>
                    <p:cond evt="onNext" delay="0">
                      <p:tgtEl>
                        <p:sldTgt/>
                      </p:tgtEl>
                    </p:cond>
                    <p:cond evt="onPrev" delay="0">
                      <p:tgtEl>
                        <p:sldTgt/>
                      </p:tgtEl>
                    </p:cond>
                    <p:cond evt="onStopAudio" delay="0">
                      <p:tgtEl>
                        <p:sldTgt/>
                      </p:tgtEl>
                    </p:cond>
                  </p:endCondLst>
                </p:cTn>
                <p:tgtEl>
                  <p:spTgt spid="196665"/>
                </p:tgtEl>
              </p:cMediaNode>
            </p:audio>
            <p:audio>
              <p:cMediaNode showWhenStopped="0">
                <p:cTn id="114" fill="hold" display="0">
                  <p:stCondLst>
                    <p:cond delay="indefinite"/>
                  </p:stCondLst>
                  <p:endCondLst>
                    <p:cond evt="onNext" delay="0">
                      <p:tgtEl>
                        <p:sldTgt/>
                      </p:tgtEl>
                    </p:cond>
                    <p:cond evt="onPrev" delay="0">
                      <p:tgtEl>
                        <p:sldTgt/>
                      </p:tgtEl>
                    </p:cond>
                    <p:cond evt="onStopAudio" delay="0">
                      <p:tgtEl>
                        <p:sldTgt/>
                      </p:tgtEl>
                    </p:cond>
                  </p:endCondLst>
                </p:cTn>
                <p:tgtEl>
                  <p:spTgt spid="196673"/>
                </p:tgtEl>
              </p:cMediaNode>
            </p:audio>
            <p:audio>
              <p:cMediaNode showWhenStopped="0">
                <p:cTn id="115" fill="hold" display="0">
                  <p:stCondLst>
                    <p:cond delay="indefinite"/>
                  </p:stCondLst>
                  <p:endCondLst>
                    <p:cond evt="onNext" delay="0">
                      <p:tgtEl>
                        <p:sldTgt/>
                      </p:tgtEl>
                    </p:cond>
                    <p:cond evt="onPrev" delay="0">
                      <p:tgtEl>
                        <p:sldTgt/>
                      </p:tgtEl>
                    </p:cond>
                    <p:cond evt="onStopAudio" delay="0">
                      <p:tgtEl>
                        <p:sldTgt/>
                      </p:tgtEl>
                    </p:cond>
                  </p:endCondLst>
                </p:cTn>
                <p:tgtEl>
                  <p:spTgt spid="196674"/>
                </p:tgtEl>
              </p:cMediaNode>
            </p:audio>
            <p:audio>
              <p:cMediaNode showWhenStopped="0">
                <p:cTn id="116" fill="hold" display="0">
                  <p:stCondLst>
                    <p:cond delay="indefinite"/>
                  </p:stCondLst>
                  <p:endCondLst>
                    <p:cond evt="onNext" delay="0">
                      <p:tgtEl>
                        <p:sldTgt/>
                      </p:tgtEl>
                    </p:cond>
                    <p:cond evt="onPrev" delay="0">
                      <p:tgtEl>
                        <p:sldTgt/>
                      </p:tgtEl>
                    </p:cond>
                    <p:cond evt="onStopAudio" delay="0">
                      <p:tgtEl>
                        <p:sldTgt/>
                      </p:tgtEl>
                    </p:cond>
                  </p:endCondLst>
                </p:cTn>
                <p:tgtEl>
                  <p:spTgt spid="196675"/>
                </p:tgtEl>
              </p:cMediaNode>
            </p:audio>
          </p:childTnLst>
        </p:cTn>
      </p:par>
    </p:tnLst>
    <p:bldLst>
      <p:bldP spid="196614" grpId="0"/>
      <p:bldP spid="196618" grpId="0"/>
      <p:bldP spid="196635" grpId="0" animBg="1"/>
      <p:bldP spid="196636" grpId="0" animBg="1"/>
      <p:bldP spid="196637" grpId="0" animBg="1"/>
      <p:bldP spid="196638" grpId="0" animBg="1"/>
      <p:bldP spid="196639" grpId="0" animBg="1"/>
      <p:bldP spid="196642" grpId="0" animBg="1"/>
      <p:bldP spid="196643" grpId="0" animBg="1"/>
      <p:bldP spid="196660" grpId="0" animBg="1"/>
      <p:bldP spid="196662" grpId="0" animBg="1"/>
      <p:bldP spid="196664" grpId="0" animBg="1"/>
      <p:bldP spid="196640" grpId="0" animBg="1"/>
      <p:bldP spid="196666" grpId="0" animBg="1"/>
      <p:bldP spid="196667" grpId="0" animBg="1"/>
      <p:bldP spid="1966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8131" name="Rectangle 4"/>
          <p:cNvSpPr>
            <a:spLocks noChangeArrowheads="1"/>
          </p:cNvSpPr>
          <p:nvPr/>
        </p:nvSpPr>
        <p:spPr bwMode="auto">
          <a:xfrm>
            <a:off x="2370138" y="1298575"/>
            <a:ext cx="5761037" cy="4697413"/>
          </a:xfrm>
          <a:prstGeom prst="rect">
            <a:avLst/>
          </a:prstGeom>
          <a:solidFill>
            <a:srgbClr val="F3F6F9"/>
          </a:solidFill>
          <a:ln w="209550">
            <a:solidFill>
              <a:srgbClr val="F3F6F9"/>
            </a:solidFill>
            <a:miter lim="800000"/>
            <a:headEnd/>
            <a:tailEnd/>
          </a:ln>
        </p:spPr>
        <p:txBody>
          <a:bodyPr/>
          <a:lstStyle/>
          <a:p>
            <a:endParaRPr lang="en-US"/>
          </a:p>
        </p:txBody>
      </p:sp>
      <p:sp>
        <p:nvSpPr>
          <p:cNvPr id="48132" name="Rectangle 5"/>
          <p:cNvSpPr>
            <a:spLocks noChangeArrowheads="1"/>
          </p:cNvSpPr>
          <p:nvPr/>
        </p:nvSpPr>
        <p:spPr bwMode="auto">
          <a:xfrm>
            <a:off x="2370138" y="1298575"/>
            <a:ext cx="5761037" cy="4697413"/>
          </a:xfrm>
          <a:prstGeom prst="rect">
            <a:avLst/>
          </a:prstGeom>
          <a:solidFill>
            <a:srgbClr val="F2F4F8"/>
          </a:solidFill>
          <a:ln w="190500">
            <a:solidFill>
              <a:srgbClr val="F2F4F8"/>
            </a:solidFill>
            <a:miter lim="800000"/>
            <a:headEnd/>
            <a:tailEnd/>
          </a:ln>
        </p:spPr>
        <p:txBody>
          <a:bodyPr/>
          <a:lstStyle/>
          <a:p>
            <a:endParaRPr lang="en-US"/>
          </a:p>
        </p:txBody>
      </p:sp>
      <p:sp>
        <p:nvSpPr>
          <p:cNvPr id="48133" name="Rectangle 6"/>
          <p:cNvSpPr>
            <a:spLocks noChangeArrowheads="1"/>
          </p:cNvSpPr>
          <p:nvPr/>
        </p:nvSpPr>
        <p:spPr bwMode="auto">
          <a:xfrm>
            <a:off x="2370138" y="1298575"/>
            <a:ext cx="5761037" cy="4697413"/>
          </a:xfrm>
          <a:prstGeom prst="rect">
            <a:avLst/>
          </a:prstGeom>
          <a:solidFill>
            <a:srgbClr val="F1F4F7"/>
          </a:solidFill>
          <a:ln w="171450">
            <a:solidFill>
              <a:srgbClr val="F1F4F7"/>
            </a:solidFill>
            <a:miter lim="800000"/>
            <a:headEnd/>
            <a:tailEnd/>
          </a:ln>
        </p:spPr>
        <p:txBody>
          <a:bodyPr/>
          <a:lstStyle/>
          <a:p>
            <a:endParaRPr lang="en-US"/>
          </a:p>
        </p:txBody>
      </p:sp>
      <p:sp>
        <p:nvSpPr>
          <p:cNvPr id="48134" name="Rectangle 7"/>
          <p:cNvSpPr>
            <a:spLocks noChangeArrowheads="1"/>
          </p:cNvSpPr>
          <p:nvPr/>
        </p:nvSpPr>
        <p:spPr bwMode="auto">
          <a:xfrm>
            <a:off x="2370138" y="1298575"/>
            <a:ext cx="5761037" cy="4697413"/>
          </a:xfrm>
          <a:prstGeom prst="rect">
            <a:avLst/>
          </a:prstGeom>
          <a:solidFill>
            <a:srgbClr val="F0F2F5"/>
          </a:solidFill>
          <a:ln w="152400">
            <a:solidFill>
              <a:srgbClr val="F0F2F5"/>
            </a:solidFill>
            <a:miter lim="800000"/>
            <a:headEnd/>
            <a:tailEnd/>
          </a:ln>
        </p:spPr>
        <p:txBody>
          <a:bodyPr/>
          <a:lstStyle/>
          <a:p>
            <a:endParaRPr lang="en-US"/>
          </a:p>
        </p:txBody>
      </p:sp>
      <p:sp>
        <p:nvSpPr>
          <p:cNvPr id="48135" name="Rectangle 8"/>
          <p:cNvSpPr>
            <a:spLocks noChangeArrowheads="1"/>
          </p:cNvSpPr>
          <p:nvPr/>
        </p:nvSpPr>
        <p:spPr bwMode="auto">
          <a:xfrm>
            <a:off x="2370138" y="1298575"/>
            <a:ext cx="5761037" cy="4697413"/>
          </a:xfrm>
          <a:prstGeom prst="rect">
            <a:avLst/>
          </a:prstGeom>
          <a:solidFill>
            <a:srgbClr val="EEF1F4"/>
          </a:solidFill>
          <a:ln w="133350">
            <a:solidFill>
              <a:srgbClr val="EEF1F4"/>
            </a:solidFill>
            <a:miter lim="800000"/>
            <a:headEnd/>
            <a:tailEnd/>
          </a:ln>
        </p:spPr>
        <p:txBody>
          <a:bodyPr/>
          <a:lstStyle/>
          <a:p>
            <a:endParaRPr lang="en-US"/>
          </a:p>
        </p:txBody>
      </p:sp>
      <p:sp>
        <p:nvSpPr>
          <p:cNvPr id="48136" name="Rectangle 9"/>
          <p:cNvSpPr>
            <a:spLocks noChangeArrowheads="1"/>
          </p:cNvSpPr>
          <p:nvPr/>
        </p:nvSpPr>
        <p:spPr bwMode="auto">
          <a:xfrm>
            <a:off x="2370138" y="1298575"/>
            <a:ext cx="5761037" cy="4697413"/>
          </a:xfrm>
          <a:prstGeom prst="rect">
            <a:avLst/>
          </a:prstGeom>
          <a:solidFill>
            <a:srgbClr val="EDEFF3"/>
          </a:solidFill>
          <a:ln w="114300">
            <a:solidFill>
              <a:srgbClr val="EDEFF3"/>
            </a:solidFill>
            <a:miter lim="800000"/>
            <a:headEnd/>
            <a:tailEnd/>
          </a:ln>
        </p:spPr>
        <p:txBody>
          <a:bodyPr/>
          <a:lstStyle/>
          <a:p>
            <a:endParaRPr lang="en-US"/>
          </a:p>
        </p:txBody>
      </p:sp>
      <p:sp>
        <p:nvSpPr>
          <p:cNvPr id="48137" name="Rectangle 10"/>
          <p:cNvSpPr>
            <a:spLocks noChangeArrowheads="1"/>
          </p:cNvSpPr>
          <p:nvPr/>
        </p:nvSpPr>
        <p:spPr bwMode="auto">
          <a:xfrm>
            <a:off x="2370138" y="1298575"/>
            <a:ext cx="5761037" cy="4697413"/>
          </a:xfrm>
          <a:prstGeom prst="rect">
            <a:avLst/>
          </a:prstGeom>
          <a:solidFill>
            <a:srgbClr val="EBEEF2"/>
          </a:solidFill>
          <a:ln w="95250">
            <a:solidFill>
              <a:srgbClr val="EBEEF2"/>
            </a:solidFill>
            <a:miter lim="800000"/>
            <a:headEnd/>
            <a:tailEnd/>
          </a:ln>
        </p:spPr>
        <p:txBody>
          <a:bodyPr/>
          <a:lstStyle/>
          <a:p>
            <a:endParaRPr lang="en-US"/>
          </a:p>
        </p:txBody>
      </p:sp>
      <p:sp>
        <p:nvSpPr>
          <p:cNvPr id="48138" name="Rectangle 11"/>
          <p:cNvSpPr>
            <a:spLocks noChangeArrowheads="1"/>
          </p:cNvSpPr>
          <p:nvPr/>
        </p:nvSpPr>
        <p:spPr bwMode="auto">
          <a:xfrm>
            <a:off x="2370138" y="1298575"/>
            <a:ext cx="5761037" cy="4697413"/>
          </a:xfrm>
          <a:prstGeom prst="rect">
            <a:avLst/>
          </a:prstGeom>
          <a:solidFill>
            <a:srgbClr val="EAECF1"/>
          </a:solidFill>
          <a:ln w="76200">
            <a:solidFill>
              <a:srgbClr val="EAECF1"/>
            </a:solidFill>
            <a:miter lim="800000"/>
            <a:headEnd/>
            <a:tailEnd/>
          </a:ln>
        </p:spPr>
        <p:txBody>
          <a:bodyPr/>
          <a:lstStyle/>
          <a:p>
            <a:endParaRPr lang="en-US"/>
          </a:p>
        </p:txBody>
      </p:sp>
      <p:sp>
        <p:nvSpPr>
          <p:cNvPr id="48139" name="Rectangle 12"/>
          <p:cNvSpPr>
            <a:spLocks noChangeArrowheads="1"/>
          </p:cNvSpPr>
          <p:nvPr/>
        </p:nvSpPr>
        <p:spPr bwMode="auto">
          <a:xfrm>
            <a:off x="2370138" y="1298575"/>
            <a:ext cx="5761037" cy="4697413"/>
          </a:xfrm>
          <a:prstGeom prst="rect">
            <a:avLst/>
          </a:prstGeom>
          <a:solidFill>
            <a:srgbClr val="E9EBF0"/>
          </a:solidFill>
          <a:ln w="57150">
            <a:solidFill>
              <a:srgbClr val="E9EBF0"/>
            </a:solidFill>
            <a:miter lim="800000"/>
            <a:headEnd/>
            <a:tailEnd/>
          </a:ln>
        </p:spPr>
        <p:txBody>
          <a:bodyPr/>
          <a:lstStyle/>
          <a:p>
            <a:endParaRPr lang="en-US"/>
          </a:p>
        </p:txBody>
      </p:sp>
      <p:sp>
        <p:nvSpPr>
          <p:cNvPr id="48140" name="Rectangle 13"/>
          <p:cNvSpPr>
            <a:spLocks noChangeArrowheads="1"/>
          </p:cNvSpPr>
          <p:nvPr/>
        </p:nvSpPr>
        <p:spPr bwMode="auto">
          <a:xfrm>
            <a:off x="2370138" y="1298575"/>
            <a:ext cx="5761037" cy="4697413"/>
          </a:xfrm>
          <a:prstGeom prst="rect">
            <a:avLst/>
          </a:prstGeom>
          <a:solidFill>
            <a:srgbClr val="E7EAEF"/>
          </a:solidFill>
          <a:ln w="38100">
            <a:solidFill>
              <a:srgbClr val="E7EAEF"/>
            </a:solidFill>
            <a:miter lim="800000"/>
            <a:headEnd/>
            <a:tailEnd/>
          </a:ln>
        </p:spPr>
        <p:txBody>
          <a:bodyPr/>
          <a:lstStyle/>
          <a:p>
            <a:endParaRPr lang="en-US"/>
          </a:p>
        </p:txBody>
      </p:sp>
      <p:sp>
        <p:nvSpPr>
          <p:cNvPr id="48141" name="Rectangle 14"/>
          <p:cNvSpPr>
            <a:spLocks noChangeArrowheads="1"/>
          </p:cNvSpPr>
          <p:nvPr/>
        </p:nvSpPr>
        <p:spPr bwMode="auto">
          <a:xfrm>
            <a:off x="2370138" y="1298575"/>
            <a:ext cx="5761037" cy="4754563"/>
          </a:xfrm>
          <a:prstGeom prst="rect">
            <a:avLst/>
          </a:prstGeom>
          <a:solidFill>
            <a:srgbClr val="E6E9EF"/>
          </a:solidFill>
          <a:ln w="19050">
            <a:solidFill>
              <a:srgbClr val="E6E9EF"/>
            </a:solidFill>
            <a:miter lim="800000"/>
            <a:headEnd/>
            <a:tailEnd/>
          </a:ln>
        </p:spPr>
        <p:txBody>
          <a:bodyPr/>
          <a:lstStyle/>
          <a:p>
            <a:endParaRPr lang="en-US"/>
          </a:p>
        </p:txBody>
      </p:sp>
      <p:sp>
        <p:nvSpPr>
          <p:cNvPr id="48142" name="Rectangle 15"/>
          <p:cNvSpPr>
            <a:spLocks noChangeArrowheads="1"/>
          </p:cNvSpPr>
          <p:nvPr/>
        </p:nvSpPr>
        <p:spPr bwMode="auto">
          <a:xfrm>
            <a:off x="2236788" y="1125538"/>
            <a:ext cx="5856287" cy="4851400"/>
          </a:xfrm>
          <a:prstGeom prst="rect">
            <a:avLst/>
          </a:prstGeom>
          <a:blipFill>
            <a:blip r:embed="rId4"/>
            <a:tile tx="0" ty="0" sx="100000" sy="100000" flip="none" algn="tl"/>
          </a:blipFill>
          <a:ln w="9525">
            <a:noFill/>
            <a:miter lim="800000"/>
            <a:headEnd/>
            <a:tailEnd/>
          </a:ln>
          <a:scene3d>
            <a:camera prst="orthographicFront"/>
            <a:lightRig rig="threePt" dir="t"/>
          </a:scene3d>
          <a:sp3d>
            <a:bevelT prst="angle"/>
          </a:sp3d>
        </p:spPr>
        <p:txBody>
          <a:bodyPr/>
          <a:lstStyle/>
          <a:p>
            <a:endParaRPr lang="en-US"/>
          </a:p>
        </p:txBody>
      </p:sp>
      <p:sp>
        <p:nvSpPr>
          <p:cNvPr id="48143" name="Freeform 16"/>
          <p:cNvSpPr>
            <a:spLocks/>
          </p:cNvSpPr>
          <p:nvPr/>
        </p:nvSpPr>
        <p:spPr bwMode="auto">
          <a:xfrm>
            <a:off x="2236788" y="1125538"/>
            <a:ext cx="5856287" cy="4851400"/>
          </a:xfrm>
          <a:custGeom>
            <a:avLst/>
            <a:gdLst>
              <a:gd name="T0" fmla="*/ 0 w 3689"/>
              <a:gd name="T1" fmla="*/ 0 h 3056"/>
              <a:gd name="T2" fmla="*/ 0 w 3689"/>
              <a:gd name="T3" fmla="*/ 2147483647 h 3056"/>
              <a:gd name="T4" fmla="*/ 2147483647 w 3689"/>
              <a:gd name="T5" fmla="*/ 2147483647 h 3056"/>
              <a:gd name="T6" fmla="*/ 0 60000 65536"/>
              <a:gd name="T7" fmla="*/ 0 60000 65536"/>
              <a:gd name="T8" fmla="*/ 0 60000 65536"/>
              <a:gd name="T9" fmla="*/ 0 w 3689"/>
              <a:gd name="T10" fmla="*/ 0 h 3056"/>
              <a:gd name="T11" fmla="*/ 3689 w 3689"/>
              <a:gd name="T12" fmla="*/ 3056 h 3056"/>
            </a:gdLst>
            <a:ahLst/>
            <a:cxnLst>
              <a:cxn ang="T6">
                <a:pos x="T0" y="T1"/>
              </a:cxn>
              <a:cxn ang="T7">
                <a:pos x="T2" y="T3"/>
              </a:cxn>
              <a:cxn ang="T8">
                <a:pos x="T4" y="T5"/>
              </a:cxn>
            </a:cxnLst>
            <a:rect l="T9" t="T10" r="T11" b="T12"/>
            <a:pathLst>
              <a:path w="3689" h="3056">
                <a:moveTo>
                  <a:pt x="0" y="0"/>
                </a:moveTo>
                <a:lnTo>
                  <a:pt x="0" y="3056"/>
                </a:lnTo>
                <a:lnTo>
                  <a:pt x="3689" y="3056"/>
                </a:lnTo>
              </a:path>
            </a:pathLst>
          </a:custGeom>
          <a:noFill/>
          <a:ln w="19050">
            <a:solidFill>
              <a:srgbClr val="000000"/>
            </a:solidFill>
            <a:round/>
            <a:headEnd/>
            <a:tailEnd/>
          </a:ln>
        </p:spPr>
        <p:txBody>
          <a:bodyPr/>
          <a:lstStyle/>
          <a:p>
            <a:endParaRPr lang="en-US"/>
          </a:p>
        </p:txBody>
      </p:sp>
      <p:sp>
        <p:nvSpPr>
          <p:cNvPr id="48144" name="Rectangle 17"/>
          <p:cNvSpPr>
            <a:spLocks noChangeArrowheads="1"/>
          </p:cNvSpPr>
          <p:nvPr/>
        </p:nvSpPr>
        <p:spPr bwMode="auto">
          <a:xfrm>
            <a:off x="2597150" y="60340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1</a:t>
            </a:r>
            <a:endParaRPr lang="en-US">
              <a:latin typeface="Arial" charset="0"/>
            </a:endParaRPr>
          </a:p>
        </p:txBody>
      </p:sp>
      <p:sp>
        <p:nvSpPr>
          <p:cNvPr id="48145" name="Rectangle 18"/>
          <p:cNvSpPr>
            <a:spLocks noChangeArrowheads="1"/>
          </p:cNvSpPr>
          <p:nvPr/>
        </p:nvSpPr>
        <p:spPr bwMode="auto">
          <a:xfrm>
            <a:off x="3035300" y="60340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2</a:t>
            </a:r>
            <a:endParaRPr lang="en-US">
              <a:latin typeface="Arial" charset="0"/>
            </a:endParaRPr>
          </a:p>
        </p:txBody>
      </p:sp>
      <p:sp>
        <p:nvSpPr>
          <p:cNvPr id="48146" name="Rectangle 19"/>
          <p:cNvSpPr>
            <a:spLocks noChangeArrowheads="1"/>
          </p:cNvSpPr>
          <p:nvPr/>
        </p:nvSpPr>
        <p:spPr bwMode="auto">
          <a:xfrm>
            <a:off x="3452813" y="60340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3</a:t>
            </a:r>
            <a:endParaRPr lang="en-US">
              <a:latin typeface="Arial" charset="0"/>
            </a:endParaRPr>
          </a:p>
        </p:txBody>
      </p:sp>
      <p:sp>
        <p:nvSpPr>
          <p:cNvPr id="48147" name="Rectangle 20"/>
          <p:cNvSpPr>
            <a:spLocks noChangeArrowheads="1"/>
          </p:cNvSpPr>
          <p:nvPr/>
        </p:nvSpPr>
        <p:spPr bwMode="auto">
          <a:xfrm>
            <a:off x="3890963" y="60340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4</a:t>
            </a:r>
            <a:endParaRPr lang="en-US">
              <a:latin typeface="Arial" charset="0"/>
            </a:endParaRPr>
          </a:p>
        </p:txBody>
      </p:sp>
      <p:sp>
        <p:nvSpPr>
          <p:cNvPr id="48148" name="Rectangle 21"/>
          <p:cNvSpPr>
            <a:spLocks noChangeArrowheads="1"/>
          </p:cNvSpPr>
          <p:nvPr/>
        </p:nvSpPr>
        <p:spPr bwMode="auto">
          <a:xfrm>
            <a:off x="4308475" y="60340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5</a:t>
            </a:r>
            <a:endParaRPr lang="en-US">
              <a:latin typeface="Arial" charset="0"/>
            </a:endParaRPr>
          </a:p>
        </p:txBody>
      </p:sp>
      <p:sp>
        <p:nvSpPr>
          <p:cNvPr id="48149" name="Rectangle 22"/>
          <p:cNvSpPr>
            <a:spLocks noChangeArrowheads="1"/>
          </p:cNvSpPr>
          <p:nvPr/>
        </p:nvSpPr>
        <p:spPr bwMode="auto">
          <a:xfrm>
            <a:off x="4746625" y="60340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6</a:t>
            </a:r>
            <a:endParaRPr lang="en-US">
              <a:latin typeface="Arial" charset="0"/>
            </a:endParaRPr>
          </a:p>
        </p:txBody>
      </p:sp>
      <p:sp>
        <p:nvSpPr>
          <p:cNvPr id="48150" name="Rectangle 23"/>
          <p:cNvSpPr>
            <a:spLocks noChangeArrowheads="1"/>
          </p:cNvSpPr>
          <p:nvPr/>
        </p:nvSpPr>
        <p:spPr bwMode="auto">
          <a:xfrm>
            <a:off x="5183188" y="60340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7</a:t>
            </a:r>
            <a:endParaRPr lang="en-US">
              <a:latin typeface="Arial" charset="0"/>
            </a:endParaRPr>
          </a:p>
        </p:txBody>
      </p:sp>
      <p:sp>
        <p:nvSpPr>
          <p:cNvPr id="48151" name="Rectangle 24"/>
          <p:cNvSpPr>
            <a:spLocks noChangeArrowheads="1"/>
          </p:cNvSpPr>
          <p:nvPr/>
        </p:nvSpPr>
        <p:spPr bwMode="auto">
          <a:xfrm>
            <a:off x="5602288" y="60340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8</a:t>
            </a:r>
            <a:endParaRPr lang="en-US">
              <a:latin typeface="Arial" charset="0"/>
            </a:endParaRPr>
          </a:p>
        </p:txBody>
      </p:sp>
      <p:sp>
        <p:nvSpPr>
          <p:cNvPr id="48152" name="Rectangle 25"/>
          <p:cNvSpPr>
            <a:spLocks noChangeArrowheads="1"/>
          </p:cNvSpPr>
          <p:nvPr/>
        </p:nvSpPr>
        <p:spPr bwMode="auto">
          <a:xfrm>
            <a:off x="6038850" y="60340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9</a:t>
            </a:r>
            <a:endParaRPr lang="en-US">
              <a:latin typeface="Arial" charset="0"/>
            </a:endParaRPr>
          </a:p>
        </p:txBody>
      </p:sp>
      <p:sp>
        <p:nvSpPr>
          <p:cNvPr id="48153" name="Rectangle 26"/>
          <p:cNvSpPr>
            <a:spLocks noChangeArrowheads="1"/>
          </p:cNvSpPr>
          <p:nvPr/>
        </p:nvSpPr>
        <p:spPr bwMode="auto">
          <a:xfrm>
            <a:off x="6419850" y="6034088"/>
            <a:ext cx="24130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10</a:t>
            </a:r>
            <a:endParaRPr lang="en-US">
              <a:latin typeface="Arial" charset="0"/>
            </a:endParaRPr>
          </a:p>
        </p:txBody>
      </p:sp>
      <p:sp>
        <p:nvSpPr>
          <p:cNvPr id="48154" name="Rectangle 27"/>
          <p:cNvSpPr>
            <a:spLocks noChangeArrowheads="1"/>
          </p:cNvSpPr>
          <p:nvPr/>
        </p:nvSpPr>
        <p:spPr bwMode="auto">
          <a:xfrm>
            <a:off x="2008188" y="601503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0</a:t>
            </a:r>
            <a:endParaRPr lang="en-US">
              <a:latin typeface="Arial" charset="0"/>
            </a:endParaRPr>
          </a:p>
        </p:txBody>
      </p:sp>
      <p:sp>
        <p:nvSpPr>
          <p:cNvPr id="48155" name="Rectangle 28"/>
          <p:cNvSpPr>
            <a:spLocks noChangeArrowheads="1"/>
          </p:cNvSpPr>
          <p:nvPr/>
        </p:nvSpPr>
        <p:spPr bwMode="auto">
          <a:xfrm>
            <a:off x="2008188" y="5041900"/>
            <a:ext cx="120650"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2</a:t>
            </a:r>
            <a:endParaRPr lang="en-US">
              <a:latin typeface="Arial" charset="0"/>
            </a:endParaRPr>
          </a:p>
        </p:txBody>
      </p:sp>
      <p:sp>
        <p:nvSpPr>
          <p:cNvPr id="48156" name="Rectangle 29"/>
          <p:cNvSpPr>
            <a:spLocks noChangeArrowheads="1"/>
          </p:cNvSpPr>
          <p:nvPr/>
        </p:nvSpPr>
        <p:spPr bwMode="auto">
          <a:xfrm>
            <a:off x="2008188" y="4238625"/>
            <a:ext cx="120650"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4</a:t>
            </a:r>
            <a:endParaRPr lang="en-US">
              <a:latin typeface="Arial" charset="0"/>
            </a:endParaRPr>
          </a:p>
        </p:txBody>
      </p:sp>
      <p:sp>
        <p:nvSpPr>
          <p:cNvPr id="48157" name="Rectangle 30"/>
          <p:cNvSpPr>
            <a:spLocks noChangeArrowheads="1"/>
          </p:cNvSpPr>
          <p:nvPr/>
        </p:nvSpPr>
        <p:spPr bwMode="auto">
          <a:xfrm>
            <a:off x="2008188" y="3417888"/>
            <a:ext cx="12065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6</a:t>
            </a:r>
            <a:endParaRPr lang="en-US">
              <a:latin typeface="Arial" charset="0"/>
            </a:endParaRPr>
          </a:p>
        </p:txBody>
      </p:sp>
      <p:sp>
        <p:nvSpPr>
          <p:cNvPr id="48158" name="Rectangle 31"/>
          <p:cNvSpPr>
            <a:spLocks noChangeArrowheads="1"/>
          </p:cNvSpPr>
          <p:nvPr/>
        </p:nvSpPr>
        <p:spPr bwMode="auto">
          <a:xfrm>
            <a:off x="2008188" y="2616200"/>
            <a:ext cx="120650" cy="258763"/>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8</a:t>
            </a:r>
            <a:endParaRPr lang="en-US">
              <a:latin typeface="Arial" charset="0"/>
            </a:endParaRPr>
          </a:p>
        </p:txBody>
      </p:sp>
      <p:sp>
        <p:nvSpPr>
          <p:cNvPr id="48159" name="Rectangle 32"/>
          <p:cNvSpPr>
            <a:spLocks noChangeArrowheads="1"/>
          </p:cNvSpPr>
          <p:nvPr/>
        </p:nvSpPr>
        <p:spPr bwMode="auto">
          <a:xfrm>
            <a:off x="1951038" y="1795463"/>
            <a:ext cx="241300" cy="258762"/>
          </a:xfrm>
          <a:prstGeom prst="rect">
            <a:avLst/>
          </a:prstGeom>
          <a:noFill/>
          <a:ln w="9525">
            <a:noFill/>
            <a:miter lim="800000"/>
            <a:headEnd/>
            <a:tailEnd/>
          </a:ln>
        </p:spPr>
        <p:txBody>
          <a:bodyPr wrap="none" lIns="0" tIns="0" rIns="0" bIns="0">
            <a:spAutoFit/>
          </a:bodyPr>
          <a:lstStyle/>
          <a:p>
            <a:pPr algn="l" eaLnBrk="0" hangingPunct="0"/>
            <a:r>
              <a:rPr lang="en-US" sz="1700">
                <a:solidFill>
                  <a:srgbClr val="000000"/>
                </a:solidFill>
                <a:latin typeface="Arial" charset="0"/>
              </a:rPr>
              <a:t>10</a:t>
            </a:r>
            <a:endParaRPr lang="en-US">
              <a:latin typeface="Arial" charset="0"/>
            </a:endParaRPr>
          </a:p>
        </p:txBody>
      </p:sp>
      <p:grpSp>
        <p:nvGrpSpPr>
          <p:cNvPr id="2" name="Group 33"/>
          <p:cNvGrpSpPr>
            <a:grpSpLocks/>
          </p:cNvGrpSpPr>
          <p:nvPr/>
        </p:nvGrpSpPr>
        <p:grpSpPr bwMode="auto">
          <a:xfrm>
            <a:off x="4498975" y="4448175"/>
            <a:ext cx="950913" cy="649288"/>
            <a:chOff x="2834" y="2802"/>
            <a:chExt cx="599" cy="409"/>
          </a:xfrm>
        </p:grpSpPr>
        <p:grpSp>
          <p:nvGrpSpPr>
            <p:cNvPr id="48257" name="Group 34"/>
            <p:cNvGrpSpPr>
              <a:grpSpLocks/>
            </p:cNvGrpSpPr>
            <p:nvPr/>
          </p:nvGrpSpPr>
          <p:grpSpPr bwMode="auto">
            <a:xfrm>
              <a:off x="3301" y="2826"/>
              <a:ext cx="132" cy="385"/>
              <a:chOff x="3301" y="2826"/>
              <a:chExt cx="132" cy="385"/>
            </a:xfrm>
          </p:grpSpPr>
          <p:sp>
            <p:nvSpPr>
              <p:cNvPr id="48261" name="Line 35"/>
              <p:cNvSpPr>
                <a:spLocks noChangeShapeType="1"/>
              </p:cNvSpPr>
              <p:nvPr/>
            </p:nvSpPr>
            <p:spPr bwMode="auto">
              <a:xfrm flipV="1">
                <a:off x="3349" y="2826"/>
                <a:ext cx="84" cy="121"/>
              </a:xfrm>
              <a:prstGeom prst="line">
                <a:avLst/>
              </a:prstGeom>
              <a:noFill/>
              <a:ln w="57150">
                <a:solidFill>
                  <a:srgbClr val="EDA030"/>
                </a:solidFill>
                <a:round/>
                <a:headEnd/>
                <a:tailEnd/>
              </a:ln>
            </p:spPr>
            <p:txBody>
              <a:bodyPr/>
              <a:lstStyle/>
              <a:p>
                <a:endParaRPr lang="en-US"/>
              </a:p>
            </p:txBody>
          </p:sp>
          <p:sp>
            <p:nvSpPr>
              <p:cNvPr id="48262" name="Line 36"/>
              <p:cNvSpPr>
                <a:spLocks noChangeShapeType="1"/>
              </p:cNvSpPr>
              <p:nvPr/>
            </p:nvSpPr>
            <p:spPr bwMode="auto">
              <a:xfrm flipV="1">
                <a:off x="3301" y="2947"/>
                <a:ext cx="48" cy="264"/>
              </a:xfrm>
              <a:prstGeom prst="line">
                <a:avLst/>
              </a:prstGeom>
              <a:noFill/>
              <a:ln w="57150">
                <a:solidFill>
                  <a:srgbClr val="EDA030"/>
                </a:solidFill>
                <a:round/>
                <a:headEnd/>
                <a:tailEnd/>
              </a:ln>
            </p:spPr>
            <p:txBody>
              <a:bodyPr/>
              <a:lstStyle/>
              <a:p>
                <a:endParaRPr lang="en-US"/>
              </a:p>
            </p:txBody>
          </p:sp>
        </p:grpSp>
        <p:sp>
          <p:nvSpPr>
            <p:cNvPr id="48258" name="Line 37"/>
            <p:cNvSpPr>
              <a:spLocks noChangeShapeType="1"/>
            </p:cNvSpPr>
            <p:nvPr/>
          </p:nvSpPr>
          <p:spPr bwMode="auto">
            <a:xfrm>
              <a:off x="3086" y="3007"/>
              <a:ext cx="215" cy="204"/>
            </a:xfrm>
            <a:prstGeom prst="line">
              <a:avLst/>
            </a:prstGeom>
            <a:noFill/>
            <a:ln w="57150">
              <a:solidFill>
                <a:srgbClr val="EDA030"/>
              </a:solidFill>
              <a:round/>
              <a:headEnd/>
              <a:tailEnd/>
            </a:ln>
          </p:spPr>
          <p:txBody>
            <a:bodyPr/>
            <a:lstStyle/>
            <a:p>
              <a:endParaRPr lang="en-US"/>
            </a:p>
          </p:txBody>
        </p:sp>
        <p:sp>
          <p:nvSpPr>
            <p:cNvPr id="48259" name="Line 38"/>
            <p:cNvSpPr>
              <a:spLocks noChangeShapeType="1"/>
            </p:cNvSpPr>
            <p:nvPr/>
          </p:nvSpPr>
          <p:spPr bwMode="auto">
            <a:xfrm>
              <a:off x="2894" y="2899"/>
              <a:ext cx="192" cy="108"/>
            </a:xfrm>
            <a:prstGeom prst="line">
              <a:avLst/>
            </a:prstGeom>
            <a:noFill/>
            <a:ln w="57150">
              <a:solidFill>
                <a:srgbClr val="EDA030"/>
              </a:solidFill>
              <a:round/>
              <a:headEnd/>
              <a:tailEnd/>
            </a:ln>
          </p:spPr>
          <p:txBody>
            <a:bodyPr/>
            <a:lstStyle/>
            <a:p>
              <a:endParaRPr lang="en-US"/>
            </a:p>
          </p:txBody>
        </p:sp>
        <p:sp>
          <p:nvSpPr>
            <p:cNvPr id="48260" name="Line 39"/>
            <p:cNvSpPr>
              <a:spLocks noChangeShapeType="1"/>
            </p:cNvSpPr>
            <p:nvPr/>
          </p:nvSpPr>
          <p:spPr bwMode="auto">
            <a:xfrm>
              <a:off x="2834" y="2802"/>
              <a:ext cx="60" cy="97"/>
            </a:xfrm>
            <a:prstGeom prst="line">
              <a:avLst/>
            </a:prstGeom>
            <a:noFill/>
            <a:ln w="57150">
              <a:solidFill>
                <a:srgbClr val="EDA030"/>
              </a:solidFill>
              <a:round/>
              <a:headEnd/>
              <a:tailEnd/>
            </a:ln>
          </p:spPr>
          <p:txBody>
            <a:bodyPr/>
            <a:lstStyle/>
            <a:p>
              <a:endParaRPr lang="en-US"/>
            </a:p>
          </p:txBody>
        </p:sp>
      </p:grpSp>
      <p:grpSp>
        <p:nvGrpSpPr>
          <p:cNvPr id="4" name="Group 40"/>
          <p:cNvGrpSpPr>
            <a:grpSpLocks/>
          </p:cNvGrpSpPr>
          <p:nvPr/>
        </p:nvGrpSpPr>
        <p:grpSpPr bwMode="auto">
          <a:xfrm>
            <a:off x="4498975" y="4410075"/>
            <a:ext cx="950913" cy="592138"/>
            <a:chOff x="2834" y="2778"/>
            <a:chExt cx="599" cy="373"/>
          </a:xfrm>
        </p:grpSpPr>
        <p:sp>
          <p:nvSpPr>
            <p:cNvPr id="48254" name="Line 41"/>
            <p:cNvSpPr>
              <a:spLocks noChangeShapeType="1"/>
            </p:cNvSpPr>
            <p:nvPr/>
          </p:nvSpPr>
          <p:spPr bwMode="auto">
            <a:xfrm flipH="1">
              <a:off x="2834" y="2778"/>
              <a:ext cx="84" cy="24"/>
            </a:xfrm>
            <a:prstGeom prst="line">
              <a:avLst/>
            </a:prstGeom>
            <a:noFill/>
            <a:ln w="57150">
              <a:solidFill>
                <a:srgbClr val="EDA030"/>
              </a:solidFill>
              <a:round/>
              <a:headEnd/>
              <a:tailEnd/>
            </a:ln>
          </p:spPr>
          <p:txBody>
            <a:bodyPr/>
            <a:lstStyle/>
            <a:p>
              <a:endParaRPr lang="en-US"/>
            </a:p>
          </p:txBody>
        </p:sp>
        <p:sp>
          <p:nvSpPr>
            <p:cNvPr id="48255" name="Line 42"/>
            <p:cNvSpPr>
              <a:spLocks noChangeShapeType="1"/>
            </p:cNvSpPr>
            <p:nvPr/>
          </p:nvSpPr>
          <p:spPr bwMode="auto">
            <a:xfrm flipH="1" flipV="1">
              <a:off x="2918" y="2778"/>
              <a:ext cx="323" cy="73"/>
            </a:xfrm>
            <a:prstGeom prst="line">
              <a:avLst/>
            </a:prstGeom>
            <a:noFill/>
            <a:ln w="57150">
              <a:solidFill>
                <a:srgbClr val="EDA030"/>
              </a:solidFill>
              <a:round/>
              <a:headEnd/>
              <a:tailEnd/>
            </a:ln>
          </p:spPr>
          <p:txBody>
            <a:bodyPr/>
            <a:lstStyle/>
            <a:p>
              <a:endParaRPr lang="en-US"/>
            </a:p>
          </p:txBody>
        </p:sp>
        <p:sp>
          <p:nvSpPr>
            <p:cNvPr id="48256" name="Line 43"/>
            <p:cNvSpPr>
              <a:spLocks noChangeShapeType="1"/>
            </p:cNvSpPr>
            <p:nvPr/>
          </p:nvSpPr>
          <p:spPr bwMode="auto">
            <a:xfrm flipH="1" flipV="1">
              <a:off x="3241" y="2851"/>
              <a:ext cx="192" cy="300"/>
            </a:xfrm>
            <a:prstGeom prst="line">
              <a:avLst/>
            </a:prstGeom>
            <a:noFill/>
            <a:ln w="57150">
              <a:solidFill>
                <a:srgbClr val="EDA030"/>
              </a:solidFill>
              <a:round/>
              <a:headEnd/>
              <a:tailEnd/>
            </a:ln>
          </p:spPr>
          <p:txBody>
            <a:bodyPr/>
            <a:lstStyle/>
            <a:p>
              <a:endParaRPr lang="en-US"/>
            </a:p>
          </p:txBody>
        </p:sp>
      </p:grpSp>
      <p:grpSp>
        <p:nvGrpSpPr>
          <p:cNvPr id="5" name="Group 44"/>
          <p:cNvGrpSpPr>
            <a:grpSpLocks/>
          </p:cNvGrpSpPr>
          <p:nvPr/>
        </p:nvGrpSpPr>
        <p:grpSpPr bwMode="auto">
          <a:xfrm>
            <a:off x="3948113" y="5002213"/>
            <a:ext cx="1501775" cy="496887"/>
            <a:chOff x="2487" y="3151"/>
            <a:chExt cx="946" cy="313"/>
          </a:xfrm>
        </p:grpSpPr>
        <p:sp>
          <p:nvSpPr>
            <p:cNvPr id="48246" name="Line 45"/>
            <p:cNvSpPr>
              <a:spLocks noChangeShapeType="1"/>
            </p:cNvSpPr>
            <p:nvPr/>
          </p:nvSpPr>
          <p:spPr bwMode="auto">
            <a:xfrm>
              <a:off x="3277" y="3151"/>
              <a:ext cx="156" cy="1"/>
            </a:xfrm>
            <a:prstGeom prst="line">
              <a:avLst/>
            </a:prstGeom>
            <a:noFill/>
            <a:ln w="57150">
              <a:solidFill>
                <a:srgbClr val="EDA030"/>
              </a:solidFill>
              <a:round/>
              <a:headEnd/>
              <a:tailEnd/>
            </a:ln>
          </p:spPr>
          <p:txBody>
            <a:bodyPr/>
            <a:lstStyle/>
            <a:p>
              <a:endParaRPr lang="en-US"/>
            </a:p>
          </p:txBody>
        </p:sp>
        <p:sp>
          <p:nvSpPr>
            <p:cNvPr id="48247" name="Line 46"/>
            <p:cNvSpPr>
              <a:spLocks noChangeShapeType="1"/>
            </p:cNvSpPr>
            <p:nvPr/>
          </p:nvSpPr>
          <p:spPr bwMode="auto">
            <a:xfrm flipV="1">
              <a:off x="3062" y="3151"/>
              <a:ext cx="215" cy="84"/>
            </a:xfrm>
            <a:prstGeom prst="line">
              <a:avLst/>
            </a:prstGeom>
            <a:noFill/>
            <a:ln w="57150">
              <a:solidFill>
                <a:srgbClr val="EDA030"/>
              </a:solidFill>
              <a:round/>
              <a:headEnd/>
              <a:tailEnd/>
            </a:ln>
          </p:spPr>
          <p:txBody>
            <a:bodyPr/>
            <a:lstStyle/>
            <a:p>
              <a:endParaRPr lang="en-US"/>
            </a:p>
          </p:txBody>
        </p:sp>
        <p:sp>
          <p:nvSpPr>
            <p:cNvPr id="48248" name="Line 47"/>
            <p:cNvSpPr>
              <a:spLocks noChangeShapeType="1"/>
            </p:cNvSpPr>
            <p:nvPr/>
          </p:nvSpPr>
          <p:spPr bwMode="auto">
            <a:xfrm>
              <a:off x="2918" y="3211"/>
              <a:ext cx="144" cy="24"/>
            </a:xfrm>
            <a:prstGeom prst="line">
              <a:avLst/>
            </a:prstGeom>
            <a:noFill/>
            <a:ln w="57150">
              <a:solidFill>
                <a:srgbClr val="EDA030"/>
              </a:solidFill>
              <a:round/>
              <a:headEnd/>
              <a:tailEnd/>
            </a:ln>
          </p:spPr>
          <p:txBody>
            <a:bodyPr/>
            <a:lstStyle/>
            <a:p>
              <a:endParaRPr lang="en-US"/>
            </a:p>
          </p:txBody>
        </p:sp>
        <p:sp>
          <p:nvSpPr>
            <p:cNvPr id="48249" name="Line 48"/>
            <p:cNvSpPr>
              <a:spLocks noChangeShapeType="1"/>
            </p:cNvSpPr>
            <p:nvPr/>
          </p:nvSpPr>
          <p:spPr bwMode="auto">
            <a:xfrm flipV="1">
              <a:off x="2870" y="3211"/>
              <a:ext cx="48" cy="73"/>
            </a:xfrm>
            <a:prstGeom prst="line">
              <a:avLst/>
            </a:prstGeom>
            <a:noFill/>
            <a:ln w="57150">
              <a:solidFill>
                <a:srgbClr val="EDA030"/>
              </a:solidFill>
              <a:round/>
              <a:headEnd/>
              <a:tailEnd/>
            </a:ln>
          </p:spPr>
          <p:txBody>
            <a:bodyPr/>
            <a:lstStyle/>
            <a:p>
              <a:endParaRPr lang="en-US"/>
            </a:p>
          </p:txBody>
        </p:sp>
        <p:sp>
          <p:nvSpPr>
            <p:cNvPr id="48250" name="Line 49"/>
            <p:cNvSpPr>
              <a:spLocks noChangeShapeType="1"/>
            </p:cNvSpPr>
            <p:nvPr/>
          </p:nvSpPr>
          <p:spPr bwMode="auto">
            <a:xfrm>
              <a:off x="2726" y="3284"/>
              <a:ext cx="144" cy="1"/>
            </a:xfrm>
            <a:prstGeom prst="line">
              <a:avLst/>
            </a:prstGeom>
            <a:noFill/>
            <a:ln w="57150">
              <a:solidFill>
                <a:srgbClr val="EDA030"/>
              </a:solidFill>
              <a:round/>
              <a:headEnd/>
              <a:tailEnd/>
            </a:ln>
          </p:spPr>
          <p:txBody>
            <a:bodyPr/>
            <a:lstStyle/>
            <a:p>
              <a:endParaRPr lang="en-US"/>
            </a:p>
          </p:txBody>
        </p:sp>
        <p:sp>
          <p:nvSpPr>
            <p:cNvPr id="48251" name="Line 50"/>
            <p:cNvSpPr>
              <a:spLocks noChangeShapeType="1"/>
            </p:cNvSpPr>
            <p:nvPr/>
          </p:nvSpPr>
          <p:spPr bwMode="auto">
            <a:xfrm flipV="1">
              <a:off x="2619" y="3284"/>
              <a:ext cx="107" cy="180"/>
            </a:xfrm>
            <a:prstGeom prst="line">
              <a:avLst/>
            </a:prstGeom>
            <a:noFill/>
            <a:ln w="57150">
              <a:solidFill>
                <a:srgbClr val="EDA030"/>
              </a:solidFill>
              <a:round/>
              <a:headEnd/>
              <a:tailEnd/>
            </a:ln>
          </p:spPr>
          <p:txBody>
            <a:bodyPr/>
            <a:lstStyle/>
            <a:p>
              <a:endParaRPr lang="en-US"/>
            </a:p>
          </p:txBody>
        </p:sp>
        <p:sp>
          <p:nvSpPr>
            <p:cNvPr id="48252" name="Line 51"/>
            <p:cNvSpPr>
              <a:spLocks noChangeShapeType="1"/>
            </p:cNvSpPr>
            <p:nvPr/>
          </p:nvSpPr>
          <p:spPr bwMode="auto">
            <a:xfrm>
              <a:off x="2547" y="3416"/>
              <a:ext cx="72" cy="48"/>
            </a:xfrm>
            <a:prstGeom prst="line">
              <a:avLst/>
            </a:prstGeom>
            <a:noFill/>
            <a:ln w="57150">
              <a:solidFill>
                <a:srgbClr val="EDA030"/>
              </a:solidFill>
              <a:round/>
              <a:headEnd/>
              <a:tailEnd/>
            </a:ln>
          </p:spPr>
          <p:txBody>
            <a:bodyPr/>
            <a:lstStyle/>
            <a:p>
              <a:endParaRPr lang="en-US"/>
            </a:p>
          </p:txBody>
        </p:sp>
        <p:sp>
          <p:nvSpPr>
            <p:cNvPr id="48253" name="Line 52"/>
            <p:cNvSpPr>
              <a:spLocks noChangeShapeType="1"/>
            </p:cNvSpPr>
            <p:nvPr/>
          </p:nvSpPr>
          <p:spPr bwMode="auto">
            <a:xfrm>
              <a:off x="2487" y="3187"/>
              <a:ext cx="60" cy="229"/>
            </a:xfrm>
            <a:prstGeom prst="line">
              <a:avLst/>
            </a:prstGeom>
            <a:noFill/>
            <a:ln w="57150">
              <a:solidFill>
                <a:srgbClr val="EDA030"/>
              </a:solidFill>
              <a:round/>
              <a:headEnd/>
              <a:tailEnd/>
            </a:ln>
          </p:spPr>
          <p:txBody>
            <a:bodyPr/>
            <a:lstStyle/>
            <a:p>
              <a:endParaRPr lang="en-US"/>
            </a:p>
          </p:txBody>
        </p:sp>
      </p:grpSp>
      <p:grpSp>
        <p:nvGrpSpPr>
          <p:cNvPr id="6" name="Group 53"/>
          <p:cNvGrpSpPr>
            <a:grpSpLocks/>
          </p:cNvGrpSpPr>
          <p:nvPr/>
        </p:nvGrpSpPr>
        <p:grpSpPr bwMode="auto">
          <a:xfrm>
            <a:off x="3948113" y="5059363"/>
            <a:ext cx="741362" cy="401637"/>
            <a:chOff x="2487" y="3187"/>
            <a:chExt cx="467" cy="253"/>
          </a:xfrm>
        </p:grpSpPr>
        <p:sp>
          <p:nvSpPr>
            <p:cNvPr id="48244" name="Line 54"/>
            <p:cNvSpPr>
              <a:spLocks noChangeShapeType="1"/>
            </p:cNvSpPr>
            <p:nvPr/>
          </p:nvSpPr>
          <p:spPr bwMode="auto">
            <a:xfrm flipH="1" flipV="1">
              <a:off x="2487" y="3187"/>
              <a:ext cx="215" cy="24"/>
            </a:xfrm>
            <a:prstGeom prst="line">
              <a:avLst/>
            </a:prstGeom>
            <a:noFill/>
            <a:ln w="57150">
              <a:solidFill>
                <a:srgbClr val="EDA030"/>
              </a:solidFill>
              <a:round/>
              <a:headEnd/>
              <a:tailEnd/>
            </a:ln>
          </p:spPr>
          <p:txBody>
            <a:bodyPr/>
            <a:lstStyle/>
            <a:p>
              <a:endParaRPr lang="en-US"/>
            </a:p>
          </p:txBody>
        </p:sp>
        <p:sp>
          <p:nvSpPr>
            <p:cNvPr id="48245" name="Line 55"/>
            <p:cNvSpPr>
              <a:spLocks noChangeShapeType="1"/>
            </p:cNvSpPr>
            <p:nvPr/>
          </p:nvSpPr>
          <p:spPr bwMode="auto">
            <a:xfrm flipH="1" flipV="1">
              <a:off x="2702" y="3211"/>
              <a:ext cx="252" cy="229"/>
            </a:xfrm>
            <a:prstGeom prst="line">
              <a:avLst/>
            </a:prstGeom>
            <a:noFill/>
            <a:ln w="57150">
              <a:solidFill>
                <a:srgbClr val="EDA030"/>
              </a:solidFill>
              <a:round/>
              <a:headEnd/>
              <a:tailEnd/>
            </a:ln>
          </p:spPr>
          <p:txBody>
            <a:bodyPr/>
            <a:lstStyle/>
            <a:p>
              <a:endParaRPr lang="en-US"/>
            </a:p>
          </p:txBody>
        </p:sp>
      </p:grpSp>
      <p:sp>
        <p:nvSpPr>
          <p:cNvPr id="48164" name="Line 56"/>
          <p:cNvSpPr>
            <a:spLocks noChangeShapeType="1"/>
          </p:cNvSpPr>
          <p:nvPr/>
        </p:nvSpPr>
        <p:spPr bwMode="auto">
          <a:xfrm flipH="1">
            <a:off x="2236788" y="1928813"/>
            <a:ext cx="152400" cy="1587"/>
          </a:xfrm>
          <a:prstGeom prst="line">
            <a:avLst/>
          </a:prstGeom>
          <a:noFill/>
          <a:ln w="19050">
            <a:solidFill>
              <a:srgbClr val="000000"/>
            </a:solidFill>
            <a:round/>
            <a:headEnd/>
            <a:tailEnd/>
          </a:ln>
        </p:spPr>
        <p:txBody>
          <a:bodyPr/>
          <a:lstStyle/>
          <a:p>
            <a:endParaRPr lang="en-US"/>
          </a:p>
        </p:txBody>
      </p:sp>
      <p:sp>
        <p:nvSpPr>
          <p:cNvPr id="48165" name="Line 57"/>
          <p:cNvSpPr>
            <a:spLocks noChangeShapeType="1"/>
          </p:cNvSpPr>
          <p:nvPr/>
        </p:nvSpPr>
        <p:spPr bwMode="auto">
          <a:xfrm flipH="1">
            <a:off x="2236788" y="2749550"/>
            <a:ext cx="152400" cy="1588"/>
          </a:xfrm>
          <a:prstGeom prst="line">
            <a:avLst/>
          </a:prstGeom>
          <a:noFill/>
          <a:ln w="19050">
            <a:solidFill>
              <a:srgbClr val="000000"/>
            </a:solidFill>
            <a:round/>
            <a:headEnd/>
            <a:tailEnd/>
          </a:ln>
        </p:spPr>
        <p:txBody>
          <a:bodyPr/>
          <a:lstStyle/>
          <a:p>
            <a:endParaRPr lang="en-US"/>
          </a:p>
        </p:txBody>
      </p:sp>
      <p:sp>
        <p:nvSpPr>
          <p:cNvPr id="48166" name="Line 58"/>
          <p:cNvSpPr>
            <a:spLocks noChangeShapeType="1"/>
          </p:cNvSpPr>
          <p:nvPr/>
        </p:nvSpPr>
        <p:spPr bwMode="auto">
          <a:xfrm flipH="1">
            <a:off x="2236788" y="3551238"/>
            <a:ext cx="152400" cy="1587"/>
          </a:xfrm>
          <a:prstGeom prst="line">
            <a:avLst/>
          </a:prstGeom>
          <a:noFill/>
          <a:ln w="19050">
            <a:solidFill>
              <a:srgbClr val="000000"/>
            </a:solidFill>
            <a:round/>
            <a:headEnd/>
            <a:tailEnd/>
          </a:ln>
        </p:spPr>
        <p:txBody>
          <a:bodyPr/>
          <a:lstStyle/>
          <a:p>
            <a:endParaRPr lang="en-US"/>
          </a:p>
        </p:txBody>
      </p:sp>
      <p:sp>
        <p:nvSpPr>
          <p:cNvPr id="48167" name="Line 59"/>
          <p:cNvSpPr>
            <a:spLocks noChangeShapeType="1"/>
          </p:cNvSpPr>
          <p:nvPr/>
        </p:nvSpPr>
        <p:spPr bwMode="auto">
          <a:xfrm flipH="1">
            <a:off x="2236788" y="4371975"/>
            <a:ext cx="152400" cy="1588"/>
          </a:xfrm>
          <a:prstGeom prst="line">
            <a:avLst/>
          </a:prstGeom>
          <a:noFill/>
          <a:ln w="19050">
            <a:solidFill>
              <a:srgbClr val="000000"/>
            </a:solidFill>
            <a:round/>
            <a:headEnd/>
            <a:tailEnd/>
          </a:ln>
        </p:spPr>
        <p:txBody>
          <a:bodyPr/>
          <a:lstStyle/>
          <a:p>
            <a:endParaRPr lang="en-US"/>
          </a:p>
        </p:txBody>
      </p:sp>
      <p:sp>
        <p:nvSpPr>
          <p:cNvPr id="48168" name="Line 60"/>
          <p:cNvSpPr>
            <a:spLocks noChangeShapeType="1"/>
          </p:cNvSpPr>
          <p:nvPr/>
        </p:nvSpPr>
        <p:spPr bwMode="auto">
          <a:xfrm flipH="1">
            <a:off x="2236788" y="5173663"/>
            <a:ext cx="152400" cy="1587"/>
          </a:xfrm>
          <a:prstGeom prst="line">
            <a:avLst/>
          </a:prstGeom>
          <a:noFill/>
          <a:ln w="19050">
            <a:solidFill>
              <a:srgbClr val="000000"/>
            </a:solidFill>
            <a:round/>
            <a:headEnd/>
            <a:tailEnd/>
          </a:ln>
        </p:spPr>
        <p:txBody>
          <a:bodyPr/>
          <a:lstStyle/>
          <a:p>
            <a:endParaRPr lang="en-US"/>
          </a:p>
        </p:txBody>
      </p:sp>
      <p:sp>
        <p:nvSpPr>
          <p:cNvPr id="48169" name="Line 61"/>
          <p:cNvSpPr>
            <a:spLocks noChangeShapeType="1"/>
          </p:cNvSpPr>
          <p:nvPr/>
        </p:nvSpPr>
        <p:spPr bwMode="auto">
          <a:xfrm>
            <a:off x="2654300" y="5822950"/>
            <a:ext cx="1588" cy="153988"/>
          </a:xfrm>
          <a:prstGeom prst="line">
            <a:avLst/>
          </a:prstGeom>
          <a:noFill/>
          <a:ln w="19050">
            <a:solidFill>
              <a:srgbClr val="000000"/>
            </a:solidFill>
            <a:round/>
            <a:headEnd/>
            <a:tailEnd/>
          </a:ln>
        </p:spPr>
        <p:txBody>
          <a:bodyPr/>
          <a:lstStyle/>
          <a:p>
            <a:endParaRPr lang="en-US"/>
          </a:p>
        </p:txBody>
      </p:sp>
      <p:sp>
        <p:nvSpPr>
          <p:cNvPr id="48170" name="Line 62"/>
          <p:cNvSpPr>
            <a:spLocks noChangeShapeType="1"/>
          </p:cNvSpPr>
          <p:nvPr/>
        </p:nvSpPr>
        <p:spPr bwMode="auto">
          <a:xfrm>
            <a:off x="3092450" y="5822950"/>
            <a:ext cx="1588" cy="153988"/>
          </a:xfrm>
          <a:prstGeom prst="line">
            <a:avLst/>
          </a:prstGeom>
          <a:noFill/>
          <a:ln w="19050">
            <a:solidFill>
              <a:srgbClr val="000000"/>
            </a:solidFill>
            <a:round/>
            <a:headEnd/>
            <a:tailEnd/>
          </a:ln>
        </p:spPr>
        <p:txBody>
          <a:bodyPr/>
          <a:lstStyle/>
          <a:p>
            <a:endParaRPr lang="en-US"/>
          </a:p>
        </p:txBody>
      </p:sp>
      <p:sp>
        <p:nvSpPr>
          <p:cNvPr id="48171" name="Line 63"/>
          <p:cNvSpPr>
            <a:spLocks noChangeShapeType="1"/>
          </p:cNvSpPr>
          <p:nvPr/>
        </p:nvSpPr>
        <p:spPr bwMode="auto">
          <a:xfrm>
            <a:off x="3529013" y="5822950"/>
            <a:ext cx="1587" cy="153988"/>
          </a:xfrm>
          <a:prstGeom prst="line">
            <a:avLst/>
          </a:prstGeom>
          <a:noFill/>
          <a:ln w="19050">
            <a:solidFill>
              <a:srgbClr val="000000"/>
            </a:solidFill>
            <a:round/>
            <a:headEnd/>
            <a:tailEnd/>
          </a:ln>
        </p:spPr>
        <p:txBody>
          <a:bodyPr/>
          <a:lstStyle/>
          <a:p>
            <a:endParaRPr lang="en-US"/>
          </a:p>
        </p:txBody>
      </p:sp>
      <p:sp>
        <p:nvSpPr>
          <p:cNvPr id="48172" name="Line 64"/>
          <p:cNvSpPr>
            <a:spLocks noChangeShapeType="1"/>
          </p:cNvSpPr>
          <p:nvPr/>
        </p:nvSpPr>
        <p:spPr bwMode="auto">
          <a:xfrm>
            <a:off x="3948113" y="5822950"/>
            <a:ext cx="1587" cy="153988"/>
          </a:xfrm>
          <a:prstGeom prst="line">
            <a:avLst/>
          </a:prstGeom>
          <a:noFill/>
          <a:ln w="19050">
            <a:solidFill>
              <a:srgbClr val="000000"/>
            </a:solidFill>
            <a:round/>
            <a:headEnd/>
            <a:tailEnd/>
          </a:ln>
        </p:spPr>
        <p:txBody>
          <a:bodyPr/>
          <a:lstStyle/>
          <a:p>
            <a:endParaRPr lang="en-US"/>
          </a:p>
        </p:txBody>
      </p:sp>
      <p:sp>
        <p:nvSpPr>
          <p:cNvPr id="48173" name="Line 65"/>
          <p:cNvSpPr>
            <a:spLocks noChangeShapeType="1"/>
          </p:cNvSpPr>
          <p:nvPr/>
        </p:nvSpPr>
        <p:spPr bwMode="auto">
          <a:xfrm>
            <a:off x="4384675" y="5822950"/>
            <a:ext cx="1588" cy="153988"/>
          </a:xfrm>
          <a:prstGeom prst="line">
            <a:avLst/>
          </a:prstGeom>
          <a:noFill/>
          <a:ln w="19050">
            <a:solidFill>
              <a:srgbClr val="000000"/>
            </a:solidFill>
            <a:round/>
            <a:headEnd/>
            <a:tailEnd/>
          </a:ln>
        </p:spPr>
        <p:txBody>
          <a:bodyPr/>
          <a:lstStyle/>
          <a:p>
            <a:endParaRPr lang="en-US"/>
          </a:p>
        </p:txBody>
      </p:sp>
      <p:sp>
        <p:nvSpPr>
          <p:cNvPr id="48174" name="Line 66"/>
          <p:cNvSpPr>
            <a:spLocks noChangeShapeType="1"/>
          </p:cNvSpPr>
          <p:nvPr/>
        </p:nvSpPr>
        <p:spPr bwMode="auto">
          <a:xfrm>
            <a:off x="4803775" y="5822950"/>
            <a:ext cx="1588" cy="153988"/>
          </a:xfrm>
          <a:prstGeom prst="line">
            <a:avLst/>
          </a:prstGeom>
          <a:noFill/>
          <a:ln w="19050">
            <a:solidFill>
              <a:srgbClr val="000000"/>
            </a:solidFill>
            <a:round/>
            <a:headEnd/>
            <a:tailEnd/>
          </a:ln>
        </p:spPr>
        <p:txBody>
          <a:bodyPr/>
          <a:lstStyle/>
          <a:p>
            <a:endParaRPr lang="en-US"/>
          </a:p>
        </p:txBody>
      </p:sp>
      <p:sp>
        <p:nvSpPr>
          <p:cNvPr id="48175" name="Line 67"/>
          <p:cNvSpPr>
            <a:spLocks noChangeShapeType="1"/>
          </p:cNvSpPr>
          <p:nvPr/>
        </p:nvSpPr>
        <p:spPr bwMode="auto">
          <a:xfrm>
            <a:off x="5240338" y="5822950"/>
            <a:ext cx="1587" cy="153988"/>
          </a:xfrm>
          <a:prstGeom prst="line">
            <a:avLst/>
          </a:prstGeom>
          <a:noFill/>
          <a:ln w="19050">
            <a:solidFill>
              <a:srgbClr val="000000"/>
            </a:solidFill>
            <a:round/>
            <a:headEnd/>
            <a:tailEnd/>
          </a:ln>
        </p:spPr>
        <p:txBody>
          <a:bodyPr/>
          <a:lstStyle/>
          <a:p>
            <a:endParaRPr lang="en-US"/>
          </a:p>
        </p:txBody>
      </p:sp>
      <p:sp>
        <p:nvSpPr>
          <p:cNvPr id="48176" name="Line 68"/>
          <p:cNvSpPr>
            <a:spLocks noChangeShapeType="1"/>
          </p:cNvSpPr>
          <p:nvPr/>
        </p:nvSpPr>
        <p:spPr bwMode="auto">
          <a:xfrm>
            <a:off x="5678488" y="5822950"/>
            <a:ext cx="1587" cy="153988"/>
          </a:xfrm>
          <a:prstGeom prst="line">
            <a:avLst/>
          </a:prstGeom>
          <a:noFill/>
          <a:ln w="19050">
            <a:solidFill>
              <a:srgbClr val="000000"/>
            </a:solidFill>
            <a:round/>
            <a:headEnd/>
            <a:tailEnd/>
          </a:ln>
        </p:spPr>
        <p:txBody>
          <a:bodyPr/>
          <a:lstStyle/>
          <a:p>
            <a:endParaRPr lang="en-US"/>
          </a:p>
        </p:txBody>
      </p:sp>
      <p:sp>
        <p:nvSpPr>
          <p:cNvPr id="48177" name="Line 69"/>
          <p:cNvSpPr>
            <a:spLocks noChangeShapeType="1"/>
          </p:cNvSpPr>
          <p:nvPr/>
        </p:nvSpPr>
        <p:spPr bwMode="auto">
          <a:xfrm>
            <a:off x="6096000" y="5822950"/>
            <a:ext cx="1588" cy="153988"/>
          </a:xfrm>
          <a:prstGeom prst="line">
            <a:avLst/>
          </a:prstGeom>
          <a:noFill/>
          <a:ln w="19050">
            <a:solidFill>
              <a:srgbClr val="000000"/>
            </a:solidFill>
            <a:round/>
            <a:headEnd/>
            <a:tailEnd/>
          </a:ln>
        </p:spPr>
        <p:txBody>
          <a:bodyPr/>
          <a:lstStyle/>
          <a:p>
            <a:endParaRPr lang="en-US"/>
          </a:p>
        </p:txBody>
      </p:sp>
      <p:sp>
        <p:nvSpPr>
          <p:cNvPr id="48178" name="Line 70"/>
          <p:cNvSpPr>
            <a:spLocks noChangeShapeType="1"/>
          </p:cNvSpPr>
          <p:nvPr/>
        </p:nvSpPr>
        <p:spPr bwMode="auto">
          <a:xfrm>
            <a:off x="6534150" y="5822950"/>
            <a:ext cx="1588" cy="153988"/>
          </a:xfrm>
          <a:prstGeom prst="line">
            <a:avLst/>
          </a:prstGeom>
          <a:noFill/>
          <a:ln w="19050">
            <a:solidFill>
              <a:srgbClr val="000000"/>
            </a:solidFill>
            <a:round/>
            <a:headEnd/>
            <a:tailEnd/>
          </a:ln>
        </p:spPr>
        <p:txBody>
          <a:bodyPr/>
          <a:lstStyle/>
          <a:p>
            <a:endParaRPr lang="en-US"/>
          </a:p>
        </p:txBody>
      </p:sp>
      <p:sp>
        <p:nvSpPr>
          <p:cNvPr id="48179" name="Rectangle 71"/>
          <p:cNvSpPr>
            <a:spLocks noChangeArrowheads="1"/>
          </p:cNvSpPr>
          <p:nvPr/>
        </p:nvSpPr>
        <p:spPr bwMode="auto">
          <a:xfrm>
            <a:off x="5172075" y="6307138"/>
            <a:ext cx="1466850" cy="244475"/>
          </a:xfrm>
          <a:prstGeom prst="rect">
            <a:avLst/>
          </a:prstGeom>
          <a:noFill/>
          <a:ln w="9525">
            <a:noFill/>
            <a:miter lim="800000"/>
            <a:headEnd/>
            <a:tailEnd/>
          </a:ln>
        </p:spPr>
        <p:txBody>
          <a:bodyPr wrap="none" lIns="0" tIns="0" rIns="0" bIns="0">
            <a:spAutoFit/>
          </a:bodyPr>
          <a:lstStyle/>
          <a:p>
            <a:pPr algn="l" eaLnBrk="0" hangingPunct="0"/>
            <a:r>
              <a:rPr lang="en-US" sz="1600" b="1">
                <a:solidFill>
                  <a:srgbClr val="000000"/>
                </a:solidFill>
                <a:latin typeface="Arial" charset="0"/>
              </a:rPr>
              <a:t>Unemployment</a:t>
            </a:r>
            <a:endParaRPr lang="en-US">
              <a:latin typeface="Arial" charset="0"/>
            </a:endParaRPr>
          </a:p>
        </p:txBody>
      </p:sp>
      <p:sp>
        <p:nvSpPr>
          <p:cNvPr id="48180" name="Rectangle 72"/>
          <p:cNvSpPr>
            <a:spLocks noChangeArrowheads="1"/>
          </p:cNvSpPr>
          <p:nvPr/>
        </p:nvSpPr>
        <p:spPr bwMode="auto">
          <a:xfrm>
            <a:off x="6723063" y="6299200"/>
            <a:ext cx="1366837" cy="244475"/>
          </a:xfrm>
          <a:prstGeom prst="rect">
            <a:avLst/>
          </a:prstGeom>
          <a:noFill/>
          <a:ln w="9525">
            <a:noFill/>
            <a:miter lim="800000"/>
            <a:headEnd/>
            <a:tailEnd/>
          </a:ln>
        </p:spPr>
        <p:txBody>
          <a:bodyPr wrap="none" lIns="0" tIns="0" rIns="0" bIns="0">
            <a:spAutoFit/>
          </a:bodyPr>
          <a:lstStyle/>
          <a:p>
            <a:pPr algn="l" eaLnBrk="0" hangingPunct="0"/>
            <a:r>
              <a:rPr lang="en-US" sz="1600" b="1">
                <a:solidFill>
                  <a:srgbClr val="000000"/>
                </a:solidFill>
                <a:latin typeface="Arial" charset="0"/>
              </a:rPr>
              <a:t>Rate (percent)</a:t>
            </a:r>
            <a:endParaRPr lang="en-US">
              <a:latin typeface="Arial" charset="0"/>
            </a:endParaRPr>
          </a:p>
        </p:txBody>
      </p:sp>
      <p:sp>
        <p:nvSpPr>
          <p:cNvPr id="48181" name="Rectangle 73"/>
          <p:cNvSpPr>
            <a:spLocks noChangeArrowheads="1"/>
          </p:cNvSpPr>
          <p:nvPr/>
        </p:nvSpPr>
        <p:spPr bwMode="auto">
          <a:xfrm>
            <a:off x="755650" y="1047750"/>
            <a:ext cx="1289050" cy="244475"/>
          </a:xfrm>
          <a:prstGeom prst="rect">
            <a:avLst/>
          </a:prstGeom>
          <a:noFill/>
          <a:ln w="9525">
            <a:noFill/>
            <a:miter lim="800000"/>
            <a:headEnd/>
            <a:tailEnd/>
          </a:ln>
        </p:spPr>
        <p:txBody>
          <a:bodyPr wrap="none" lIns="0" tIns="0" rIns="0" bIns="0">
            <a:spAutoFit/>
          </a:bodyPr>
          <a:lstStyle/>
          <a:p>
            <a:pPr algn="l" eaLnBrk="0" hangingPunct="0"/>
            <a:r>
              <a:rPr lang="en-US" sz="1600" b="1">
                <a:solidFill>
                  <a:srgbClr val="000000"/>
                </a:solidFill>
                <a:latin typeface="Arial" charset="0"/>
              </a:rPr>
              <a:t>Inflation Rate</a:t>
            </a:r>
            <a:endParaRPr lang="en-US">
              <a:latin typeface="Arial" charset="0"/>
            </a:endParaRPr>
          </a:p>
        </p:txBody>
      </p:sp>
      <p:sp>
        <p:nvSpPr>
          <p:cNvPr id="48182" name="Rectangle 74"/>
          <p:cNvSpPr>
            <a:spLocks noChangeArrowheads="1"/>
          </p:cNvSpPr>
          <p:nvPr/>
        </p:nvSpPr>
        <p:spPr bwMode="auto">
          <a:xfrm>
            <a:off x="317500" y="1304925"/>
            <a:ext cx="1717675" cy="244475"/>
          </a:xfrm>
          <a:prstGeom prst="rect">
            <a:avLst/>
          </a:prstGeom>
          <a:noFill/>
          <a:ln w="9525">
            <a:noFill/>
            <a:miter lim="800000"/>
            <a:headEnd/>
            <a:tailEnd/>
          </a:ln>
        </p:spPr>
        <p:txBody>
          <a:bodyPr wrap="none" lIns="0" tIns="0" rIns="0" bIns="0">
            <a:spAutoFit/>
          </a:bodyPr>
          <a:lstStyle/>
          <a:p>
            <a:pPr algn="l" eaLnBrk="0" hangingPunct="0"/>
            <a:r>
              <a:rPr lang="en-US" sz="1600" b="1">
                <a:solidFill>
                  <a:srgbClr val="000000"/>
                </a:solidFill>
                <a:latin typeface="Arial" charset="0"/>
              </a:rPr>
              <a:t>(percent per year)</a:t>
            </a:r>
            <a:endParaRPr lang="en-US">
              <a:latin typeface="Arial" charset="0"/>
            </a:endParaRPr>
          </a:p>
        </p:txBody>
      </p:sp>
      <p:grpSp>
        <p:nvGrpSpPr>
          <p:cNvPr id="7" name="Group 75"/>
          <p:cNvGrpSpPr>
            <a:grpSpLocks/>
          </p:cNvGrpSpPr>
          <p:nvPr/>
        </p:nvGrpSpPr>
        <p:grpSpPr bwMode="auto">
          <a:xfrm>
            <a:off x="5411788" y="4335463"/>
            <a:ext cx="495300" cy="228600"/>
            <a:chOff x="3409" y="2731"/>
            <a:chExt cx="312" cy="144"/>
          </a:xfrm>
        </p:grpSpPr>
        <p:sp>
          <p:nvSpPr>
            <p:cNvPr id="48242" name="Oval 76"/>
            <p:cNvSpPr>
              <a:spLocks noChangeArrowheads="1"/>
            </p:cNvSpPr>
            <p:nvPr/>
          </p:nvSpPr>
          <p:spPr bwMode="auto">
            <a:xfrm>
              <a:off x="3409" y="2814"/>
              <a:ext cx="60" cy="61"/>
            </a:xfrm>
            <a:prstGeom prst="ellipse">
              <a:avLst/>
            </a:prstGeom>
            <a:solidFill>
              <a:srgbClr val="000000"/>
            </a:solidFill>
            <a:ln w="9525">
              <a:noFill/>
              <a:round/>
              <a:headEnd/>
              <a:tailEnd/>
            </a:ln>
          </p:spPr>
          <p:txBody>
            <a:bodyPr/>
            <a:lstStyle/>
            <a:p>
              <a:endParaRPr lang="en-US"/>
            </a:p>
          </p:txBody>
        </p:sp>
        <p:sp>
          <p:nvSpPr>
            <p:cNvPr id="48243" name="Rectangle 77"/>
            <p:cNvSpPr>
              <a:spLocks noChangeArrowheads="1"/>
            </p:cNvSpPr>
            <p:nvPr/>
          </p:nvSpPr>
          <p:spPr bwMode="auto">
            <a:xfrm>
              <a:off x="3473" y="2731"/>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1984</a:t>
              </a:r>
              <a:endParaRPr lang="en-US">
                <a:latin typeface="Arial" charset="0"/>
              </a:endParaRPr>
            </a:p>
          </p:txBody>
        </p:sp>
      </p:grpSp>
      <p:grpSp>
        <p:nvGrpSpPr>
          <p:cNvPr id="8" name="Group 78"/>
          <p:cNvGrpSpPr>
            <a:grpSpLocks/>
          </p:cNvGrpSpPr>
          <p:nvPr/>
        </p:nvGrpSpPr>
        <p:grpSpPr bwMode="auto">
          <a:xfrm>
            <a:off x="4887913" y="4244975"/>
            <a:ext cx="393700" cy="338138"/>
            <a:chOff x="3079" y="2674"/>
            <a:chExt cx="248" cy="213"/>
          </a:xfrm>
        </p:grpSpPr>
        <p:sp>
          <p:nvSpPr>
            <p:cNvPr id="48240" name="Oval 79"/>
            <p:cNvSpPr>
              <a:spLocks noChangeArrowheads="1"/>
            </p:cNvSpPr>
            <p:nvPr/>
          </p:nvSpPr>
          <p:spPr bwMode="auto">
            <a:xfrm>
              <a:off x="3206" y="2826"/>
              <a:ext cx="59" cy="61"/>
            </a:xfrm>
            <a:prstGeom prst="ellipse">
              <a:avLst/>
            </a:prstGeom>
            <a:solidFill>
              <a:srgbClr val="000000"/>
            </a:solidFill>
            <a:ln w="9525">
              <a:noFill/>
              <a:round/>
              <a:headEnd/>
              <a:tailEnd/>
            </a:ln>
          </p:spPr>
          <p:txBody>
            <a:bodyPr/>
            <a:lstStyle/>
            <a:p>
              <a:endParaRPr lang="en-US"/>
            </a:p>
          </p:txBody>
        </p:sp>
        <p:sp>
          <p:nvSpPr>
            <p:cNvPr id="48241" name="Rectangle 80"/>
            <p:cNvSpPr>
              <a:spLocks noChangeArrowheads="1"/>
            </p:cNvSpPr>
            <p:nvPr/>
          </p:nvSpPr>
          <p:spPr bwMode="auto">
            <a:xfrm>
              <a:off x="3079" y="2674"/>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1991</a:t>
              </a:r>
              <a:endParaRPr lang="en-US">
                <a:latin typeface="Arial" charset="0"/>
              </a:endParaRPr>
            </a:p>
          </p:txBody>
        </p:sp>
      </p:grpSp>
      <p:grpSp>
        <p:nvGrpSpPr>
          <p:cNvPr id="9" name="Group 81"/>
          <p:cNvGrpSpPr>
            <a:grpSpLocks/>
          </p:cNvGrpSpPr>
          <p:nvPr/>
        </p:nvGrpSpPr>
        <p:grpSpPr bwMode="auto">
          <a:xfrm>
            <a:off x="5278438" y="4586288"/>
            <a:ext cx="506412" cy="212725"/>
            <a:chOff x="3325" y="2889"/>
            <a:chExt cx="319" cy="134"/>
          </a:xfrm>
        </p:grpSpPr>
        <p:sp>
          <p:nvSpPr>
            <p:cNvPr id="48238" name="Oval 82"/>
            <p:cNvSpPr>
              <a:spLocks noChangeArrowheads="1"/>
            </p:cNvSpPr>
            <p:nvPr/>
          </p:nvSpPr>
          <p:spPr bwMode="auto">
            <a:xfrm>
              <a:off x="3325" y="2935"/>
              <a:ext cx="60" cy="60"/>
            </a:xfrm>
            <a:prstGeom prst="ellipse">
              <a:avLst/>
            </a:prstGeom>
            <a:solidFill>
              <a:srgbClr val="000000"/>
            </a:solidFill>
            <a:ln w="9525">
              <a:noFill/>
              <a:round/>
              <a:headEnd/>
              <a:tailEnd/>
            </a:ln>
          </p:spPr>
          <p:txBody>
            <a:bodyPr/>
            <a:lstStyle/>
            <a:p>
              <a:endParaRPr lang="en-US"/>
            </a:p>
          </p:txBody>
        </p:sp>
        <p:sp>
          <p:nvSpPr>
            <p:cNvPr id="48239" name="Rectangle 83"/>
            <p:cNvSpPr>
              <a:spLocks noChangeArrowheads="1"/>
            </p:cNvSpPr>
            <p:nvPr/>
          </p:nvSpPr>
          <p:spPr bwMode="auto">
            <a:xfrm>
              <a:off x="3396" y="2889"/>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1985</a:t>
              </a:r>
              <a:endParaRPr lang="en-US">
                <a:latin typeface="Arial" charset="0"/>
              </a:endParaRPr>
            </a:p>
          </p:txBody>
        </p:sp>
      </p:grpSp>
      <p:grpSp>
        <p:nvGrpSpPr>
          <p:cNvPr id="10" name="Group 84"/>
          <p:cNvGrpSpPr>
            <a:grpSpLocks/>
          </p:cNvGrpSpPr>
          <p:nvPr/>
        </p:nvGrpSpPr>
        <p:grpSpPr bwMode="auto">
          <a:xfrm>
            <a:off x="5411788" y="4914900"/>
            <a:ext cx="482600" cy="212725"/>
            <a:chOff x="3409" y="3096"/>
            <a:chExt cx="304" cy="134"/>
          </a:xfrm>
        </p:grpSpPr>
        <p:sp>
          <p:nvSpPr>
            <p:cNvPr id="48236" name="Oval 85"/>
            <p:cNvSpPr>
              <a:spLocks noChangeArrowheads="1"/>
            </p:cNvSpPr>
            <p:nvPr/>
          </p:nvSpPr>
          <p:spPr bwMode="auto">
            <a:xfrm>
              <a:off x="3409" y="3127"/>
              <a:ext cx="60" cy="60"/>
            </a:xfrm>
            <a:prstGeom prst="ellipse">
              <a:avLst/>
            </a:prstGeom>
            <a:solidFill>
              <a:srgbClr val="000000"/>
            </a:solidFill>
            <a:ln w="9525">
              <a:noFill/>
              <a:round/>
              <a:headEnd/>
              <a:tailEnd/>
            </a:ln>
          </p:spPr>
          <p:txBody>
            <a:bodyPr/>
            <a:lstStyle/>
            <a:p>
              <a:endParaRPr lang="en-US"/>
            </a:p>
          </p:txBody>
        </p:sp>
        <p:sp>
          <p:nvSpPr>
            <p:cNvPr id="48237" name="Rectangle 86"/>
            <p:cNvSpPr>
              <a:spLocks noChangeArrowheads="1"/>
            </p:cNvSpPr>
            <p:nvPr/>
          </p:nvSpPr>
          <p:spPr bwMode="auto">
            <a:xfrm>
              <a:off x="3465" y="3096"/>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1992</a:t>
              </a:r>
              <a:endParaRPr lang="en-US">
                <a:latin typeface="Arial" charset="0"/>
              </a:endParaRPr>
            </a:p>
          </p:txBody>
        </p:sp>
      </p:grpSp>
      <p:grpSp>
        <p:nvGrpSpPr>
          <p:cNvPr id="11" name="Group 87"/>
          <p:cNvGrpSpPr>
            <a:grpSpLocks/>
          </p:cNvGrpSpPr>
          <p:nvPr/>
        </p:nvGrpSpPr>
        <p:grpSpPr bwMode="auto">
          <a:xfrm>
            <a:off x="5183188" y="5078413"/>
            <a:ext cx="576262" cy="242887"/>
            <a:chOff x="3265" y="3199"/>
            <a:chExt cx="363" cy="153"/>
          </a:xfrm>
        </p:grpSpPr>
        <p:sp>
          <p:nvSpPr>
            <p:cNvPr id="48233" name="Oval 88"/>
            <p:cNvSpPr>
              <a:spLocks noChangeArrowheads="1"/>
            </p:cNvSpPr>
            <p:nvPr/>
          </p:nvSpPr>
          <p:spPr bwMode="auto">
            <a:xfrm>
              <a:off x="3265" y="3199"/>
              <a:ext cx="60" cy="60"/>
            </a:xfrm>
            <a:prstGeom prst="ellipse">
              <a:avLst/>
            </a:prstGeom>
            <a:solidFill>
              <a:srgbClr val="000000"/>
            </a:solidFill>
            <a:ln w="9525">
              <a:noFill/>
              <a:round/>
              <a:headEnd/>
              <a:tailEnd/>
            </a:ln>
          </p:spPr>
          <p:txBody>
            <a:bodyPr/>
            <a:lstStyle/>
            <a:p>
              <a:endParaRPr lang="en-US"/>
            </a:p>
          </p:txBody>
        </p:sp>
        <p:sp>
          <p:nvSpPr>
            <p:cNvPr id="48234" name="Line 89"/>
            <p:cNvSpPr>
              <a:spLocks noChangeShapeType="1"/>
            </p:cNvSpPr>
            <p:nvPr/>
          </p:nvSpPr>
          <p:spPr bwMode="auto">
            <a:xfrm>
              <a:off x="3313" y="3235"/>
              <a:ext cx="72" cy="49"/>
            </a:xfrm>
            <a:prstGeom prst="line">
              <a:avLst/>
            </a:prstGeom>
            <a:noFill/>
            <a:ln w="19050">
              <a:solidFill>
                <a:srgbClr val="000000"/>
              </a:solidFill>
              <a:round/>
              <a:headEnd/>
              <a:tailEnd/>
            </a:ln>
          </p:spPr>
          <p:txBody>
            <a:bodyPr/>
            <a:lstStyle/>
            <a:p>
              <a:endParaRPr lang="en-US"/>
            </a:p>
          </p:txBody>
        </p:sp>
        <p:sp>
          <p:nvSpPr>
            <p:cNvPr id="48235" name="Rectangle 90"/>
            <p:cNvSpPr>
              <a:spLocks noChangeArrowheads="1"/>
            </p:cNvSpPr>
            <p:nvPr/>
          </p:nvSpPr>
          <p:spPr bwMode="auto">
            <a:xfrm>
              <a:off x="3380" y="3218"/>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1986</a:t>
              </a:r>
              <a:endParaRPr lang="en-US">
                <a:latin typeface="Arial" charset="0"/>
              </a:endParaRPr>
            </a:p>
          </p:txBody>
        </p:sp>
      </p:grpSp>
      <p:grpSp>
        <p:nvGrpSpPr>
          <p:cNvPr id="12" name="Group 91"/>
          <p:cNvGrpSpPr>
            <a:grpSpLocks/>
          </p:cNvGrpSpPr>
          <p:nvPr/>
        </p:nvGrpSpPr>
        <p:grpSpPr bwMode="auto">
          <a:xfrm>
            <a:off x="4972050" y="4983163"/>
            <a:ext cx="393700" cy="538162"/>
            <a:chOff x="3132" y="3139"/>
            <a:chExt cx="248" cy="339"/>
          </a:xfrm>
        </p:grpSpPr>
        <p:sp>
          <p:nvSpPr>
            <p:cNvPr id="48230" name="Oval 92"/>
            <p:cNvSpPr>
              <a:spLocks noChangeArrowheads="1"/>
            </p:cNvSpPr>
            <p:nvPr/>
          </p:nvSpPr>
          <p:spPr bwMode="auto">
            <a:xfrm>
              <a:off x="3241" y="3139"/>
              <a:ext cx="60" cy="60"/>
            </a:xfrm>
            <a:prstGeom prst="ellipse">
              <a:avLst/>
            </a:prstGeom>
            <a:solidFill>
              <a:srgbClr val="000000"/>
            </a:solidFill>
            <a:ln w="9525">
              <a:noFill/>
              <a:round/>
              <a:headEnd/>
              <a:tailEnd/>
            </a:ln>
          </p:spPr>
          <p:txBody>
            <a:bodyPr/>
            <a:lstStyle/>
            <a:p>
              <a:endParaRPr lang="en-US"/>
            </a:p>
          </p:txBody>
        </p:sp>
        <p:sp>
          <p:nvSpPr>
            <p:cNvPr id="48231" name="Line 93"/>
            <p:cNvSpPr>
              <a:spLocks noChangeShapeType="1"/>
            </p:cNvSpPr>
            <p:nvPr/>
          </p:nvSpPr>
          <p:spPr bwMode="auto">
            <a:xfrm>
              <a:off x="3265" y="3175"/>
              <a:ext cx="1" cy="181"/>
            </a:xfrm>
            <a:prstGeom prst="line">
              <a:avLst/>
            </a:prstGeom>
            <a:noFill/>
            <a:ln w="19050">
              <a:solidFill>
                <a:srgbClr val="000000"/>
              </a:solidFill>
              <a:round/>
              <a:headEnd/>
              <a:tailEnd/>
            </a:ln>
          </p:spPr>
          <p:txBody>
            <a:bodyPr/>
            <a:lstStyle/>
            <a:p>
              <a:endParaRPr lang="en-US"/>
            </a:p>
          </p:txBody>
        </p:sp>
        <p:sp>
          <p:nvSpPr>
            <p:cNvPr id="48232" name="Rectangle 94"/>
            <p:cNvSpPr>
              <a:spLocks noChangeArrowheads="1"/>
            </p:cNvSpPr>
            <p:nvPr/>
          </p:nvSpPr>
          <p:spPr bwMode="auto">
            <a:xfrm>
              <a:off x="3132" y="3344"/>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1993</a:t>
              </a:r>
              <a:endParaRPr lang="en-US">
                <a:latin typeface="Arial" charset="0"/>
              </a:endParaRPr>
            </a:p>
          </p:txBody>
        </p:sp>
      </p:grpSp>
      <p:grpSp>
        <p:nvGrpSpPr>
          <p:cNvPr id="13" name="Group 95"/>
          <p:cNvGrpSpPr>
            <a:grpSpLocks/>
          </p:cNvGrpSpPr>
          <p:nvPr/>
        </p:nvGrpSpPr>
        <p:grpSpPr bwMode="auto">
          <a:xfrm>
            <a:off x="4643438" y="5097463"/>
            <a:ext cx="393700" cy="282575"/>
            <a:chOff x="2925" y="3211"/>
            <a:chExt cx="248" cy="178"/>
          </a:xfrm>
        </p:grpSpPr>
        <p:sp>
          <p:nvSpPr>
            <p:cNvPr id="48228" name="Oval 96"/>
            <p:cNvSpPr>
              <a:spLocks noChangeArrowheads="1"/>
            </p:cNvSpPr>
            <p:nvPr/>
          </p:nvSpPr>
          <p:spPr bwMode="auto">
            <a:xfrm>
              <a:off x="3026" y="3211"/>
              <a:ext cx="60" cy="61"/>
            </a:xfrm>
            <a:prstGeom prst="ellipse">
              <a:avLst/>
            </a:prstGeom>
            <a:solidFill>
              <a:srgbClr val="000000"/>
            </a:solidFill>
            <a:ln w="9525">
              <a:noFill/>
              <a:round/>
              <a:headEnd/>
              <a:tailEnd/>
            </a:ln>
          </p:spPr>
          <p:txBody>
            <a:bodyPr/>
            <a:lstStyle/>
            <a:p>
              <a:endParaRPr lang="en-US"/>
            </a:p>
          </p:txBody>
        </p:sp>
        <p:sp>
          <p:nvSpPr>
            <p:cNvPr id="48229" name="Rectangle 97"/>
            <p:cNvSpPr>
              <a:spLocks noChangeArrowheads="1"/>
            </p:cNvSpPr>
            <p:nvPr/>
          </p:nvSpPr>
          <p:spPr bwMode="auto">
            <a:xfrm>
              <a:off x="2925" y="3255"/>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1994</a:t>
              </a:r>
              <a:endParaRPr lang="en-US">
                <a:latin typeface="Arial" charset="0"/>
              </a:endParaRPr>
            </a:p>
          </p:txBody>
        </p:sp>
      </p:grpSp>
      <p:grpSp>
        <p:nvGrpSpPr>
          <p:cNvPr id="14" name="Group 98"/>
          <p:cNvGrpSpPr>
            <a:grpSpLocks/>
          </p:cNvGrpSpPr>
          <p:nvPr/>
        </p:nvGrpSpPr>
        <p:grpSpPr bwMode="auto">
          <a:xfrm>
            <a:off x="4140200" y="4541838"/>
            <a:ext cx="530225" cy="212725"/>
            <a:chOff x="2608" y="2861"/>
            <a:chExt cx="334" cy="134"/>
          </a:xfrm>
        </p:grpSpPr>
        <p:sp>
          <p:nvSpPr>
            <p:cNvPr id="48226" name="Oval 99"/>
            <p:cNvSpPr>
              <a:spLocks noChangeArrowheads="1"/>
            </p:cNvSpPr>
            <p:nvPr/>
          </p:nvSpPr>
          <p:spPr bwMode="auto">
            <a:xfrm>
              <a:off x="2882" y="2887"/>
              <a:ext cx="60" cy="60"/>
            </a:xfrm>
            <a:prstGeom prst="ellipse">
              <a:avLst/>
            </a:prstGeom>
            <a:solidFill>
              <a:srgbClr val="000000"/>
            </a:solidFill>
            <a:ln w="9525">
              <a:noFill/>
              <a:round/>
              <a:headEnd/>
              <a:tailEnd/>
            </a:ln>
          </p:spPr>
          <p:txBody>
            <a:bodyPr/>
            <a:lstStyle/>
            <a:p>
              <a:endParaRPr lang="en-US"/>
            </a:p>
          </p:txBody>
        </p:sp>
        <p:sp>
          <p:nvSpPr>
            <p:cNvPr id="48227" name="Rectangle 100"/>
            <p:cNvSpPr>
              <a:spLocks noChangeArrowheads="1"/>
            </p:cNvSpPr>
            <p:nvPr/>
          </p:nvSpPr>
          <p:spPr bwMode="auto">
            <a:xfrm>
              <a:off x="2608" y="2861"/>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1988</a:t>
              </a:r>
              <a:endParaRPr lang="en-US">
                <a:latin typeface="Arial" charset="0"/>
              </a:endParaRPr>
            </a:p>
          </p:txBody>
        </p:sp>
      </p:grpSp>
      <p:grpSp>
        <p:nvGrpSpPr>
          <p:cNvPr id="15" name="Group 101"/>
          <p:cNvGrpSpPr>
            <a:grpSpLocks/>
          </p:cNvGrpSpPr>
          <p:nvPr/>
        </p:nvGrpSpPr>
        <p:grpSpPr bwMode="auto">
          <a:xfrm>
            <a:off x="4392613" y="4716463"/>
            <a:ext cx="525462" cy="223837"/>
            <a:chOff x="2767" y="2971"/>
            <a:chExt cx="331" cy="141"/>
          </a:xfrm>
        </p:grpSpPr>
        <p:sp>
          <p:nvSpPr>
            <p:cNvPr id="48224" name="Oval 102"/>
            <p:cNvSpPr>
              <a:spLocks noChangeArrowheads="1"/>
            </p:cNvSpPr>
            <p:nvPr/>
          </p:nvSpPr>
          <p:spPr bwMode="auto">
            <a:xfrm>
              <a:off x="3038" y="2971"/>
              <a:ext cx="60" cy="60"/>
            </a:xfrm>
            <a:prstGeom prst="ellipse">
              <a:avLst/>
            </a:prstGeom>
            <a:solidFill>
              <a:srgbClr val="000000"/>
            </a:solidFill>
            <a:ln w="9525">
              <a:noFill/>
              <a:round/>
              <a:headEnd/>
              <a:tailEnd/>
            </a:ln>
          </p:spPr>
          <p:txBody>
            <a:bodyPr/>
            <a:lstStyle/>
            <a:p>
              <a:endParaRPr lang="en-US"/>
            </a:p>
          </p:txBody>
        </p:sp>
        <p:sp>
          <p:nvSpPr>
            <p:cNvPr id="48225" name="Rectangle 103"/>
            <p:cNvSpPr>
              <a:spLocks noChangeArrowheads="1"/>
            </p:cNvSpPr>
            <p:nvPr/>
          </p:nvSpPr>
          <p:spPr bwMode="auto">
            <a:xfrm>
              <a:off x="2767" y="2978"/>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1987</a:t>
              </a:r>
              <a:endParaRPr lang="en-US">
                <a:latin typeface="Arial" charset="0"/>
              </a:endParaRPr>
            </a:p>
          </p:txBody>
        </p:sp>
      </p:grpSp>
      <p:grpSp>
        <p:nvGrpSpPr>
          <p:cNvPr id="16" name="Group 104"/>
          <p:cNvGrpSpPr>
            <a:grpSpLocks/>
          </p:cNvGrpSpPr>
          <p:nvPr/>
        </p:nvGrpSpPr>
        <p:grpSpPr bwMode="auto">
          <a:xfrm>
            <a:off x="4443413" y="4889500"/>
            <a:ext cx="393700" cy="284163"/>
            <a:chOff x="2799" y="3080"/>
            <a:chExt cx="248" cy="179"/>
          </a:xfrm>
        </p:grpSpPr>
        <p:sp>
          <p:nvSpPr>
            <p:cNvPr id="48222" name="Oval 105"/>
            <p:cNvSpPr>
              <a:spLocks noChangeArrowheads="1"/>
            </p:cNvSpPr>
            <p:nvPr/>
          </p:nvSpPr>
          <p:spPr bwMode="auto">
            <a:xfrm>
              <a:off x="2894" y="3199"/>
              <a:ext cx="60" cy="60"/>
            </a:xfrm>
            <a:prstGeom prst="ellipse">
              <a:avLst/>
            </a:prstGeom>
            <a:solidFill>
              <a:srgbClr val="000000"/>
            </a:solidFill>
            <a:ln w="9525">
              <a:noFill/>
              <a:round/>
              <a:headEnd/>
              <a:tailEnd/>
            </a:ln>
          </p:spPr>
          <p:txBody>
            <a:bodyPr/>
            <a:lstStyle/>
            <a:p>
              <a:endParaRPr lang="en-US"/>
            </a:p>
          </p:txBody>
        </p:sp>
        <p:sp>
          <p:nvSpPr>
            <p:cNvPr id="48223" name="Rectangle 106"/>
            <p:cNvSpPr>
              <a:spLocks noChangeArrowheads="1"/>
            </p:cNvSpPr>
            <p:nvPr/>
          </p:nvSpPr>
          <p:spPr bwMode="auto">
            <a:xfrm>
              <a:off x="2799" y="3080"/>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1995</a:t>
              </a:r>
              <a:endParaRPr lang="en-US">
                <a:latin typeface="Arial" charset="0"/>
              </a:endParaRPr>
            </a:p>
          </p:txBody>
        </p:sp>
      </p:grpSp>
      <p:grpSp>
        <p:nvGrpSpPr>
          <p:cNvPr id="17" name="Group 107"/>
          <p:cNvGrpSpPr>
            <a:grpSpLocks/>
          </p:cNvGrpSpPr>
          <p:nvPr/>
        </p:nvGrpSpPr>
        <p:grpSpPr bwMode="auto">
          <a:xfrm>
            <a:off x="4256088" y="5173663"/>
            <a:ext cx="393700" cy="638175"/>
            <a:chOff x="2681" y="3259"/>
            <a:chExt cx="248" cy="402"/>
          </a:xfrm>
        </p:grpSpPr>
        <p:sp>
          <p:nvSpPr>
            <p:cNvPr id="48219" name="Line 108"/>
            <p:cNvSpPr>
              <a:spLocks noChangeShapeType="1"/>
            </p:cNvSpPr>
            <p:nvPr/>
          </p:nvSpPr>
          <p:spPr bwMode="auto">
            <a:xfrm flipH="1">
              <a:off x="2822" y="3296"/>
              <a:ext cx="48" cy="228"/>
            </a:xfrm>
            <a:prstGeom prst="line">
              <a:avLst/>
            </a:prstGeom>
            <a:noFill/>
            <a:ln w="19050">
              <a:solidFill>
                <a:srgbClr val="000000"/>
              </a:solidFill>
              <a:round/>
              <a:headEnd/>
              <a:tailEnd/>
            </a:ln>
          </p:spPr>
          <p:txBody>
            <a:bodyPr/>
            <a:lstStyle/>
            <a:p>
              <a:endParaRPr lang="en-US"/>
            </a:p>
          </p:txBody>
        </p:sp>
        <p:sp>
          <p:nvSpPr>
            <p:cNvPr id="48220" name="Oval 109"/>
            <p:cNvSpPr>
              <a:spLocks noChangeArrowheads="1"/>
            </p:cNvSpPr>
            <p:nvPr/>
          </p:nvSpPr>
          <p:spPr bwMode="auto">
            <a:xfrm>
              <a:off x="2834" y="3259"/>
              <a:ext cx="60" cy="61"/>
            </a:xfrm>
            <a:prstGeom prst="ellipse">
              <a:avLst/>
            </a:prstGeom>
            <a:solidFill>
              <a:srgbClr val="000000"/>
            </a:solidFill>
            <a:ln w="9525">
              <a:noFill/>
              <a:round/>
              <a:headEnd/>
              <a:tailEnd/>
            </a:ln>
          </p:spPr>
          <p:txBody>
            <a:bodyPr/>
            <a:lstStyle/>
            <a:p>
              <a:endParaRPr lang="en-US"/>
            </a:p>
          </p:txBody>
        </p:sp>
        <p:sp>
          <p:nvSpPr>
            <p:cNvPr id="48221" name="Rectangle 110"/>
            <p:cNvSpPr>
              <a:spLocks noChangeArrowheads="1"/>
            </p:cNvSpPr>
            <p:nvPr/>
          </p:nvSpPr>
          <p:spPr bwMode="auto">
            <a:xfrm>
              <a:off x="2681" y="3527"/>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1996</a:t>
              </a:r>
              <a:endParaRPr lang="en-US">
                <a:latin typeface="Arial" charset="0"/>
              </a:endParaRPr>
            </a:p>
          </p:txBody>
        </p:sp>
      </p:grpSp>
      <p:grpSp>
        <p:nvGrpSpPr>
          <p:cNvPr id="18" name="Group 111"/>
          <p:cNvGrpSpPr>
            <a:grpSpLocks/>
          </p:cNvGrpSpPr>
          <p:nvPr/>
        </p:nvGrpSpPr>
        <p:grpSpPr bwMode="auto">
          <a:xfrm>
            <a:off x="4632325" y="5403850"/>
            <a:ext cx="463550" cy="258763"/>
            <a:chOff x="2918" y="3404"/>
            <a:chExt cx="292" cy="163"/>
          </a:xfrm>
        </p:grpSpPr>
        <p:sp>
          <p:nvSpPr>
            <p:cNvPr id="48217" name="Oval 112"/>
            <p:cNvSpPr>
              <a:spLocks noChangeArrowheads="1"/>
            </p:cNvSpPr>
            <p:nvPr/>
          </p:nvSpPr>
          <p:spPr bwMode="auto">
            <a:xfrm>
              <a:off x="2918" y="3404"/>
              <a:ext cx="60" cy="60"/>
            </a:xfrm>
            <a:prstGeom prst="ellipse">
              <a:avLst/>
            </a:prstGeom>
            <a:solidFill>
              <a:srgbClr val="000000"/>
            </a:solidFill>
            <a:ln w="9525">
              <a:noFill/>
              <a:round/>
              <a:headEnd/>
              <a:tailEnd/>
            </a:ln>
          </p:spPr>
          <p:txBody>
            <a:bodyPr/>
            <a:lstStyle/>
            <a:p>
              <a:endParaRPr lang="en-US"/>
            </a:p>
          </p:txBody>
        </p:sp>
        <p:sp>
          <p:nvSpPr>
            <p:cNvPr id="48218" name="Rectangle 113"/>
            <p:cNvSpPr>
              <a:spLocks noChangeArrowheads="1"/>
            </p:cNvSpPr>
            <p:nvPr/>
          </p:nvSpPr>
          <p:spPr bwMode="auto">
            <a:xfrm>
              <a:off x="2962" y="3433"/>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2002</a:t>
              </a:r>
              <a:endParaRPr lang="en-US">
                <a:latin typeface="Arial" charset="0"/>
              </a:endParaRPr>
            </a:p>
          </p:txBody>
        </p:sp>
      </p:grpSp>
      <p:grpSp>
        <p:nvGrpSpPr>
          <p:cNvPr id="19" name="Group 114"/>
          <p:cNvGrpSpPr>
            <a:grpSpLocks/>
          </p:cNvGrpSpPr>
          <p:nvPr/>
        </p:nvGrpSpPr>
        <p:grpSpPr bwMode="auto">
          <a:xfrm>
            <a:off x="3779838" y="5441950"/>
            <a:ext cx="434975" cy="298450"/>
            <a:chOff x="2381" y="3428"/>
            <a:chExt cx="274" cy="188"/>
          </a:xfrm>
        </p:grpSpPr>
        <p:sp>
          <p:nvSpPr>
            <p:cNvPr id="48215" name="Oval 115"/>
            <p:cNvSpPr>
              <a:spLocks noChangeArrowheads="1"/>
            </p:cNvSpPr>
            <p:nvPr/>
          </p:nvSpPr>
          <p:spPr bwMode="auto">
            <a:xfrm>
              <a:off x="2595" y="3428"/>
              <a:ext cx="60" cy="60"/>
            </a:xfrm>
            <a:prstGeom prst="ellipse">
              <a:avLst/>
            </a:prstGeom>
            <a:solidFill>
              <a:srgbClr val="000000"/>
            </a:solidFill>
            <a:ln w="9525">
              <a:noFill/>
              <a:round/>
              <a:headEnd/>
              <a:tailEnd/>
            </a:ln>
          </p:spPr>
          <p:txBody>
            <a:bodyPr/>
            <a:lstStyle/>
            <a:p>
              <a:endParaRPr lang="en-US"/>
            </a:p>
          </p:txBody>
        </p:sp>
        <p:sp>
          <p:nvSpPr>
            <p:cNvPr id="48216" name="Rectangle 116"/>
            <p:cNvSpPr>
              <a:spLocks noChangeArrowheads="1"/>
            </p:cNvSpPr>
            <p:nvPr/>
          </p:nvSpPr>
          <p:spPr bwMode="auto">
            <a:xfrm>
              <a:off x="2381" y="3482"/>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1998</a:t>
              </a:r>
              <a:endParaRPr lang="en-US">
                <a:latin typeface="Arial" charset="0"/>
              </a:endParaRPr>
            </a:p>
          </p:txBody>
        </p:sp>
      </p:grpSp>
      <p:grpSp>
        <p:nvGrpSpPr>
          <p:cNvPr id="20" name="Group 117"/>
          <p:cNvGrpSpPr>
            <a:grpSpLocks/>
          </p:cNvGrpSpPr>
          <p:nvPr/>
        </p:nvGrpSpPr>
        <p:grpSpPr bwMode="auto">
          <a:xfrm>
            <a:off x="3541713" y="5353050"/>
            <a:ext cx="539750" cy="212725"/>
            <a:chOff x="2231" y="3372"/>
            <a:chExt cx="340" cy="134"/>
          </a:xfrm>
        </p:grpSpPr>
        <p:sp>
          <p:nvSpPr>
            <p:cNvPr id="48213" name="Oval 118"/>
            <p:cNvSpPr>
              <a:spLocks noChangeArrowheads="1"/>
            </p:cNvSpPr>
            <p:nvPr/>
          </p:nvSpPr>
          <p:spPr bwMode="auto">
            <a:xfrm>
              <a:off x="2511" y="3380"/>
              <a:ext cx="60" cy="60"/>
            </a:xfrm>
            <a:prstGeom prst="ellipse">
              <a:avLst/>
            </a:prstGeom>
            <a:solidFill>
              <a:srgbClr val="000000"/>
            </a:solidFill>
            <a:ln w="9525">
              <a:noFill/>
              <a:round/>
              <a:headEnd/>
              <a:tailEnd/>
            </a:ln>
          </p:spPr>
          <p:txBody>
            <a:bodyPr/>
            <a:lstStyle/>
            <a:p>
              <a:endParaRPr lang="en-US"/>
            </a:p>
          </p:txBody>
        </p:sp>
        <p:sp>
          <p:nvSpPr>
            <p:cNvPr id="48214" name="Rectangle 119"/>
            <p:cNvSpPr>
              <a:spLocks noChangeArrowheads="1"/>
            </p:cNvSpPr>
            <p:nvPr/>
          </p:nvSpPr>
          <p:spPr bwMode="auto">
            <a:xfrm>
              <a:off x="2231" y="3372"/>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1999</a:t>
              </a:r>
              <a:endParaRPr lang="en-US">
                <a:latin typeface="Arial" charset="0"/>
              </a:endParaRPr>
            </a:p>
          </p:txBody>
        </p:sp>
      </p:grpSp>
      <p:grpSp>
        <p:nvGrpSpPr>
          <p:cNvPr id="21" name="Group 120"/>
          <p:cNvGrpSpPr>
            <a:grpSpLocks/>
          </p:cNvGrpSpPr>
          <p:nvPr/>
        </p:nvGrpSpPr>
        <p:grpSpPr bwMode="auto">
          <a:xfrm>
            <a:off x="3457575" y="4960938"/>
            <a:ext cx="547688" cy="212725"/>
            <a:chOff x="2178" y="3125"/>
            <a:chExt cx="345" cy="134"/>
          </a:xfrm>
        </p:grpSpPr>
        <p:sp>
          <p:nvSpPr>
            <p:cNvPr id="48211" name="Oval 121"/>
            <p:cNvSpPr>
              <a:spLocks noChangeArrowheads="1"/>
            </p:cNvSpPr>
            <p:nvPr/>
          </p:nvSpPr>
          <p:spPr bwMode="auto">
            <a:xfrm>
              <a:off x="2463" y="3151"/>
              <a:ext cx="60" cy="60"/>
            </a:xfrm>
            <a:prstGeom prst="ellipse">
              <a:avLst/>
            </a:prstGeom>
            <a:solidFill>
              <a:srgbClr val="000000"/>
            </a:solidFill>
            <a:ln w="9525">
              <a:noFill/>
              <a:round/>
              <a:headEnd/>
              <a:tailEnd/>
            </a:ln>
          </p:spPr>
          <p:txBody>
            <a:bodyPr/>
            <a:lstStyle/>
            <a:p>
              <a:endParaRPr lang="en-US"/>
            </a:p>
          </p:txBody>
        </p:sp>
        <p:sp>
          <p:nvSpPr>
            <p:cNvPr id="48212" name="Rectangle 122"/>
            <p:cNvSpPr>
              <a:spLocks noChangeArrowheads="1"/>
            </p:cNvSpPr>
            <p:nvPr/>
          </p:nvSpPr>
          <p:spPr bwMode="auto">
            <a:xfrm>
              <a:off x="2178" y="3125"/>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2000</a:t>
              </a:r>
              <a:endParaRPr lang="en-US">
                <a:latin typeface="Arial" charset="0"/>
              </a:endParaRPr>
            </a:p>
          </p:txBody>
        </p:sp>
      </p:grpSp>
      <p:grpSp>
        <p:nvGrpSpPr>
          <p:cNvPr id="22" name="Group 123"/>
          <p:cNvGrpSpPr>
            <a:grpSpLocks/>
          </p:cNvGrpSpPr>
          <p:nvPr/>
        </p:nvGrpSpPr>
        <p:grpSpPr bwMode="auto">
          <a:xfrm>
            <a:off x="3921125" y="4773613"/>
            <a:ext cx="406400" cy="361950"/>
            <a:chOff x="2470" y="3007"/>
            <a:chExt cx="256" cy="228"/>
          </a:xfrm>
        </p:grpSpPr>
        <p:sp>
          <p:nvSpPr>
            <p:cNvPr id="48208" name="Oval 124"/>
            <p:cNvSpPr>
              <a:spLocks noChangeArrowheads="1"/>
            </p:cNvSpPr>
            <p:nvPr/>
          </p:nvSpPr>
          <p:spPr bwMode="auto">
            <a:xfrm>
              <a:off x="2666" y="3175"/>
              <a:ext cx="60" cy="60"/>
            </a:xfrm>
            <a:prstGeom prst="ellipse">
              <a:avLst/>
            </a:prstGeom>
            <a:solidFill>
              <a:srgbClr val="000000"/>
            </a:solidFill>
            <a:ln w="9525">
              <a:noFill/>
              <a:round/>
              <a:headEnd/>
              <a:tailEnd/>
            </a:ln>
          </p:spPr>
          <p:txBody>
            <a:bodyPr/>
            <a:lstStyle/>
            <a:p>
              <a:endParaRPr lang="en-US"/>
            </a:p>
          </p:txBody>
        </p:sp>
        <p:sp>
          <p:nvSpPr>
            <p:cNvPr id="48209" name="Line 125"/>
            <p:cNvSpPr>
              <a:spLocks noChangeShapeType="1"/>
            </p:cNvSpPr>
            <p:nvPr/>
          </p:nvSpPr>
          <p:spPr bwMode="auto">
            <a:xfrm>
              <a:off x="2607" y="3127"/>
              <a:ext cx="95" cy="72"/>
            </a:xfrm>
            <a:prstGeom prst="line">
              <a:avLst/>
            </a:prstGeom>
            <a:noFill/>
            <a:ln w="19050">
              <a:solidFill>
                <a:srgbClr val="000000"/>
              </a:solidFill>
              <a:round/>
              <a:headEnd/>
              <a:tailEnd/>
            </a:ln>
          </p:spPr>
          <p:txBody>
            <a:bodyPr/>
            <a:lstStyle/>
            <a:p>
              <a:endParaRPr lang="en-US"/>
            </a:p>
          </p:txBody>
        </p:sp>
        <p:sp>
          <p:nvSpPr>
            <p:cNvPr id="48210" name="Rectangle 126"/>
            <p:cNvSpPr>
              <a:spLocks noChangeArrowheads="1"/>
            </p:cNvSpPr>
            <p:nvPr/>
          </p:nvSpPr>
          <p:spPr bwMode="auto">
            <a:xfrm>
              <a:off x="2470" y="3007"/>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2001</a:t>
              </a:r>
              <a:endParaRPr lang="en-US">
                <a:latin typeface="Arial" charset="0"/>
              </a:endParaRPr>
            </a:p>
          </p:txBody>
        </p:sp>
      </p:grpSp>
      <p:grpSp>
        <p:nvGrpSpPr>
          <p:cNvPr id="23" name="Group 127"/>
          <p:cNvGrpSpPr>
            <a:grpSpLocks/>
          </p:cNvGrpSpPr>
          <p:nvPr/>
        </p:nvGrpSpPr>
        <p:grpSpPr bwMode="auto">
          <a:xfrm>
            <a:off x="3998913" y="4335463"/>
            <a:ext cx="557212" cy="212725"/>
            <a:chOff x="2519" y="2731"/>
            <a:chExt cx="351" cy="134"/>
          </a:xfrm>
        </p:grpSpPr>
        <p:sp>
          <p:nvSpPr>
            <p:cNvPr id="48206" name="Oval 128"/>
            <p:cNvSpPr>
              <a:spLocks noChangeArrowheads="1"/>
            </p:cNvSpPr>
            <p:nvPr/>
          </p:nvSpPr>
          <p:spPr bwMode="auto">
            <a:xfrm>
              <a:off x="2810" y="2778"/>
              <a:ext cx="60" cy="60"/>
            </a:xfrm>
            <a:prstGeom prst="ellipse">
              <a:avLst/>
            </a:prstGeom>
            <a:solidFill>
              <a:srgbClr val="000000"/>
            </a:solidFill>
            <a:ln w="9525">
              <a:noFill/>
              <a:round/>
              <a:headEnd/>
              <a:tailEnd/>
            </a:ln>
          </p:spPr>
          <p:txBody>
            <a:bodyPr/>
            <a:lstStyle/>
            <a:p>
              <a:endParaRPr lang="en-US"/>
            </a:p>
          </p:txBody>
        </p:sp>
        <p:sp>
          <p:nvSpPr>
            <p:cNvPr id="48207" name="Rectangle 129"/>
            <p:cNvSpPr>
              <a:spLocks noChangeArrowheads="1"/>
            </p:cNvSpPr>
            <p:nvPr/>
          </p:nvSpPr>
          <p:spPr bwMode="auto">
            <a:xfrm>
              <a:off x="2519" y="2731"/>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1989</a:t>
              </a:r>
              <a:endParaRPr lang="en-US">
                <a:latin typeface="Arial" charset="0"/>
              </a:endParaRPr>
            </a:p>
          </p:txBody>
        </p:sp>
      </p:grpSp>
      <p:grpSp>
        <p:nvGrpSpPr>
          <p:cNvPr id="24" name="Group 130"/>
          <p:cNvGrpSpPr>
            <a:grpSpLocks/>
          </p:cNvGrpSpPr>
          <p:nvPr/>
        </p:nvGrpSpPr>
        <p:grpSpPr bwMode="auto">
          <a:xfrm>
            <a:off x="4346575" y="4135438"/>
            <a:ext cx="393700" cy="331787"/>
            <a:chOff x="2738" y="2605"/>
            <a:chExt cx="248" cy="209"/>
          </a:xfrm>
        </p:grpSpPr>
        <p:sp>
          <p:nvSpPr>
            <p:cNvPr id="48204" name="Oval 131"/>
            <p:cNvSpPr>
              <a:spLocks noChangeArrowheads="1"/>
            </p:cNvSpPr>
            <p:nvPr/>
          </p:nvSpPr>
          <p:spPr bwMode="auto">
            <a:xfrm>
              <a:off x="2894" y="2754"/>
              <a:ext cx="60" cy="60"/>
            </a:xfrm>
            <a:prstGeom prst="ellipse">
              <a:avLst/>
            </a:prstGeom>
            <a:solidFill>
              <a:srgbClr val="000000"/>
            </a:solidFill>
            <a:ln w="9525">
              <a:noFill/>
              <a:round/>
              <a:headEnd/>
              <a:tailEnd/>
            </a:ln>
          </p:spPr>
          <p:txBody>
            <a:bodyPr/>
            <a:lstStyle/>
            <a:p>
              <a:endParaRPr lang="en-US"/>
            </a:p>
          </p:txBody>
        </p:sp>
        <p:sp>
          <p:nvSpPr>
            <p:cNvPr id="48205" name="Rectangle 132"/>
            <p:cNvSpPr>
              <a:spLocks noChangeArrowheads="1"/>
            </p:cNvSpPr>
            <p:nvPr/>
          </p:nvSpPr>
          <p:spPr bwMode="auto">
            <a:xfrm>
              <a:off x="2738" y="2605"/>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1990</a:t>
              </a:r>
              <a:endParaRPr lang="en-US">
                <a:latin typeface="Arial" charset="0"/>
              </a:endParaRPr>
            </a:p>
          </p:txBody>
        </p:sp>
      </p:grpSp>
      <p:grpSp>
        <p:nvGrpSpPr>
          <p:cNvPr id="25" name="Group 133"/>
          <p:cNvGrpSpPr>
            <a:grpSpLocks/>
          </p:cNvGrpSpPr>
          <p:nvPr/>
        </p:nvGrpSpPr>
        <p:grpSpPr bwMode="auto">
          <a:xfrm>
            <a:off x="3870325" y="5146675"/>
            <a:ext cx="514350" cy="212725"/>
            <a:chOff x="2438" y="3242"/>
            <a:chExt cx="324" cy="134"/>
          </a:xfrm>
        </p:grpSpPr>
        <p:sp>
          <p:nvSpPr>
            <p:cNvPr id="48202" name="Oval 134"/>
            <p:cNvSpPr>
              <a:spLocks noChangeArrowheads="1"/>
            </p:cNvSpPr>
            <p:nvPr/>
          </p:nvSpPr>
          <p:spPr bwMode="auto">
            <a:xfrm>
              <a:off x="2702" y="3259"/>
              <a:ext cx="60" cy="61"/>
            </a:xfrm>
            <a:prstGeom prst="ellipse">
              <a:avLst/>
            </a:prstGeom>
            <a:solidFill>
              <a:srgbClr val="000000"/>
            </a:solidFill>
            <a:ln w="9525">
              <a:noFill/>
              <a:round/>
              <a:headEnd/>
              <a:tailEnd/>
            </a:ln>
          </p:spPr>
          <p:txBody>
            <a:bodyPr/>
            <a:lstStyle/>
            <a:p>
              <a:endParaRPr lang="en-US"/>
            </a:p>
          </p:txBody>
        </p:sp>
        <p:sp>
          <p:nvSpPr>
            <p:cNvPr id="48203" name="Rectangle 135"/>
            <p:cNvSpPr>
              <a:spLocks noChangeArrowheads="1"/>
            </p:cNvSpPr>
            <p:nvPr/>
          </p:nvSpPr>
          <p:spPr bwMode="auto">
            <a:xfrm>
              <a:off x="2438" y="3242"/>
              <a:ext cx="248" cy="134"/>
            </a:xfrm>
            <a:prstGeom prst="rect">
              <a:avLst/>
            </a:prstGeom>
            <a:noFill/>
            <a:ln w="9525">
              <a:noFill/>
              <a:miter lim="800000"/>
              <a:headEnd/>
              <a:tailEnd/>
            </a:ln>
          </p:spPr>
          <p:txBody>
            <a:bodyPr wrap="none" lIns="0" tIns="0" rIns="0" bIns="0">
              <a:spAutoFit/>
            </a:bodyPr>
            <a:lstStyle/>
            <a:p>
              <a:pPr algn="l" eaLnBrk="0" hangingPunct="0"/>
              <a:r>
                <a:rPr lang="en-US" sz="1400">
                  <a:solidFill>
                    <a:srgbClr val="000000"/>
                  </a:solidFill>
                  <a:latin typeface="Arial" charset="0"/>
                </a:rPr>
                <a:t>1997</a:t>
              </a:r>
              <a:endParaRPr lang="en-US">
                <a:latin typeface="Arial" charset="0"/>
              </a:endParaRPr>
            </a:p>
          </p:txBody>
        </p:sp>
      </p:grpSp>
      <p:sp>
        <p:nvSpPr>
          <p:cNvPr id="135" name="Rectangle 134"/>
          <p:cNvSpPr/>
          <p:nvPr/>
        </p:nvSpPr>
        <p:spPr>
          <a:xfrm>
            <a:off x="13589" y="217945"/>
            <a:ext cx="9066022" cy="584775"/>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200" b="1" dirty="0" smtClean="0">
                <a:ln w="11430">
                  <a:solidFill>
                    <a:srgbClr val="006600"/>
                  </a:solidFill>
                </a:ln>
                <a:solidFill>
                  <a:srgbClr val="009900"/>
                </a:solidFill>
                <a:effectLst>
                  <a:outerShdw blurRad="50800" dist="39000" dir="5460000" algn="tl">
                    <a:srgbClr val="000000">
                      <a:alpha val="38000"/>
                    </a:srgbClr>
                  </a:outerShdw>
                </a:effectLst>
                <a:latin typeface="Arial Black" pitchFamily="34" charset="0"/>
              </a:rPr>
              <a:t>Greenspan Era Curls 1987-2002</a:t>
            </a:r>
            <a:endParaRPr lang="en-US" sz="3200" b="1" dirty="0">
              <a:ln w="11430">
                <a:solidFill>
                  <a:srgbClr val="006600"/>
                </a:solidFill>
              </a:ln>
              <a:solidFill>
                <a:srgbClr val="009900"/>
              </a:solidFill>
              <a:effectLst>
                <a:outerShdw blurRad="50800" dist="39000" dir="5460000" algn="tl">
                  <a:srgbClr val="000000">
                    <a:alpha val="38000"/>
                  </a:srgbClr>
                </a:outerShdw>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par>
                          <p:cTn id="40" fill="hold" nodeType="afterGroup">
                            <p:stCondLst>
                              <p:cond delay="4500"/>
                            </p:stCondLst>
                            <p:childTnLst>
                              <p:par>
                                <p:cTn id="41" presetID="9"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par>
                          <p:cTn id="44" fill="hold" nodeType="afterGroup">
                            <p:stCondLst>
                              <p:cond delay="5000"/>
                            </p:stCondLst>
                            <p:childTnLst>
                              <p:par>
                                <p:cTn id="45" presetID="9"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par>
                          <p:cTn id="48" fill="hold" nodeType="afterGroup">
                            <p:stCondLst>
                              <p:cond delay="5500"/>
                            </p:stCondLst>
                            <p:childTnLst>
                              <p:par>
                                <p:cTn id="49" presetID="9"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childTnLst>
                          </p:cTn>
                        </p:par>
                        <p:par>
                          <p:cTn id="52" fill="hold" nodeType="afterGroup">
                            <p:stCondLst>
                              <p:cond delay="6000"/>
                            </p:stCondLst>
                            <p:childTnLst>
                              <p:par>
                                <p:cTn id="53" presetID="9"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ssolve">
                                      <p:cBhvr>
                                        <p:cTn id="55" dur="500"/>
                                        <p:tgtEl>
                                          <p:spTgt spid="17"/>
                                        </p:tgtEl>
                                      </p:cBhvr>
                                    </p:animEffect>
                                  </p:child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dissolve">
                                      <p:cBhvr>
                                        <p:cTn id="59" dur="500"/>
                                        <p:tgtEl>
                                          <p:spTgt spid="25"/>
                                        </p:tgtEl>
                                      </p:cBhvr>
                                    </p:animEffect>
                                  </p:childTnLst>
                                </p:cTn>
                              </p:par>
                            </p:childTnLst>
                          </p:cTn>
                        </p:par>
                        <p:par>
                          <p:cTn id="60" fill="hold" nodeType="afterGroup">
                            <p:stCondLst>
                              <p:cond delay="7000"/>
                            </p:stCondLst>
                            <p:childTnLst>
                              <p:par>
                                <p:cTn id="61" presetID="9"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dissolve">
                                      <p:cBhvr>
                                        <p:cTn id="63" dur="500"/>
                                        <p:tgtEl>
                                          <p:spTgt spid="19"/>
                                        </p:tgtEl>
                                      </p:cBhvr>
                                    </p:animEffect>
                                  </p:childTnLst>
                                </p:cTn>
                              </p:par>
                            </p:childTnLst>
                          </p:cTn>
                        </p:par>
                        <p:par>
                          <p:cTn id="64" fill="hold" nodeType="afterGroup">
                            <p:stCondLst>
                              <p:cond delay="7500"/>
                            </p:stCondLst>
                            <p:childTnLst>
                              <p:par>
                                <p:cTn id="65" presetID="9"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par>
                          <p:cTn id="68" fill="hold" nodeType="afterGroup">
                            <p:stCondLst>
                              <p:cond delay="8000"/>
                            </p:stCondLst>
                            <p:childTnLst>
                              <p:par>
                                <p:cTn id="69" presetID="9"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dissolve">
                                      <p:cBhvr>
                                        <p:cTn id="71" dur="500"/>
                                        <p:tgtEl>
                                          <p:spTgt spid="22"/>
                                        </p:tgtEl>
                                      </p:cBhvr>
                                    </p:animEffect>
                                  </p:childTnLst>
                                </p:cTn>
                              </p:par>
                            </p:childTnLst>
                          </p:cTn>
                        </p:par>
                        <p:par>
                          <p:cTn id="72" fill="hold" nodeType="afterGroup">
                            <p:stCondLst>
                              <p:cond delay="8500"/>
                            </p:stCondLst>
                            <p:childTnLst>
                              <p:par>
                                <p:cTn id="73" presetID="9" presetClass="entr" presetSubtype="0"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dissolve">
                                      <p:cBhvr>
                                        <p:cTn id="75" dur="500"/>
                                        <p:tgtEl>
                                          <p:spTgt spid="21"/>
                                        </p:tgtEl>
                                      </p:cBhvr>
                                    </p:animEffect>
                                  </p:childTnLst>
                                </p:cTn>
                              </p:par>
                            </p:childTnLst>
                          </p:cTn>
                        </p:par>
                        <p:par>
                          <p:cTn id="76" fill="hold" nodeType="afterGroup">
                            <p:stCondLst>
                              <p:cond delay="9000"/>
                            </p:stCondLst>
                            <p:childTnLst>
                              <p:par>
                                <p:cTn id="77" presetID="9"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cTn>
                              </p:par>
                            </p:childTnLst>
                          </p:cTn>
                        </p:par>
                        <p:par>
                          <p:cTn id="80" fill="hold" nodeType="afterGroup">
                            <p:stCondLst>
                              <p:cond delay="9500"/>
                            </p:stCondLst>
                            <p:childTnLst>
                              <p:par>
                                <p:cTn id="81" presetID="22" presetClass="entr" presetSubtype="2" fill="hold" nodeType="after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wipe(right)">
                                      <p:cBhvr>
                                        <p:cTn id="83" dur="500"/>
                                        <p:tgtEl>
                                          <p:spTgt spid="2"/>
                                        </p:tgtEl>
                                      </p:cBhvr>
                                    </p:animEffect>
                                  </p:childTnLst>
                                </p:cTn>
                              </p:par>
                            </p:childTnLst>
                          </p:cTn>
                        </p:par>
                        <p:par>
                          <p:cTn id="84" fill="hold" nodeType="afterGroup">
                            <p:stCondLst>
                              <p:cond delay="10000"/>
                            </p:stCondLst>
                            <p:childTnLst>
                              <p:par>
                                <p:cTn id="85" presetID="22" presetClass="entr" presetSubtype="8" fill="hold" nodeType="after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left)">
                                      <p:cBhvr>
                                        <p:cTn id="87" dur="500"/>
                                        <p:tgtEl>
                                          <p:spTgt spid="4"/>
                                        </p:tgtEl>
                                      </p:cBhvr>
                                    </p:animEffect>
                                  </p:childTnLst>
                                </p:cTn>
                              </p:par>
                            </p:childTnLst>
                          </p:cTn>
                        </p:par>
                        <p:par>
                          <p:cTn id="88" fill="hold" nodeType="afterGroup">
                            <p:stCondLst>
                              <p:cond delay="10500"/>
                            </p:stCondLst>
                            <p:childTnLst>
                              <p:par>
                                <p:cTn id="89" presetID="22" presetClass="entr" presetSubtype="2"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right)">
                                      <p:cBhvr>
                                        <p:cTn id="91" dur="500"/>
                                        <p:tgtEl>
                                          <p:spTgt spid="5"/>
                                        </p:tgtEl>
                                      </p:cBhvr>
                                    </p:animEffect>
                                  </p:childTnLst>
                                </p:cTn>
                              </p:par>
                            </p:childTnLst>
                          </p:cTn>
                        </p:par>
                        <p:par>
                          <p:cTn id="92" fill="hold" nodeType="afterGroup">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ipe(left)">
                                      <p:cBhvr>
                                        <p:cTn id="9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93922" name="WordArt 2"/>
          <p:cNvSpPr>
            <a:spLocks noChangeArrowheads="1" noChangeShapeType="1" noTextEdit="1"/>
          </p:cNvSpPr>
          <p:nvPr/>
        </p:nvSpPr>
        <p:spPr bwMode="auto">
          <a:xfrm>
            <a:off x="257175" y="1877568"/>
            <a:ext cx="8696325" cy="894206"/>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2800" b="1" kern="10" dirty="0" smtClean="0">
                <a:ln w="12700">
                  <a:solidFill>
                    <a:schemeClr val="tx1"/>
                  </a:solidFill>
                  <a:round/>
                  <a:headEnd/>
                  <a:tailEnd/>
                </a:ln>
                <a:solidFill>
                  <a:srgbClr val="00B050"/>
                </a:solidFill>
                <a:latin typeface="Arial Black"/>
              </a:rPr>
              <a:t>Let’s do a little graphing of the </a:t>
            </a:r>
            <a:endParaRPr lang="en-US" sz="2800" b="1" kern="10" dirty="0">
              <a:ln w="12700">
                <a:solidFill>
                  <a:schemeClr val="tx1"/>
                </a:solidFill>
                <a:round/>
                <a:headEnd/>
                <a:tailEnd/>
              </a:ln>
              <a:solidFill>
                <a:srgbClr val="00B050"/>
              </a:solidFill>
              <a:latin typeface="Arial Black"/>
            </a:endParaRPr>
          </a:p>
        </p:txBody>
      </p:sp>
      <p:sp>
        <p:nvSpPr>
          <p:cNvPr id="4" name="WordArt 2"/>
          <p:cNvSpPr>
            <a:spLocks noChangeArrowheads="1" noChangeShapeType="1" noTextEdit="1"/>
          </p:cNvSpPr>
          <p:nvPr/>
        </p:nvSpPr>
        <p:spPr bwMode="auto">
          <a:xfrm>
            <a:off x="257174" y="3163824"/>
            <a:ext cx="8696325" cy="894206"/>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2800" b="1" kern="10" dirty="0" smtClean="0">
                <a:ln w="12700">
                  <a:solidFill>
                    <a:schemeClr val="tx1"/>
                  </a:solidFill>
                  <a:round/>
                  <a:headEnd/>
                  <a:tailEnd/>
                </a:ln>
                <a:solidFill>
                  <a:srgbClr val="00B050"/>
                </a:solidFill>
                <a:latin typeface="Arial Black"/>
              </a:rPr>
              <a:t>Phillips curve based on previous FRQs</a:t>
            </a:r>
            <a:endParaRPr lang="en-US" sz="2800" b="1" kern="10" dirty="0">
              <a:ln w="12700">
                <a:solidFill>
                  <a:schemeClr val="tx1"/>
                </a:solidFill>
                <a:round/>
                <a:headEnd/>
                <a:tailEnd/>
              </a:ln>
              <a:solidFill>
                <a:srgbClr val="00B050"/>
              </a:solidFill>
              <a:latin typeface="Arial Black"/>
            </a:endParaRPr>
          </a:p>
        </p:txBody>
      </p:sp>
    </p:spTree>
    <p:extLst>
      <p:ext uri="{BB962C8B-B14F-4D97-AF65-F5344CB8AC3E}">
        <p14:creationId xmlns:p14="http://schemas.microsoft.com/office/powerpoint/2010/main" val="8981615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93922"/>
                                        </p:tgtEl>
                                        <p:attrNameLst>
                                          <p:attrName>style.visibility</p:attrName>
                                        </p:attrNameLst>
                                      </p:cBhvr>
                                      <p:to>
                                        <p:strVal val="visible"/>
                                      </p:to>
                                    </p:set>
                                    <p:anim calcmode="lin" valueType="num">
                                      <p:cBhvr>
                                        <p:cTn id="7" dur="3000" fill="hold"/>
                                        <p:tgtEl>
                                          <p:spTgt spid="593922"/>
                                        </p:tgtEl>
                                        <p:attrNameLst>
                                          <p:attrName>ppt_w</p:attrName>
                                        </p:attrNameLst>
                                      </p:cBhvr>
                                      <p:tavLst>
                                        <p:tav tm="0">
                                          <p:val>
                                            <p:fltVal val="0"/>
                                          </p:val>
                                        </p:tav>
                                        <p:tav tm="100000">
                                          <p:val>
                                            <p:strVal val="#ppt_w"/>
                                          </p:val>
                                        </p:tav>
                                      </p:tavLst>
                                    </p:anim>
                                    <p:anim calcmode="lin" valueType="num">
                                      <p:cBhvr>
                                        <p:cTn id="8" dur="3000" fill="hold"/>
                                        <p:tgtEl>
                                          <p:spTgt spid="593922"/>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93922" name="WordArt 2"/>
          <p:cNvSpPr>
            <a:spLocks noChangeArrowheads="1" noChangeShapeType="1" noTextEdit="1"/>
          </p:cNvSpPr>
          <p:nvPr/>
        </p:nvSpPr>
        <p:spPr bwMode="auto">
          <a:xfrm>
            <a:off x="257175" y="1877568"/>
            <a:ext cx="8696325" cy="894206"/>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2800" b="1" kern="10" dirty="0">
                <a:ln w="12700">
                  <a:solidFill>
                    <a:schemeClr val="tx1"/>
                  </a:solidFill>
                  <a:round/>
                  <a:headEnd/>
                  <a:tailEnd/>
                </a:ln>
                <a:solidFill>
                  <a:srgbClr val="FF0000"/>
                </a:solidFill>
                <a:latin typeface="Arial Black"/>
              </a:rPr>
              <a:t>Here Is A Phillips Curve FRQ Asked In </a:t>
            </a:r>
          </a:p>
        </p:txBody>
      </p:sp>
      <p:sp>
        <p:nvSpPr>
          <p:cNvPr id="593924" name="WordArt 4"/>
          <p:cNvSpPr>
            <a:spLocks noChangeArrowheads="1" noChangeShapeType="1" noTextEdit="1"/>
          </p:cNvSpPr>
          <p:nvPr/>
        </p:nvSpPr>
        <p:spPr bwMode="auto">
          <a:xfrm>
            <a:off x="2600324" y="3571875"/>
            <a:ext cx="3476625" cy="104775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b="1" kern="10" dirty="0">
                <a:ln w="12700">
                  <a:solidFill>
                    <a:schemeClr val="tx1"/>
                  </a:solidFill>
                  <a:round/>
                  <a:headEnd/>
                  <a:tailEnd/>
                </a:ln>
                <a:solidFill>
                  <a:srgbClr val="FF0000"/>
                </a:solidFill>
                <a:effectLst>
                  <a:outerShdw blurRad="50800" dist="38100" dir="2700000" algn="tl" rotWithShape="0">
                    <a:prstClr val="black">
                      <a:alpha val="40000"/>
                    </a:prstClr>
                  </a:outerShdw>
                </a:effectLst>
                <a:latin typeface="Arial" pitchFamily="34" charset="0"/>
                <a:cs typeface="Arial" pitchFamily="34" charset="0"/>
              </a:rPr>
              <a:t>2005</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93922"/>
                                        </p:tgtEl>
                                        <p:attrNameLst>
                                          <p:attrName>style.visibility</p:attrName>
                                        </p:attrNameLst>
                                      </p:cBhvr>
                                      <p:to>
                                        <p:strVal val="visible"/>
                                      </p:to>
                                    </p:set>
                                    <p:anim calcmode="lin" valueType="num">
                                      <p:cBhvr>
                                        <p:cTn id="7" dur="3000" fill="hold"/>
                                        <p:tgtEl>
                                          <p:spTgt spid="593922"/>
                                        </p:tgtEl>
                                        <p:attrNameLst>
                                          <p:attrName>ppt_w</p:attrName>
                                        </p:attrNameLst>
                                      </p:cBhvr>
                                      <p:tavLst>
                                        <p:tav tm="0">
                                          <p:val>
                                            <p:fltVal val="0"/>
                                          </p:val>
                                        </p:tav>
                                        <p:tav tm="100000">
                                          <p:val>
                                            <p:strVal val="#ppt_w"/>
                                          </p:val>
                                        </p:tav>
                                      </p:tavLst>
                                    </p:anim>
                                    <p:anim calcmode="lin" valueType="num">
                                      <p:cBhvr>
                                        <p:cTn id="8" dur="3000" fill="hold"/>
                                        <p:tgtEl>
                                          <p:spTgt spid="593922"/>
                                        </p:tgtEl>
                                        <p:attrNameLst>
                                          <p:attrName>ppt_h</p:attrName>
                                        </p:attrNameLst>
                                      </p:cBhvr>
                                      <p:tavLst>
                                        <p:tav tm="0">
                                          <p:val>
                                            <p:fltVal val="0"/>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593924"/>
                                        </p:tgtEl>
                                        <p:attrNameLst>
                                          <p:attrName>style.visibility</p:attrName>
                                        </p:attrNameLst>
                                      </p:cBhvr>
                                      <p:to>
                                        <p:strVal val="visible"/>
                                      </p:to>
                                    </p:set>
                                    <p:anim calcmode="lin" valueType="num">
                                      <p:cBhvr>
                                        <p:cTn id="11" dur="3000" fill="hold"/>
                                        <p:tgtEl>
                                          <p:spTgt spid="593924"/>
                                        </p:tgtEl>
                                        <p:attrNameLst>
                                          <p:attrName>ppt_w</p:attrName>
                                        </p:attrNameLst>
                                      </p:cBhvr>
                                      <p:tavLst>
                                        <p:tav tm="0">
                                          <p:val>
                                            <p:strVal val="4/3*#ppt_w"/>
                                          </p:val>
                                        </p:tav>
                                        <p:tav tm="100000">
                                          <p:val>
                                            <p:strVal val="#ppt_w"/>
                                          </p:val>
                                        </p:tav>
                                      </p:tavLst>
                                    </p:anim>
                                    <p:anim calcmode="lin" valueType="num">
                                      <p:cBhvr>
                                        <p:cTn id="12" dur="3000" fill="hold"/>
                                        <p:tgtEl>
                                          <p:spTgt spid="59392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2" grpId="0"/>
      <p:bldP spid="59392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72419" name="Rectangle 3"/>
          <p:cNvSpPr>
            <a:spLocks noChangeArrowheads="1"/>
          </p:cNvSpPr>
          <p:nvPr/>
        </p:nvSpPr>
        <p:spPr bwMode="auto">
          <a:xfrm>
            <a:off x="0" y="76200"/>
            <a:ext cx="8292808" cy="6858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2000" dirty="0">
                <a:latin typeface="Arial" charset="0"/>
                <a:cs typeface="Arial" charset="0"/>
              </a:rPr>
              <a:t>3. [4 total pts] Assume </a:t>
            </a:r>
            <a:r>
              <a:rPr lang="en-US" sz="1800" dirty="0">
                <a:latin typeface="Arial" charset="0"/>
                <a:cs typeface="Arial" charset="0"/>
              </a:rPr>
              <a:t>that the</a:t>
            </a:r>
            <a:r>
              <a:rPr lang="en-US" sz="2000" dirty="0">
                <a:latin typeface="Arial" charset="0"/>
                <a:cs typeface="Arial" charset="0"/>
              </a:rPr>
              <a:t> </a:t>
            </a:r>
            <a:r>
              <a:rPr lang="en-US" sz="1800" dirty="0">
                <a:latin typeface="Arial" charset="0"/>
                <a:cs typeface="Arial" charset="0"/>
              </a:rPr>
              <a:t>table below shows the</a:t>
            </a:r>
            <a:r>
              <a:rPr lang="en-US" sz="2000" dirty="0">
                <a:latin typeface="Arial" charset="0"/>
                <a:cs typeface="Arial" charset="0"/>
              </a:rPr>
              <a:t> </a:t>
            </a:r>
            <a:r>
              <a:rPr lang="en-US" sz="2000" b="1" dirty="0">
                <a:solidFill>
                  <a:srgbClr val="FF0000"/>
                </a:solidFill>
                <a:effectLst>
                  <a:outerShdw blurRad="38100" dist="38100" dir="2700000" algn="tl">
                    <a:srgbClr val="C0C0C0"/>
                  </a:outerShdw>
                </a:effectLst>
                <a:latin typeface="Arial" charset="0"/>
                <a:cs typeface="Arial" charset="0"/>
              </a:rPr>
              <a:t>unemployment</a:t>
            </a:r>
            <a:r>
              <a:rPr lang="en-US" sz="2000" dirty="0">
                <a:latin typeface="Arial" charset="0"/>
                <a:cs typeface="Arial" charset="0"/>
              </a:rPr>
              <a:t> </a:t>
            </a:r>
          </a:p>
          <a:p>
            <a:pPr algn="l">
              <a:defRPr/>
            </a:pPr>
            <a:r>
              <a:rPr lang="en-US" sz="2000" dirty="0">
                <a:latin typeface="Arial" charset="0"/>
                <a:cs typeface="Arial" charset="0"/>
              </a:rPr>
              <a:t>    </a:t>
            </a:r>
            <a:r>
              <a:rPr lang="en-US" sz="1600" dirty="0">
                <a:latin typeface="Arial" charset="0"/>
                <a:cs typeface="Arial" charset="0"/>
              </a:rPr>
              <a:t>and </a:t>
            </a:r>
            <a:r>
              <a:rPr lang="en-US" sz="2000" b="1" dirty="0">
                <a:solidFill>
                  <a:srgbClr val="008000"/>
                </a:solidFill>
                <a:effectLst>
                  <a:outerShdw blurRad="38100" dist="38100" dir="2700000" algn="tl">
                    <a:srgbClr val="C0C0C0"/>
                  </a:outerShdw>
                </a:effectLst>
                <a:latin typeface="Arial" charset="0"/>
                <a:cs typeface="Arial" charset="0"/>
              </a:rPr>
              <a:t>inflation </a:t>
            </a:r>
            <a:r>
              <a:rPr lang="en-US" sz="2000" dirty="0">
                <a:latin typeface="Arial" charset="0"/>
                <a:cs typeface="Arial" charset="0"/>
              </a:rPr>
              <a:t>data in </a:t>
            </a:r>
            <a:r>
              <a:rPr lang="en-US" sz="2000" b="1" dirty="0">
                <a:effectLst>
                  <a:outerShdw blurRad="38100" dist="38100" dir="2700000" algn="tl">
                    <a:srgbClr val="C0C0C0"/>
                  </a:outerShdw>
                </a:effectLst>
                <a:latin typeface="Arial" charset="0"/>
                <a:cs typeface="Arial" charset="0"/>
              </a:rPr>
              <a:t>Country X</a:t>
            </a:r>
            <a:r>
              <a:rPr lang="en-US" sz="2000" dirty="0">
                <a:latin typeface="Arial" charset="0"/>
                <a:cs typeface="Arial" charset="0"/>
              </a:rPr>
              <a:t> as a result  of a shift in AD.</a:t>
            </a:r>
          </a:p>
        </p:txBody>
      </p:sp>
      <p:sp>
        <p:nvSpPr>
          <p:cNvPr id="572421" name="Rectangle 5" descr="Parchment"/>
          <p:cNvSpPr>
            <a:spLocks noChangeArrowheads="1"/>
          </p:cNvSpPr>
          <p:nvPr/>
        </p:nvSpPr>
        <p:spPr bwMode="auto">
          <a:xfrm>
            <a:off x="838200" y="762000"/>
            <a:ext cx="7620000" cy="990600"/>
          </a:xfrm>
          <a:prstGeom prst="rect">
            <a:avLst/>
          </a:prstGeom>
          <a:blipFill dpi="0" rotWithShape="1">
            <a:blip r:embed="rId4"/>
            <a:srcRect/>
            <a:tile tx="0" ty="0" sx="100000" sy="100000" flip="none" algn="tl"/>
          </a:blipFill>
          <a:ln w="57150" cmpd="thickThin">
            <a:noFill/>
            <a:miter lim="800000"/>
            <a:headEnd/>
            <a:tailEnd/>
          </a:ln>
          <a:effectLst/>
          <a:scene3d>
            <a:camera prst="orthographicFront"/>
            <a:lightRig rig="threePt" dir="t"/>
          </a:scene3d>
          <a:sp3d>
            <a:bevelT prst="angle"/>
          </a:sp3d>
        </p:spPr>
        <p:txBody>
          <a:bodyPr wrap="none" anchor="ctr">
            <a:sp3d extrusionH="57150">
              <a:bevelT w="38100" h="38100" prst="angle"/>
            </a:sp3d>
          </a:bodyPr>
          <a:lstStyle/>
          <a:p>
            <a:pPr algn="l">
              <a:defRPr/>
            </a:pPr>
            <a:r>
              <a:rPr lang="en-US" sz="2000" b="1" u="sng" dirty="0">
                <a:effectLst>
                  <a:outerShdw blurRad="38100" dist="38100" dir="2700000" algn="tl">
                    <a:srgbClr val="FFFFFF"/>
                  </a:outerShdw>
                </a:effectLst>
                <a:latin typeface="Arial" charset="0"/>
                <a:cs typeface="Arial" charset="0"/>
              </a:rPr>
              <a:t>  Period	</a:t>
            </a:r>
            <a:r>
              <a:rPr lang="en-US" sz="2000" b="1" u="sng" dirty="0">
                <a:solidFill>
                  <a:srgbClr val="FF0000"/>
                </a:solidFill>
                <a:effectLst>
                  <a:outerShdw blurRad="38100" dist="38100" dir="2700000" algn="tl">
                    <a:srgbClr val="000000"/>
                  </a:outerShdw>
                </a:effectLst>
                <a:latin typeface="Arial" charset="0"/>
                <a:cs typeface="Arial" charset="0"/>
              </a:rPr>
              <a:t>Unemployment Rate</a:t>
            </a:r>
            <a:r>
              <a:rPr lang="en-US" sz="2000" b="1" u="sng" dirty="0">
                <a:effectLst>
                  <a:outerShdw blurRad="38100" dist="38100" dir="2700000" algn="tl">
                    <a:srgbClr val="FFFFFF"/>
                  </a:outerShdw>
                </a:effectLst>
                <a:latin typeface="Arial" charset="0"/>
                <a:cs typeface="Arial" charset="0"/>
              </a:rPr>
              <a:t>		   </a:t>
            </a:r>
            <a:r>
              <a:rPr lang="en-US" sz="2000" b="1" u="sng" dirty="0">
                <a:solidFill>
                  <a:srgbClr val="008000"/>
                </a:solidFill>
                <a:effectLst>
                  <a:outerShdw blurRad="38100" dist="38100" dir="2700000" algn="tl">
                    <a:srgbClr val="000000"/>
                  </a:outerShdw>
                </a:effectLst>
                <a:latin typeface="Arial" charset="0"/>
                <a:cs typeface="Arial" charset="0"/>
              </a:rPr>
              <a:t>Inflation Rate</a:t>
            </a:r>
          </a:p>
          <a:p>
            <a:pPr algn="l">
              <a:defRPr/>
            </a:pPr>
            <a:r>
              <a:rPr lang="en-US" sz="2000" dirty="0">
                <a:latin typeface="Arial" charset="0"/>
                <a:cs typeface="Arial" charset="0"/>
              </a:rPr>
              <a:t>Last Year	             </a:t>
            </a:r>
            <a:r>
              <a:rPr lang="en-US" sz="2000" b="1" dirty="0">
                <a:solidFill>
                  <a:srgbClr val="FF0000"/>
                </a:solidFill>
                <a:effectLst>
                  <a:outerShdw blurRad="38100" dist="38100" dir="2700000" algn="tl">
                    <a:srgbClr val="000000"/>
                  </a:outerShdw>
                </a:effectLst>
                <a:latin typeface="Arial" charset="0"/>
                <a:cs typeface="Arial" charset="0"/>
              </a:rPr>
              <a:t>2%</a:t>
            </a:r>
            <a:r>
              <a:rPr lang="en-US" sz="2000" dirty="0">
                <a:latin typeface="Arial" charset="0"/>
                <a:cs typeface="Arial" charset="0"/>
              </a:rPr>
              <a:t>				</a:t>
            </a:r>
            <a:r>
              <a:rPr lang="en-US" sz="2000" b="1" dirty="0">
                <a:solidFill>
                  <a:srgbClr val="008000"/>
                </a:solidFill>
                <a:effectLst>
                  <a:outerShdw blurRad="38100" dist="38100" dir="2700000" algn="tl">
                    <a:srgbClr val="000000"/>
                  </a:outerShdw>
                </a:effectLst>
                <a:latin typeface="Arial" charset="0"/>
                <a:cs typeface="Arial" charset="0"/>
              </a:rPr>
              <a:t>8</a:t>
            </a:r>
            <a:r>
              <a:rPr lang="en-US" sz="2000" dirty="0">
                <a:solidFill>
                  <a:srgbClr val="008000"/>
                </a:solidFill>
                <a:effectLst>
                  <a:outerShdw blurRad="38100" dist="38100" dir="2700000" algn="tl">
                    <a:srgbClr val="000000"/>
                  </a:outerShdw>
                </a:effectLst>
                <a:latin typeface="Arial" charset="0"/>
                <a:cs typeface="Arial" charset="0"/>
              </a:rPr>
              <a:t>%</a:t>
            </a:r>
          </a:p>
          <a:p>
            <a:pPr algn="l">
              <a:defRPr/>
            </a:pPr>
            <a:r>
              <a:rPr lang="en-US" sz="2000" dirty="0">
                <a:latin typeface="Arial" charset="0"/>
                <a:cs typeface="Arial" charset="0"/>
              </a:rPr>
              <a:t>This Year		</a:t>
            </a:r>
            <a:r>
              <a:rPr lang="en-US" sz="2000" b="1" dirty="0">
                <a:solidFill>
                  <a:srgbClr val="FF0000"/>
                </a:solidFill>
                <a:effectLst>
                  <a:outerShdw blurRad="38100" dist="38100" dir="2700000" algn="tl">
                    <a:srgbClr val="000000"/>
                  </a:outerShdw>
                </a:effectLst>
                <a:latin typeface="Arial" charset="0"/>
                <a:cs typeface="Arial" charset="0"/>
              </a:rPr>
              <a:t>5</a:t>
            </a:r>
            <a:r>
              <a:rPr lang="en-US" sz="2000" dirty="0">
                <a:solidFill>
                  <a:srgbClr val="FF0000"/>
                </a:solidFill>
                <a:effectLst>
                  <a:outerShdw blurRad="38100" dist="38100" dir="2700000" algn="tl">
                    <a:srgbClr val="000000"/>
                  </a:outerShdw>
                </a:effectLst>
                <a:latin typeface="Arial" charset="0"/>
                <a:cs typeface="Arial" charset="0"/>
              </a:rPr>
              <a:t>%</a:t>
            </a:r>
            <a:r>
              <a:rPr lang="en-US" sz="2000" dirty="0">
                <a:latin typeface="Arial" charset="0"/>
                <a:cs typeface="Arial" charset="0"/>
              </a:rPr>
              <a:t>				</a:t>
            </a:r>
            <a:r>
              <a:rPr lang="en-US" sz="2000" b="1" dirty="0">
                <a:solidFill>
                  <a:srgbClr val="008000"/>
                </a:solidFill>
                <a:effectLst>
                  <a:outerShdw blurRad="38100" dist="38100" dir="2700000" algn="tl">
                    <a:srgbClr val="000000"/>
                  </a:outerShdw>
                </a:effectLst>
                <a:latin typeface="Arial" charset="0"/>
                <a:cs typeface="Arial" charset="0"/>
              </a:rPr>
              <a:t>4</a:t>
            </a:r>
            <a:r>
              <a:rPr lang="en-US" sz="2000" dirty="0">
                <a:solidFill>
                  <a:srgbClr val="008000"/>
                </a:solidFill>
                <a:effectLst>
                  <a:outerShdw blurRad="38100" dist="38100" dir="2700000" algn="tl">
                    <a:srgbClr val="000000"/>
                  </a:outerShdw>
                </a:effectLst>
                <a:latin typeface="Arial" charset="0"/>
                <a:cs typeface="Arial" charset="0"/>
              </a:rPr>
              <a:t>%</a:t>
            </a:r>
          </a:p>
        </p:txBody>
      </p:sp>
      <p:sp>
        <p:nvSpPr>
          <p:cNvPr id="572422" name="Rectangle 6"/>
          <p:cNvSpPr>
            <a:spLocks noChangeArrowheads="1"/>
          </p:cNvSpPr>
          <p:nvPr/>
        </p:nvSpPr>
        <p:spPr bwMode="auto">
          <a:xfrm>
            <a:off x="0" y="1752600"/>
            <a:ext cx="9144000" cy="990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2000" dirty="0">
                <a:latin typeface="Arial" charset="0"/>
                <a:cs typeface="Arial" charset="0"/>
              </a:rPr>
              <a:t>  (a)[2 pts] Draw a </a:t>
            </a:r>
            <a:r>
              <a:rPr lang="en-US" sz="2000" b="1" dirty="0">
                <a:solidFill>
                  <a:srgbClr val="0000FF"/>
                </a:solidFill>
                <a:effectLst>
                  <a:outerShdw blurRad="38100" dist="38100" dir="2700000" algn="tl">
                    <a:srgbClr val="C0C0C0"/>
                  </a:outerShdw>
                </a:effectLst>
                <a:latin typeface="Arial" charset="0"/>
                <a:cs typeface="Arial" charset="0"/>
              </a:rPr>
              <a:t>correctly labeled graph of a  short-run  Phillips  curve </a:t>
            </a:r>
            <a:r>
              <a:rPr lang="en-US" sz="2000" dirty="0">
                <a:latin typeface="Arial" charset="0"/>
                <a:cs typeface="Arial" charset="0"/>
              </a:rPr>
              <a:t> for </a:t>
            </a:r>
          </a:p>
          <a:p>
            <a:pPr algn="l">
              <a:defRPr/>
            </a:pPr>
            <a:r>
              <a:rPr lang="en-US" sz="2000" b="1" dirty="0">
                <a:effectLst>
                  <a:outerShdw blurRad="38100" dist="38100" dir="2700000" algn="tl">
                    <a:srgbClr val="C0C0C0"/>
                  </a:outerShdw>
                </a:effectLst>
                <a:latin typeface="Arial" charset="0"/>
                <a:cs typeface="Arial" charset="0"/>
              </a:rPr>
              <a:t>Country X</a:t>
            </a:r>
            <a:r>
              <a:rPr lang="en-US" sz="2000" dirty="0">
                <a:latin typeface="Arial" charset="0"/>
                <a:cs typeface="Arial" charset="0"/>
              </a:rPr>
              <a:t>, </a:t>
            </a:r>
            <a:r>
              <a:rPr lang="en-US" sz="2000" b="1" dirty="0">
                <a:solidFill>
                  <a:srgbClr val="0000FF"/>
                </a:solidFill>
                <a:effectLst>
                  <a:outerShdw blurRad="38100" dist="38100" dir="2700000" algn="tl">
                    <a:srgbClr val="C0C0C0"/>
                  </a:outerShdw>
                </a:effectLst>
                <a:latin typeface="Arial" charset="0"/>
                <a:cs typeface="Arial" charset="0"/>
              </a:rPr>
              <a:t>showing the</a:t>
            </a:r>
            <a:r>
              <a:rPr lang="en-US" sz="2000" dirty="0">
                <a:solidFill>
                  <a:srgbClr val="0000FF"/>
                </a:solidFill>
                <a:latin typeface="Arial" charset="0"/>
                <a:cs typeface="Arial" charset="0"/>
              </a:rPr>
              <a:t> </a:t>
            </a:r>
            <a:r>
              <a:rPr lang="en-US" sz="1800" b="1" dirty="0">
                <a:solidFill>
                  <a:srgbClr val="0000FF"/>
                </a:solidFill>
                <a:effectLst>
                  <a:outerShdw blurRad="38100" dist="38100" dir="2700000" algn="tl">
                    <a:srgbClr val="C0C0C0"/>
                  </a:outerShdw>
                </a:effectLst>
                <a:latin typeface="Arial" charset="0"/>
                <a:cs typeface="Arial" charset="0"/>
              </a:rPr>
              <a:t>actual </a:t>
            </a:r>
            <a:r>
              <a:rPr lang="en-US" sz="1800" b="1" dirty="0">
                <a:solidFill>
                  <a:srgbClr val="FF0000"/>
                </a:solidFill>
                <a:effectLst>
                  <a:outerShdw blurRad="38100" dist="38100" dir="2700000" algn="tl">
                    <a:srgbClr val="C0C0C0"/>
                  </a:outerShdw>
                </a:effectLst>
                <a:latin typeface="Arial" charset="0"/>
                <a:cs typeface="Arial" charset="0"/>
              </a:rPr>
              <a:t>unemployment</a:t>
            </a:r>
            <a:r>
              <a:rPr lang="en-US" sz="2000" dirty="0">
                <a:latin typeface="Arial" charset="0"/>
                <a:cs typeface="Arial" charset="0"/>
              </a:rPr>
              <a:t> and </a:t>
            </a:r>
            <a:r>
              <a:rPr lang="en-US" sz="1800" b="1" dirty="0">
                <a:solidFill>
                  <a:srgbClr val="008000"/>
                </a:solidFill>
                <a:effectLst>
                  <a:outerShdw blurRad="38100" dist="38100" dir="2700000" algn="tl">
                    <a:srgbClr val="C0C0C0"/>
                  </a:outerShdw>
                </a:effectLst>
                <a:latin typeface="Arial" charset="0"/>
                <a:cs typeface="Arial" charset="0"/>
              </a:rPr>
              <a:t>inflation rates</a:t>
            </a:r>
            <a:r>
              <a:rPr lang="en-US" sz="2000" dirty="0">
                <a:latin typeface="Arial" charset="0"/>
                <a:cs typeface="Arial" charset="0"/>
              </a:rPr>
              <a:t> for both years. </a:t>
            </a:r>
          </a:p>
          <a:p>
            <a:pPr algn="l">
              <a:defRPr/>
            </a:pPr>
            <a:r>
              <a:rPr lang="en-US" sz="2000" dirty="0">
                <a:latin typeface="Arial" charset="0"/>
                <a:cs typeface="Arial" charset="0"/>
              </a:rPr>
              <a:t>Label  the Phillips curve as </a:t>
            </a:r>
            <a:r>
              <a:rPr lang="en-US" sz="2000" b="1" dirty="0">
                <a:solidFill>
                  <a:srgbClr val="008000"/>
                </a:solidFill>
                <a:effectLst>
                  <a:outerShdw blurRad="38100" dist="38100" dir="2700000" algn="tl">
                    <a:srgbClr val="C0C0C0"/>
                  </a:outerShdw>
                </a:effectLst>
                <a:latin typeface="Arial" charset="0"/>
                <a:cs typeface="Arial" charset="0"/>
              </a:rPr>
              <a:t>S</a:t>
            </a:r>
            <a:r>
              <a:rPr lang="en-US" sz="2000" b="1" dirty="0">
                <a:solidFill>
                  <a:srgbClr val="FF0000"/>
                </a:solidFill>
                <a:effectLst>
                  <a:outerShdw blurRad="38100" dist="38100" dir="2700000" algn="tl">
                    <a:srgbClr val="C0C0C0"/>
                  </a:outerShdw>
                </a:effectLst>
                <a:latin typeface="Arial" charset="0"/>
                <a:cs typeface="Arial" charset="0"/>
              </a:rPr>
              <a:t>R</a:t>
            </a:r>
            <a:r>
              <a:rPr lang="en-US" sz="2000" b="1" dirty="0">
                <a:solidFill>
                  <a:srgbClr val="008000"/>
                </a:solidFill>
                <a:effectLst>
                  <a:outerShdw blurRad="38100" dist="38100" dir="2700000" algn="tl">
                    <a:srgbClr val="C0C0C0"/>
                  </a:outerShdw>
                </a:effectLst>
                <a:latin typeface="Arial" charset="0"/>
                <a:cs typeface="Arial" charset="0"/>
              </a:rPr>
              <a:t>P</a:t>
            </a:r>
            <a:r>
              <a:rPr lang="en-US" sz="2000" b="1" dirty="0">
                <a:solidFill>
                  <a:srgbClr val="FF0000"/>
                </a:solidFill>
                <a:effectLst>
                  <a:outerShdw blurRad="38100" dist="38100" dir="2700000" algn="tl">
                    <a:srgbClr val="C0C0C0"/>
                  </a:outerShdw>
                </a:effectLst>
                <a:latin typeface="Arial" charset="0"/>
                <a:cs typeface="Arial" charset="0"/>
              </a:rPr>
              <a:t>C</a:t>
            </a:r>
            <a:r>
              <a:rPr lang="en-US" sz="2000" dirty="0">
                <a:latin typeface="Arial" charset="0"/>
                <a:cs typeface="Arial" charset="0"/>
              </a:rPr>
              <a:t>. </a:t>
            </a:r>
          </a:p>
        </p:txBody>
      </p:sp>
      <p:sp>
        <p:nvSpPr>
          <p:cNvPr id="572423" name="Freeform 7"/>
          <p:cNvSpPr>
            <a:spLocks/>
          </p:cNvSpPr>
          <p:nvPr/>
        </p:nvSpPr>
        <p:spPr bwMode="auto">
          <a:xfrm>
            <a:off x="5410200" y="3886200"/>
            <a:ext cx="2514600" cy="1600200"/>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rgbClr val="006600"/>
            </a:solidFill>
            <a:round/>
            <a:headEnd/>
            <a:tailEnd/>
          </a:ln>
        </p:spPr>
        <p:txBody>
          <a:bodyPr/>
          <a:lstStyle/>
          <a:p>
            <a:endParaRPr lang="en-US"/>
          </a:p>
        </p:txBody>
      </p:sp>
      <p:grpSp>
        <p:nvGrpSpPr>
          <p:cNvPr id="2" name="Group 8"/>
          <p:cNvGrpSpPr>
            <a:grpSpLocks/>
          </p:cNvGrpSpPr>
          <p:nvPr/>
        </p:nvGrpSpPr>
        <p:grpSpPr bwMode="auto">
          <a:xfrm>
            <a:off x="5257800" y="3886200"/>
            <a:ext cx="2667000" cy="1828800"/>
            <a:chOff x="1924" y="720"/>
            <a:chExt cx="3151" cy="2868"/>
          </a:xfrm>
        </p:grpSpPr>
        <p:sp>
          <p:nvSpPr>
            <p:cNvPr id="52254" name="Line 9"/>
            <p:cNvSpPr>
              <a:spLocks noChangeShapeType="1"/>
            </p:cNvSpPr>
            <p:nvPr/>
          </p:nvSpPr>
          <p:spPr bwMode="auto">
            <a:xfrm>
              <a:off x="1928" y="3562"/>
              <a:ext cx="3147" cy="0"/>
            </a:xfrm>
            <a:prstGeom prst="line">
              <a:avLst/>
            </a:prstGeom>
            <a:noFill/>
            <a:ln w="76200">
              <a:solidFill>
                <a:schemeClr val="tx1"/>
              </a:solidFill>
              <a:round/>
              <a:headEnd/>
              <a:tailEnd/>
            </a:ln>
          </p:spPr>
          <p:txBody>
            <a:bodyPr wrap="none" anchor="ctr"/>
            <a:lstStyle/>
            <a:p>
              <a:endParaRPr lang="en-US"/>
            </a:p>
          </p:txBody>
        </p:sp>
        <p:sp>
          <p:nvSpPr>
            <p:cNvPr id="52255" name="Line 10"/>
            <p:cNvSpPr>
              <a:spLocks noChangeShapeType="1"/>
            </p:cNvSpPr>
            <p:nvPr/>
          </p:nvSpPr>
          <p:spPr bwMode="auto">
            <a:xfrm>
              <a:off x="1924" y="720"/>
              <a:ext cx="0" cy="2868"/>
            </a:xfrm>
            <a:prstGeom prst="line">
              <a:avLst/>
            </a:prstGeom>
            <a:noFill/>
            <a:ln w="76200">
              <a:solidFill>
                <a:schemeClr val="tx1"/>
              </a:solidFill>
              <a:round/>
              <a:headEnd/>
              <a:tailEnd/>
            </a:ln>
          </p:spPr>
          <p:txBody>
            <a:bodyPr wrap="none" anchor="ctr"/>
            <a:lstStyle/>
            <a:p>
              <a:endParaRPr lang="en-US"/>
            </a:p>
          </p:txBody>
        </p:sp>
      </p:grpSp>
      <p:sp>
        <p:nvSpPr>
          <p:cNvPr id="572427" name="Rectangle 11"/>
          <p:cNvSpPr>
            <a:spLocks noChangeArrowheads="1"/>
          </p:cNvSpPr>
          <p:nvPr/>
        </p:nvSpPr>
        <p:spPr bwMode="auto">
          <a:xfrm rot="16200000">
            <a:off x="3886200" y="4572000"/>
            <a:ext cx="1600200" cy="228600"/>
          </a:xfrm>
          <a:prstGeom prst="rect">
            <a:avLst/>
          </a:prstGeom>
          <a:noFill/>
          <a:ln w="9525">
            <a:noFill/>
            <a:miter lim="800000"/>
            <a:headEnd/>
            <a:tailEnd/>
          </a:ln>
          <a:effectLst/>
        </p:spPr>
        <p:txBody>
          <a:bodyPr wrap="none" anchor="ctr"/>
          <a:lstStyle/>
          <a:p>
            <a:pPr>
              <a:defRPr/>
            </a:pPr>
            <a:r>
              <a:rPr lang="en-US" sz="1800" b="1">
                <a:effectLst>
                  <a:outerShdw blurRad="38100" dist="38100" dir="2700000" algn="tl">
                    <a:srgbClr val="C0C0C0"/>
                  </a:outerShdw>
                </a:effectLst>
                <a:latin typeface="Arial" charset="0"/>
                <a:cs typeface="Arial" charset="0"/>
              </a:rPr>
              <a:t>Inflation</a:t>
            </a:r>
          </a:p>
        </p:txBody>
      </p:sp>
      <p:sp>
        <p:nvSpPr>
          <p:cNvPr id="572428" name="Rectangle 12"/>
          <p:cNvSpPr>
            <a:spLocks noChangeArrowheads="1"/>
          </p:cNvSpPr>
          <p:nvPr/>
        </p:nvSpPr>
        <p:spPr bwMode="auto">
          <a:xfrm>
            <a:off x="5495924" y="6086475"/>
            <a:ext cx="2524125" cy="304800"/>
          </a:xfrm>
          <a:prstGeom prst="rect">
            <a:avLst/>
          </a:prstGeom>
          <a:noFill/>
          <a:ln w="9525">
            <a:noFill/>
            <a:miter lim="800000"/>
            <a:headEnd/>
            <a:tailEnd/>
          </a:ln>
          <a:effectLst/>
        </p:spPr>
        <p:txBody>
          <a:bodyPr wrap="none" anchor="ctr"/>
          <a:lstStyle/>
          <a:p>
            <a:pPr>
              <a:defRPr/>
            </a:pPr>
            <a:r>
              <a:rPr lang="en-US" sz="1600" b="1" dirty="0" smtClean="0">
                <a:effectLst>
                  <a:outerShdw blurRad="38100" dist="38100" dir="2700000" algn="tl">
                    <a:srgbClr val="C0C0C0"/>
                  </a:outerShdw>
                </a:effectLst>
                <a:latin typeface="Arial" charset="0"/>
                <a:cs typeface="Arial" charset="0"/>
              </a:rPr>
              <a:t>Unemployment Rate</a:t>
            </a:r>
            <a:endParaRPr lang="en-US" sz="1600" b="1" dirty="0">
              <a:effectLst>
                <a:outerShdw blurRad="38100" dist="38100" dir="2700000" algn="tl">
                  <a:srgbClr val="C0C0C0"/>
                </a:outerShdw>
              </a:effectLst>
              <a:latin typeface="Arial" charset="0"/>
              <a:cs typeface="Arial" charset="0"/>
            </a:endParaRPr>
          </a:p>
        </p:txBody>
      </p:sp>
      <p:sp>
        <p:nvSpPr>
          <p:cNvPr id="572429" name="Rectangle 13"/>
          <p:cNvSpPr>
            <a:spLocks noChangeArrowheads="1"/>
          </p:cNvSpPr>
          <p:nvPr/>
        </p:nvSpPr>
        <p:spPr bwMode="auto">
          <a:xfrm>
            <a:off x="4800600" y="4191000"/>
            <a:ext cx="381000" cy="228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2000" b="1" dirty="0">
                <a:solidFill>
                  <a:srgbClr val="008000"/>
                </a:solidFill>
                <a:effectLst>
                  <a:outerShdw blurRad="38100" dist="38100" dir="2700000" algn="tl">
                    <a:srgbClr val="C0C0C0"/>
                  </a:outerShdw>
                </a:effectLst>
                <a:latin typeface="Arial" charset="0"/>
                <a:cs typeface="Arial" charset="0"/>
              </a:rPr>
              <a:t>8%</a:t>
            </a:r>
          </a:p>
        </p:txBody>
      </p:sp>
      <p:sp>
        <p:nvSpPr>
          <p:cNvPr id="572430" name="Line 14"/>
          <p:cNvSpPr>
            <a:spLocks noChangeShapeType="1"/>
          </p:cNvSpPr>
          <p:nvPr/>
        </p:nvSpPr>
        <p:spPr bwMode="auto">
          <a:xfrm>
            <a:off x="5257800" y="4343400"/>
            <a:ext cx="381000" cy="0"/>
          </a:xfrm>
          <a:prstGeom prst="line">
            <a:avLst/>
          </a:prstGeom>
          <a:noFill/>
          <a:ln w="38100">
            <a:solidFill>
              <a:srgbClr val="008000"/>
            </a:solidFill>
            <a:prstDash val="sysDot"/>
            <a:round/>
            <a:headEnd/>
            <a:tailEnd/>
          </a:ln>
        </p:spPr>
        <p:txBody>
          <a:bodyPr/>
          <a:lstStyle/>
          <a:p>
            <a:endParaRPr lang="en-US"/>
          </a:p>
        </p:txBody>
      </p:sp>
      <p:sp>
        <p:nvSpPr>
          <p:cNvPr id="572431" name="Line 15"/>
          <p:cNvSpPr>
            <a:spLocks noChangeShapeType="1"/>
          </p:cNvSpPr>
          <p:nvPr/>
        </p:nvSpPr>
        <p:spPr bwMode="auto">
          <a:xfrm>
            <a:off x="5638800" y="4343400"/>
            <a:ext cx="0" cy="1295400"/>
          </a:xfrm>
          <a:prstGeom prst="line">
            <a:avLst/>
          </a:prstGeom>
          <a:noFill/>
          <a:ln w="38100">
            <a:solidFill>
              <a:srgbClr val="FF0000"/>
            </a:solidFill>
            <a:prstDash val="sysDot"/>
            <a:round/>
            <a:headEnd/>
            <a:tailEnd type="stealth" w="med" len="med"/>
          </a:ln>
        </p:spPr>
        <p:txBody>
          <a:bodyPr/>
          <a:lstStyle/>
          <a:p>
            <a:endParaRPr lang="en-US"/>
          </a:p>
        </p:txBody>
      </p:sp>
      <p:sp>
        <p:nvSpPr>
          <p:cNvPr id="572432" name="Rectangle 16"/>
          <p:cNvSpPr>
            <a:spLocks noChangeArrowheads="1"/>
          </p:cNvSpPr>
          <p:nvPr/>
        </p:nvSpPr>
        <p:spPr bwMode="auto">
          <a:xfrm>
            <a:off x="5562600" y="5715000"/>
            <a:ext cx="304800" cy="3048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2000" b="1" dirty="0">
                <a:solidFill>
                  <a:srgbClr val="FF0000"/>
                </a:solidFill>
                <a:effectLst>
                  <a:outerShdw blurRad="38100" dist="38100" dir="2700000" algn="tl">
                    <a:srgbClr val="C0C0C0"/>
                  </a:outerShdw>
                </a:effectLst>
                <a:latin typeface="Arial" charset="0"/>
                <a:cs typeface="Arial" charset="0"/>
              </a:rPr>
              <a:t>2%</a:t>
            </a:r>
          </a:p>
        </p:txBody>
      </p:sp>
      <p:sp>
        <p:nvSpPr>
          <p:cNvPr id="572433" name="Rectangle 17"/>
          <p:cNvSpPr>
            <a:spLocks noChangeArrowheads="1"/>
          </p:cNvSpPr>
          <p:nvPr/>
        </p:nvSpPr>
        <p:spPr bwMode="auto">
          <a:xfrm>
            <a:off x="4876800" y="4800600"/>
            <a:ext cx="304800" cy="228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2000" b="1" dirty="0">
                <a:solidFill>
                  <a:srgbClr val="009900"/>
                </a:solidFill>
                <a:effectLst>
                  <a:outerShdw blurRad="38100" dist="38100" dir="2700000" algn="tl">
                    <a:srgbClr val="C0C0C0"/>
                  </a:outerShdw>
                </a:effectLst>
                <a:latin typeface="Arial" charset="0"/>
                <a:cs typeface="Arial" charset="0"/>
              </a:rPr>
              <a:t>4%</a:t>
            </a:r>
          </a:p>
        </p:txBody>
      </p:sp>
      <p:sp>
        <p:nvSpPr>
          <p:cNvPr id="572434" name="Line 18"/>
          <p:cNvSpPr>
            <a:spLocks noChangeShapeType="1"/>
          </p:cNvSpPr>
          <p:nvPr/>
        </p:nvSpPr>
        <p:spPr bwMode="auto">
          <a:xfrm>
            <a:off x="5257800" y="4953000"/>
            <a:ext cx="1066800" cy="0"/>
          </a:xfrm>
          <a:prstGeom prst="line">
            <a:avLst/>
          </a:prstGeom>
          <a:noFill/>
          <a:ln w="38100">
            <a:solidFill>
              <a:srgbClr val="009900"/>
            </a:solidFill>
            <a:prstDash val="sysDot"/>
            <a:round/>
            <a:headEnd/>
            <a:tailEnd/>
          </a:ln>
        </p:spPr>
        <p:txBody>
          <a:bodyPr/>
          <a:lstStyle/>
          <a:p>
            <a:endParaRPr lang="en-US"/>
          </a:p>
        </p:txBody>
      </p:sp>
      <p:sp>
        <p:nvSpPr>
          <p:cNvPr id="572435" name="Line 19"/>
          <p:cNvSpPr>
            <a:spLocks noChangeShapeType="1"/>
          </p:cNvSpPr>
          <p:nvPr/>
        </p:nvSpPr>
        <p:spPr bwMode="auto">
          <a:xfrm>
            <a:off x="6324600" y="4953000"/>
            <a:ext cx="0" cy="685800"/>
          </a:xfrm>
          <a:prstGeom prst="line">
            <a:avLst/>
          </a:prstGeom>
          <a:noFill/>
          <a:ln w="38100">
            <a:solidFill>
              <a:srgbClr val="FF0000"/>
            </a:solidFill>
            <a:prstDash val="sysDot"/>
            <a:round/>
            <a:headEnd/>
            <a:tailEnd type="stealth" w="med" len="med"/>
          </a:ln>
        </p:spPr>
        <p:txBody>
          <a:bodyPr/>
          <a:lstStyle/>
          <a:p>
            <a:endParaRPr lang="en-US"/>
          </a:p>
        </p:txBody>
      </p:sp>
      <p:sp>
        <p:nvSpPr>
          <p:cNvPr id="572436" name="Rectangle 20"/>
          <p:cNvSpPr>
            <a:spLocks noChangeArrowheads="1"/>
          </p:cNvSpPr>
          <p:nvPr/>
        </p:nvSpPr>
        <p:spPr bwMode="auto">
          <a:xfrm>
            <a:off x="6248400" y="5762625"/>
            <a:ext cx="304800" cy="228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2000" b="1" dirty="0">
                <a:solidFill>
                  <a:srgbClr val="FF0000"/>
                </a:solidFill>
                <a:effectLst>
                  <a:outerShdw blurRad="38100" dist="38100" dir="2700000" algn="tl">
                    <a:srgbClr val="C0C0C0"/>
                  </a:outerShdw>
                </a:effectLst>
                <a:latin typeface="Arial" charset="0"/>
                <a:cs typeface="Arial" charset="0"/>
              </a:rPr>
              <a:t>5%</a:t>
            </a:r>
          </a:p>
        </p:txBody>
      </p:sp>
      <p:sp>
        <p:nvSpPr>
          <p:cNvPr id="572437" name="Rectangle 21"/>
          <p:cNvSpPr>
            <a:spLocks noChangeArrowheads="1"/>
          </p:cNvSpPr>
          <p:nvPr/>
        </p:nvSpPr>
        <p:spPr bwMode="auto">
          <a:xfrm>
            <a:off x="4876800" y="3581400"/>
            <a:ext cx="762000" cy="3048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b="1" dirty="0">
                <a:solidFill>
                  <a:srgbClr val="008000"/>
                </a:solidFill>
                <a:effectLst>
                  <a:outerShdw blurRad="38100" dist="38100" dir="2700000" algn="tl">
                    <a:srgbClr val="C0C0C0"/>
                  </a:outerShdw>
                </a:effectLst>
                <a:latin typeface="Arial" charset="0"/>
                <a:cs typeface="Arial" charset="0"/>
              </a:rPr>
              <a:t>S</a:t>
            </a:r>
            <a:r>
              <a:rPr lang="en-US" b="1" dirty="0">
                <a:solidFill>
                  <a:srgbClr val="FF0000"/>
                </a:solidFill>
                <a:effectLst>
                  <a:outerShdw blurRad="38100" dist="38100" dir="2700000" algn="tl">
                    <a:srgbClr val="C0C0C0"/>
                  </a:outerShdw>
                </a:effectLst>
                <a:latin typeface="Arial" charset="0"/>
                <a:cs typeface="Arial" charset="0"/>
              </a:rPr>
              <a:t>R</a:t>
            </a:r>
            <a:r>
              <a:rPr lang="en-US" b="1" dirty="0">
                <a:solidFill>
                  <a:srgbClr val="008000"/>
                </a:solidFill>
                <a:effectLst>
                  <a:outerShdw blurRad="38100" dist="38100" dir="2700000" algn="tl">
                    <a:srgbClr val="C0C0C0"/>
                  </a:outerShdw>
                </a:effectLst>
                <a:latin typeface="Arial" charset="0"/>
                <a:cs typeface="Arial" charset="0"/>
              </a:rPr>
              <a:t>P</a:t>
            </a:r>
            <a:r>
              <a:rPr lang="en-US" b="1" dirty="0">
                <a:solidFill>
                  <a:srgbClr val="FF0000"/>
                </a:solidFill>
                <a:effectLst>
                  <a:outerShdw blurRad="38100" dist="38100" dir="2700000" algn="tl">
                    <a:srgbClr val="C0C0C0"/>
                  </a:outerShdw>
                </a:effectLst>
                <a:latin typeface="Arial" charset="0"/>
                <a:cs typeface="Arial" charset="0"/>
              </a:rPr>
              <a:t>C</a:t>
            </a:r>
          </a:p>
        </p:txBody>
      </p:sp>
      <p:sp>
        <p:nvSpPr>
          <p:cNvPr id="572438" name="Rectangle 22"/>
          <p:cNvSpPr>
            <a:spLocks noChangeArrowheads="1"/>
          </p:cNvSpPr>
          <p:nvPr/>
        </p:nvSpPr>
        <p:spPr bwMode="auto">
          <a:xfrm>
            <a:off x="0" y="2819400"/>
            <a:ext cx="4762500" cy="695325"/>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2000" dirty="0">
                <a:latin typeface="Arial" charset="0"/>
                <a:cs typeface="Arial" charset="0"/>
              </a:rPr>
              <a:t>  (b) [2 pts] Now assume that the </a:t>
            </a:r>
            <a:r>
              <a:rPr lang="en-US" sz="2000" b="1" dirty="0">
                <a:solidFill>
                  <a:srgbClr val="008000"/>
                </a:solidFill>
                <a:effectLst>
                  <a:outerShdw blurRad="38100" dist="38100" dir="2700000" algn="tl">
                    <a:srgbClr val="C0C0C0"/>
                  </a:outerShdw>
                </a:effectLst>
                <a:latin typeface="Arial" charset="0"/>
                <a:cs typeface="Arial" charset="0"/>
              </a:rPr>
              <a:t>S</a:t>
            </a:r>
            <a:r>
              <a:rPr lang="en-US" sz="2000" b="1" dirty="0">
                <a:solidFill>
                  <a:srgbClr val="FF0000"/>
                </a:solidFill>
                <a:effectLst>
                  <a:outerShdw blurRad="38100" dist="38100" dir="2700000" algn="tl">
                    <a:srgbClr val="C0C0C0"/>
                  </a:outerShdw>
                </a:effectLst>
                <a:latin typeface="Arial" charset="0"/>
                <a:cs typeface="Arial" charset="0"/>
              </a:rPr>
              <a:t>R</a:t>
            </a:r>
            <a:r>
              <a:rPr lang="en-US" sz="2000" b="1" dirty="0">
                <a:solidFill>
                  <a:srgbClr val="008000"/>
                </a:solidFill>
                <a:effectLst>
                  <a:outerShdw blurRad="38100" dist="38100" dir="2700000" algn="tl">
                    <a:srgbClr val="C0C0C0"/>
                  </a:outerShdw>
                </a:effectLst>
                <a:latin typeface="Arial" charset="0"/>
                <a:cs typeface="Arial" charset="0"/>
              </a:rPr>
              <a:t>A</a:t>
            </a:r>
            <a:r>
              <a:rPr lang="en-US" sz="2000" b="1" dirty="0">
                <a:solidFill>
                  <a:srgbClr val="FF0000"/>
                </a:solidFill>
                <a:effectLst>
                  <a:outerShdw blurRad="38100" dist="38100" dir="2700000" algn="tl">
                    <a:srgbClr val="C0C0C0"/>
                  </a:outerShdw>
                </a:effectLst>
                <a:latin typeface="Arial" charset="0"/>
                <a:cs typeface="Arial" charset="0"/>
              </a:rPr>
              <a:t>S</a:t>
            </a:r>
            <a:r>
              <a:rPr lang="en-US" sz="2000" b="1" dirty="0">
                <a:effectLst>
                  <a:outerShdw blurRad="38100" dist="38100" dir="2700000" algn="tl">
                    <a:srgbClr val="C0C0C0"/>
                  </a:outerShdw>
                </a:effectLst>
                <a:latin typeface="Arial" charset="0"/>
                <a:cs typeface="Arial" charset="0"/>
              </a:rPr>
              <a:t> </a:t>
            </a:r>
            <a:r>
              <a:rPr lang="en-US" sz="1800" b="1" dirty="0">
                <a:effectLst>
                  <a:outerShdw blurRad="38100" dist="38100" dir="2700000" algn="tl">
                    <a:srgbClr val="C0C0C0"/>
                  </a:outerShdw>
                </a:effectLst>
                <a:latin typeface="Arial" charset="0"/>
                <a:cs typeface="Arial" charset="0"/>
              </a:rPr>
              <a:t> </a:t>
            </a:r>
          </a:p>
          <a:p>
            <a:pPr algn="l">
              <a:defRPr/>
            </a:pPr>
            <a:r>
              <a:rPr lang="en-US" sz="1800" b="1" dirty="0">
                <a:solidFill>
                  <a:srgbClr val="0000FF"/>
                </a:solidFill>
                <a:effectLst>
                  <a:outerShdw blurRad="38100" dist="38100" dir="2700000" algn="tl">
                    <a:srgbClr val="C0C0C0"/>
                  </a:outerShdw>
                </a:effectLst>
                <a:latin typeface="Arial" charset="0"/>
                <a:cs typeface="Arial" charset="0"/>
              </a:rPr>
              <a:t>curve has shifted to</a:t>
            </a:r>
            <a:r>
              <a:rPr lang="en-US" sz="2000" b="1" dirty="0">
                <a:solidFill>
                  <a:srgbClr val="0000FF"/>
                </a:solidFill>
                <a:effectLst>
                  <a:outerShdw blurRad="38100" dist="38100" dir="2700000" algn="tl">
                    <a:srgbClr val="C0C0C0"/>
                  </a:outerShdw>
                </a:effectLst>
                <a:latin typeface="Arial" charset="0"/>
                <a:cs typeface="Arial" charset="0"/>
              </a:rPr>
              <a:t> the left</a:t>
            </a:r>
            <a:r>
              <a:rPr lang="en-US" sz="2000" dirty="0" smtClean="0">
                <a:latin typeface="Arial" charset="0"/>
                <a:cs typeface="Arial" charset="0"/>
              </a:rPr>
              <a:t>.</a:t>
            </a:r>
            <a:endParaRPr lang="en-US" sz="2000" dirty="0">
              <a:latin typeface="Arial" charset="0"/>
              <a:cs typeface="Arial" charset="0"/>
            </a:endParaRPr>
          </a:p>
        </p:txBody>
      </p:sp>
      <p:sp>
        <p:nvSpPr>
          <p:cNvPr id="572439" name="Rectangle 23"/>
          <p:cNvSpPr>
            <a:spLocks noChangeArrowheads="1"/>
          </p:cNvSpPr>
          <p:nvPr/>
        </p:nvSpPr>
        <p:spPr bwMode="auto">
          <a:xfrm>
            <a:off x="0" y="4267200"/>
            <a:ext cx="4572000" cy="1724025"/>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1800" b="1" dirty="0">
                <a:solidFill>
                  <a:srgbClr val="FF0000"/>
                </a:solidFill>
                <a:effectLst>
                  <a:outerShdw blurRad="38100" dist="38100" dir="2700000" algn="tl">
                    <a:srgbClr val="C0C0C0"/>
                  </a:outerShdw>
                </a:effectLst>
                <a:latin typeface="Arial" charset="0"/>
                <a:cs typeface="Arial" charset="0"/>
              </a:rPr>
              <a:t>Answer 3 (b) (</a:t>
            </a:r>
            <a:r>
              <a:rPr lang="en-US" sz="1800" b="1" dirty="0" err="1">
                <a:solidFill>
                  <a:srgbClr val="FF0000"/>
                </a:solidFill>
                <a:effectLst>
                  <a:outerShdw blurRad="38100" dist="38100" dir="2700000" algn="tl">
                    <a:srgbClr val="C0C0C0"/>
                  </a:outerShdw>
                </a:effectLst>
                <a:latin typeface="Arial" charset="0"/>
                <a:cs typeface="Arial" charset="0"/>
              </a:rPr>
              <a:t>i</a:t>
            </a:r>
            <a:r>
              <a:rPr lang="en-US" sz="1800" b="1" dirty="0">
                <a:solidFill>
                  <a:srgbClr val="FF0000"/>
                </a:solidFill>
                <a:effectLst>
                  <a:outerShdw blurRad="38100" dist="38100" dir="2700000" algn="tl">
                    <a:srgbClr val="C0C0C0"/>
                  </a:outerShdw>
                </a:effectLst>
                <a:latin typeface="Arial" charset="0"/>
                <a:cs typeface="Arial" charset="0"/>
              </a:rPr>
              <a:t>):</a:t>
            </a:r>
            <a:r>
              <a:rPr lang="en-US" sz="2000" dirty="0">
                <a:latin typeface="Arial" charset="0"/>
                <a:cs typeface="Arial" charset="0"/>
              </a:rPr>
              <a:t> An </a:t>
            </a:r>
            <a:r>
              <a:rPr lang="en-US" sz="2000" b="1" dirty="0">
                <a:effectLst>
                  <a:outerShdw blurRad="38100" dist="38100" dir="2700000" algn="tl">
                    <a:srgbClr val="C0C0C0"/>
                  </a:outerShdw>
                </a:effectLst>
                <a:latin typeface="Arial" charset="0"/>
                <a:cs typeface="Arial" charset="0"/>
              </a:rPr>
              <a:t>increase in input</a:t>
            </a:r>
            <a:r>
              <a:rPr lang="en-US" sz="2000" dirty="0">
                <a:latin typeface="Arial" charset="0"/>
                <a:cs typeface="Arial" charset="0"/>
              </a:rPr>
              <a:t> </a:t>
            </a:r>
          </a:p>
          <a:p>
            <a:pPr algn="l">
              <a:defRPr/>
            </a:pPr>
            <a:r>
              <a:rPr lang="en-US" sz="2000" b="1" dirty="0">
                <a:effectLst>
                  <a:outerShdw blurRad="38100" dist="38100" dir="2700000" algn="tl">
                    <a:srgbClr val="C0C0C0"/>
                  </a:outerShdw>
                </a:effectLst>
                <a:latin typeface="Arial" charset="0"/>
                <a:cs typeface="Arial" charset="0"/>
              </a:rPr>
              <a:t>cost</a:t>
            </a:r>
            <a:r>
              <a:rPr lang="en-US" sz="2000" dirty="0">
                <a:latin typeface="Arial" charset="0"/>
                <a:cs typeface="Arial" charset="0"/>
              </a:rPr>
              <a:t> could shift the AS curve left. </a:t>
            </a:r>
          </a:p>
          <a:p>
            <a:pPr algn="l">
              <a:defRPr/>
            </a:pPr>
            <a:r>
              <a:rPr lang="en-US" sz="2000" dirty="0">
                <a:latin typeface="Arial" charset="0"/>
                <a:cs typeface="Arial" charset="0"/>
              </a:rPr>
              <a:t>[Other answers </a:t>
            </a:r>
            <a:r>
              <a:rPr lang="en-US" sz="1800" dirty="0">
                <a:latin typeface="Arial" charset="0"/>
                <a:cs typeface="Arial" charset="0"/>
              </a:rPr>
              <a:t>could be:</a:t>
            </a:r>
            <a:r>
              <a:rPr lang="en-US" sz="2000" dirty="0">
                <a:latin typeface="Arial" charset="0"/>
                <a:cs typeface="Arial" charset="0"/>
              </a:rPr>
              <a:t> </a:t>
            </a:r>
            <a:r>
              <a:rPr lang="en-US" sz="2000" b="1" dirty="0">
                <a:latin typeface="Arial" charset="0"/>
                <a:cs typeface="Arial" charset="0"/>
              </a:rPr>
              <a:t>increase in</a:t>
            </a:r>
          </a:p>
          <a:p>
            <a:pPr algn="l">
              <a:defRPr/>
            </a:pPr>
            <a:r>
              <a:rPr lang="en-US" sz="2000" b="1" dirty="0">
                <a:latin typeface="Arial" charset="0"/>
                <a:cs typeface="Arial" charset="0"/>
              </a:rPr>
              <a:t>bus. </a:t>
            </a:r>
            <a:r>
              <a:rPr lang="en-US" sz="2000" b="1" dirty="0" err="1">
                <a:latin typeface="Arial" charset="0"/>
                <a:cs typeface="Arial" charset="0"/>
              </a:rPr>
              <a:t>regs</a:t>
            </a:r>
            <a:r>
              <a:rPr lang="en-US" sz="2000" dirty="0">
                <a:latin typeface="Arial" charset="0"/>
                <a:cs typeface="Arial" charset="0"/>
              </a:rPr>
              <a:t>., </a:t>
            </a:r>
            <a:r>
              <a:rPr lang="en-US" sz="2000" b="1" dirty="0">
                <a:latin typeface="Arial" charset="0"/>
                <a:cs typeface="Arial" charset="0"/>
              </a:rPr>
              <a:t>increase in business taxes</a:t>
            </a:r>
            <a:r>
              <a:rPr lang="en-US" sz="2000" dirty="0">
                <a:latin typeface="Arial" charset="0"/>
                <a:cs typeface="Arial" charset="0"/>
              </a:rPr>
              <a:t>,</a:t>
            </a:r>
          </a:p>
          <a:p>
            <a:pPr algn="l">
              <a:defRPr/>
            </a:pPr>
            <a:r>
              <a:rPr lang="en-US" sz="2000" b="1" dirty="0">
                <a:latin typeface="Arial" charset="0"/>
                <a:cs typeface="Arial" charset="0"/>
              </a:rPr>
              <a:t>decrease</a:t>
            </a:r>
            <a:r>
              <a:rPr lang="en-US" sz="1800" b="1" dirty="0">
                <a:latin typeface="Arial" charset="0"/>
                <a:cs typeface="Arial" charset="0"/>
              </a:rPr>
              <a:t> in </a:t>
            </a:r>
            <a:r>
              <a:rPr lang="en-US" sz="2000" b="1" dirty="0">
                <a:latin typeface="Arial" charset="0"/>
                <a:cs typeface="Arial" charset="0"/>
              </a:rPr>
              <a:t>subsidies</a:t>
            </a:r>
            <a:r>
              <a:rPr lang="en-US" sz="2000" dirty="0">
                <a:latin typeface="Arial" charset="0"/>
                <a:cs typeface="Arial" charset="0"/>
              </a:rPr>
              <a:t>, </a:t>
            </a:r>
            <a:r>
              <a:rPr lang="en-US" sz="1800" dirty="0">
                <a:latin typeface="Arial" charset="0"/>
                <a:cs typeface="Arial" charset="0"/>
              </a:rPr>
              <a:t>or an</a:t>
            </a:r>
            <a:r>
              <a:rPr lang="en-US" sz="2000" dirty="0">
                <a:latin typeface="Arial" charset="0"/>
                <a:cs typeface="Arial" charset="0"/>
              </a:rPr>
              <a:t> </a:t>
            </a:r>
            <a:r>
              <a:rPr lang="en-US" sz="2000" b="1" dirty="0">
                <a:latin typeface="Arial" charset="0"/>
                <a:cs typeface="Arial" charset="0"/>
              </a:rPr>
              <a:t>increase</a:t>
            </a:r>
            <a:r>
              <a:rPr lang="en-US" sz="1800" b="1" dirty="0">
                <a:latin typeface="Arial" charset="0"/>
                <a:cs typeface="Arial" charset="0"/>
              </a:rPr>
              <a:t> in</a:t>
            </a:r>
          </a:p>
          <a:p>
            <a:pPr algn="l">
              <a:defRPr/>
            </a:pPr>
            <a:r>
              <a:rPr lang="en-US" sz="2000" b="1" dirty="0">
                <a:latin typeface="Arial" charset="0"/>
                <a:cs typeface="Arial" charset="0"/>
              </a:rPr>
              <a:t>expected inflation </a:t>
            </a:r>
            <a:r>
              <a:rPr lang="en-US" sz="2000" dirty="0">
                <a:latin typeface="Arial" charset="0"/>
                <a:cs typeface="Arial" charset="0"/>
              </a:rPr>
              <a:t>(</a:t>
            </a:r>
            <a:r>
              <a:rPr lang="en-US" sz="2000" b="1" dirty="0">
                <a:latin typeface="Arial" charset="0"/>
                <a:cs typeface="Arial" charset="0"/>
              </a:rPr>
              <a:t>increase in wages</a:t>
            </a:r>
            <a:r>
              <a:rPr lang="en-US" sz="2000" dirty="0">
                <a:latin typeface="Arial" charset="0"/>
                <a:cs typeface="Arial" charset="0"/>
              </a:rPr>
              <a:t>)]</a:t>
            </a:r>
          </a:p>
        </p:txBody>
      </p:sp>
      <p:sp>
        <p:nvSpPr>
          <p:cNvPr id="572440" name="Rectangle 24"/>
          <p:cNvSpPr>
            <a:spLocks noChangeArrowheads="1"/>
          </p:cNvSpPr>
          <p:nvPr/>
        </p:nvSpPr>
        <p:spPr bwMode="auto">
          <a:xfrm>
            <a:off x="1" y="6096000"/>
            <a:ext cx="4800600" cy="609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2000" dirty="0">
                <a:latin typeface="Arial" charset="0"/>
                <a:cs typeface="Arial" charset="0"/>
              </a:rPr>
              <a:t>    (ii) On the graph, </a:t>
            </a:r>
            <a:r>
              <a:rPr lang="en-US" sz="1800" b="1" dirty="0">
                <a:solidFill>
                  <a:srgbClr val="0000FF"/>
                </a:solidFill>
                <a:effectLst>
                  <a:outerShdw blurRad="38100" dist="38100" dir="2700000" algn="tl">
                    <a:srgbClr val="C0C0C0"/>
                  </a:outerShdw>
                </a:effectLst>
                <a:latin typeface="Arial" charset="0"/>
                <a:cs typeface="Arial" charset="0"/>
              </a:rPr>
              <a:t>show how this shift </a:t>
            </a:r>
          </a:p>
          <a:p>
            <a:pPr algn="l">
              <a:defRPr/>
            </a:pPr>
            <a:r>
              <a:rPr lang="en-US" sz="1800" b="1" dirty="0">
                <a:solidFill>
                  <a:srgbClr val="0000FF"/>
                </a:solidFill>
                <a:effectLst>
                  <a:outerShdw blurRad="38100" dist="38100" dir="2700000" algn="tl">
                    <a:srgbClr val="C0C0C0"/>
                  </a:outerShdw>
                </a:effectLst>
                <a:latin typeface="Arial" charset="0"/>
                <a:cs typeface="Arial" charset="0"/>
              </a:rPr>
              <a:t>would affect the short-run Phillips curve</a:t>
            </a:r>
            <a:r>
              <a:rPr lang="en-US" sz="1800" b="1" dirty="0">
                <a:effectLst>
                  <a:outerShdw blurRad="38100" dist="38100" dir="2700000" algn="tl">
                    <a:srgbClr val="C0C0C0"/>
                  </a:outerShdw>
                </a:effectLst>
                <a:latin typeface="Arial" charset="0"/>
                <a:cs typeface="Arial" charset="0"/>
              </a:rPr>
              <a:t>.</a:t>
            </a:r>
          </a:p>
        </p:txBody>
      </p:sp>
      <p:sp>
        <p:nvSpPr>
          <p:cNvPr id="572441" name="Rectangle 25"/>
          <p:cNvSpPr>
            <a:spLocks noChangeArrowheads="1"/>
          </p:cNvSpPr>
          <p:nvPr/>
        </p:nvSpPr>
        <p:spPr bwMode="auto">
          <a:xfrm>
            <a:off x="5715000" y="3514725"/>
            <a:ext cx="1066800" cy="3048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b="1" dirty="0">
                <a:solidFill>
                  <a:srgbClr val="FF0000"/>
                </a:solidFill>
                <a:effectLst>
                  <a:outerShdw blurRad="38100" dist="38100" dir="2700000" algn="tl">
                    <a:srgbClr val="C0C0C0"/>
                  </a:outerShdw>
                </a:effectLst>
                <a:latin typeface="Arial" charset="0"/>
                <a:cs typeface="Arial" charset="0"/>
              </a:rPr>
              <a:t>S</a:t>
            </a:r>
            <a:r>
              <a:rPr lang="en-US" b="1" dirty="0">
                <a:solidFill>
                  <a:srgbClr val="008000"/>
                </a:solidFill>
                <a:effectLst>
                  <a:outerShdw blurRad="38100" dist="38100" dir="2700000" algn="tl">
                    <a:srgbClr val="C0C0C0"/>
                  </a:outerShdw>
                </a:effectLst>
                <a:latin typeface="Arial" charset="0"/>
                <a:cs typeface="Arial" charset="0"/>
              </a:rPr>
              <a:t>R</a:t>
            </a:r>
            <a:r>
              <a:rPr lang="en-US" b="1" dirty="0">
                <a:solidFill>
                  <a:srgbClr val="FF0000"/>
                </a:solidFill>
                <a:effectLst>
                  <a:outerShdw blurRad="38100" dist="38100" dir="2700000" algn="tl">
                    <a:srgbClr val="C0C0C0"/>
                  </a:outerShdw>
                </a:effectLst>
                <a:latin typeface="Arial" charset="0"/>
                <a:cs typeface="Arial" charset="0"/>
              </a:rPr>
              <a:t>P</a:t>
            </a:r>
            <a:r>
              <a:rPr lang="en-US" b="1" dirty="0">
                <a:solidFill>
                  <a:srgbClr val="008000"/>
                </a:solidFill>
                <a:effectLst>
                  <a:outerShdw blurRad="38100" dist="38100" dir="2700000" algn="tl">
                    <a:srgbClr val="C0C0C0"/>
                  </a:outerShdw>
                </a:effectLst>
                <a:latin typeface="Arial" charset="0"/>
                <a:cs typeface="Arial" charset="0"/>
              </a:rPr>
              <a:t>C</a:t>
            </a:r>
            <a:r>
              <a:rPr lang="en-US" sz="2000" b="1" dirty="0">
                <a:solidFill>
                  <a:srgbClr val="FF0000"/>
                </a:solidFill>
                <a:effectLst>
                  <a:outerShdw blurRad="38100" dist="38100" dir="2700000" algn="tl">
                    <a:srgbClr val="C0C0C0"/>
                  </a:outerShdw>
                </a:effectLst>
                <a:latin typeface="Arial" charset="0"/>
                <a:cs typeface="Arial" charset="0"/>
              </a:rPr>
              <a:t>2</a:t>
            </a:r>
          </a:p>
        </p:txBody>
      </p:sp>
      <p:sp>
        <p:nvSpPr>
          <p:cNvPr id="572442" name="Freeform 26"/>
          <p:cNvSpPr>
            <a:spLocks/>
          </p:cNvSpPr>
          <p:nvPr/>
        </p:nvSpPr>
        <p:spPr bwMode="auto">
          <a:xfrm rot="-323924">
            <a:off x="6019800" y="3733800"/>
            <a:ext cx="2209800" cy="1447800"/>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rgbClr val="006600"/>
            </a:solidFill>
            <a:round/>
            <a:headEnd/>
            <a:tailEnd/>
          </a:ln>
        </p:spPr>
        <p:txBody>
          <a:bodyPr/>
          <a:lstStyle/>
          <a:p>
            <a:endParaRPr lang="en-US"/>
          </a:p>
        </p:txBody>
      </p:sp>
      <p:sp>
        <p:nvSpPr>
          <p:cNvPr id="572443" name="Line 27"/>
          <p:cNvSpPr>
            <a:spLocks noChangeShapeType="1"/>
          </p:cNvSpPr>
          <p:nvPr/>
        </p:nvSpPr>
        <p:spPr bwMode="auto">
          <a:xfrm>
            <a:off x="5657850" y="4343400"/>
            <a:ext cx="666750" cy="609600"/>
          </a:xfrm>
          <a:prstGeom prst="line">
            <a:avLst/>
          </a:prstGeom>
          <a:noFill/>
          <a:ln w="76200">
            <a:solidFill>
              <a:srgbClr val="FF0000"/>
            </a:solidFill>
            <a:round/>
            <a:headEnd/>
            <a:tailEnd type="stealth" w="med" len="med"/>
          </a:ln>
          <a:scene3d>
            <a:camera prst="orthographicFront"/>
            <a:lightRig rig="threePt" dir="t"/>
          </a:scene3d>
          <a:sp3d>
            <a:bevelT/>
          </a:sp3d>
        </p:spPr>
        <p:txBody>
          <a:bodyPr/>
          <a:lstStyle/>
          <a:p>
            <a:endParaRPr lang="en-US"/>
          </a:p>
        </p:txBody>
      </p:sp>
      <p:pic>
        <p:nvPicPr>
          <p:cNvPr id="572444" name="Picture 28" descr="arrow green rt"/>
          <p:cNvPicPr>
            <a:picLocks noGrp="1" noChangeAspect="1" noChangeArrowheads="1" noCrop="1"/>
          </p:cNvPicPr>
          <p:nvPr>
            <p:ph/>
          </p:nvPr>
        </p:nvPicPr>
        <p:blipFill>
          <a:blip r:embed="rId5"/>
          <a:srcRect/>
          <a:stretch>
            <a:fillRect/>
          </a:stretch>
        </p:blipFill>
        <p:spPr>
          <a:xfrm>
            <a:off x="5924550" y="4438650"/>
            <a:ext cx="628650" cy="266700"/>
          </a:xfrm>
          <a:noFill/>
        </p:spPr>
      </p:pic>
      <p:pic>
        <p:nvPicPr>
          <p:cNvPr id="572445" name="Picture 29" descr="1 aaa ball red"/>
          <p:cNvPicPr>
            <a:picLocks noChangeAspect="1" noChangeArrowheads="1" noCrop="1"/>
          </p:cNvPicPr>
          <p:nvPr/>
        </p:nvPicPr>
        <p:blipFill>
          <a:blip r:embed="rId6"/>
          <a:srcRect/>
          <a:stretch>
            <a:fillRect/>
          </a:stretch>
        </p:blipFill>
        <p:spPr bwMode="auto">
          <a:xfrm>
            <a:off x="6238875" y="4857750"/>
            <a:ext cx="171450" cy="171450"/>
          </a:xfrm>
          <a:prstGeom prst="rect">
            <a:avLst/>
          </a:prstGeom>
          <a:noFill/>
          <a:ln w="9525">
            <a:noFill/>
            <a:miter lim="800000"/>
            <a:headEnd/>
            <a:tailEnd/>
          </a:ln>
        </p:spPr>
      </p:pic>
      <p:pic>
        <p:nvPicPr>
          <p:cNvPr id="572446" name="Picture 30" descr="1 aaaaa bullet"/>
          <p:cNvPicPr>
            <a:picLocks noChangeAspect="1" noChangeArrowheads="1" noCrop="1"/>
          </p:cNvPicPr>
          <p:nvPr/>
        </p:nvPicPr>
        <p:blipFill>
          <a:blip r:embed="rId7"/>
          <a:srcRect/>
          <a:stretch>
            <a:fillRect/>
          </a:stretch>
        </p:blipFill>
        <p:spPr bwMode="auto">
          <a:xfrm>
            <a:off x="5495925" y="4229100"/>
            <a:ext cx="304800" cy="228600"/>
          </a:xfrm>
          <a:prstGeom prst="rect">
            <a:avLst/>
          </a:prstGeom>
          <a:noFill/>
          <a:ln w="9525">
            <a:noFill/>
            <a:miter lim="800000"/>
            <a:headEnd/>
            <a:tailEnd/>
          </a:ln>
        </p:spPr>
      </p:pic>
      <p:sp>
        <p:nvSpPr>
          <p:cNvPr id="572447" name="Rectangle 31"/>
          <p:cNvSpPr>
            <a:spLocks noChangeArrowheads="1"/>
          </p:cNvSpPr>
          <p:nvPr/>
        </p:nvSpPr>
        <p:spPr bwMode="auto">
          <a:xfrm>
            <a:off x="5648325" y="3676650"/>
            <a:ext cx="161925" cy="247650"/>
          </a:xfrm>
          <a:prstGeom prst="rect">
            <a:avLst/>
          </a:prstGeom>
          <a:noFill/>
          <a:ln w="76200" algn="ctr">
            <a:noFill/>
            <a:miter lim="800000"/>
            <a:headEnd/>
            <a:tailEnd/>
          </a:ln>
          <a:effectLst/>
        </p:spPr>
        <p:txBody>
          <a:bodyPr wrap="none" anchor="ctr"/>
          <a:lstStyle/>
          <a:p>
            <a:pPr>
              <a:defRPr/>
            </a:pPr>
            <a:r>
              <a:rPr lang="en-US" sz="2000" b="1">
                <a:solidFill>
                  <a:srgbClr val="009900"/>
                </a:solidFill>
                <a:effectLst>
                  <a:outerShdw blurRad="38100" dist="38100" dir="2700000" algn="tl">
                    <a:srgbClr val="C0C0C0"/>
                  </a:outerShdw>
                </a:effectLst>
                <a:latin typeface="Arial" charset="0"/>
              </a:rPr>
              <a:t>1</a:t>
            </a:r>
          </a:p>
        </p:txBody>
      </p:sp>
      <p:pic>
        <p:nvPicPr>
          <p:cNvPr id="3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429" t="5715" r="24571" b="7426"/>
          <a:stretch/>
        </p:blipFill>
        <p:spPr bwMode="auto">
          <a:xfrm>
            <a:off x="6915150" y="2493554"/>
            <a:ext cx="2170898" cy="1964146"/>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22"/>
          <p:cNvSpPr>
            <a:spLocks noChangeArrowheads="1"/>
          </p:cNvSpPr>
          <p:nvPr/>
        </p:nvSpPr>
        <p:spPr bwMode="auto">
          <a:xfrm>
            <a:off x="19050" y="3523252"/>
            <a:ext cx="4457700" cy="585788"/>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2000" dirty="0" smtClean="0">
                <a:latin typeface="Arial" charset="0"/>
                <a:cs typeface="Arial" charset="0"/>
              </a:rPr>
              <a:t>      </a:t>
            </a:r>
            <a:r>
              <a:rPr lang="en-US" sz="2000" dirty="0">
                <a:latin typeface="Arial" charset="0"/>
                <a:cs typeface="Arial" charset="0"/>
              </a:rPr>
              <a:t>(</a:t>
            </a:r>
            <a:r>
              <a:rPr lang="en-US" sz="2000" dirty="0" err="1">
                <a:latin typeface="Arial" charset="0"/>
                <a:cs typeface="Arial" charset="0"/>
              </a:rPr>
              <a:t>i</a:t>
            </a:r>
            <a:r>
              <a:rPr lang="en-US" sz="2000" dirty="0">
                <a:latin typeface="Arial" charset="0"/>
                <a:cs typeface="Arial" charset="0"/>
              </a:rPr>
              <a:t>) Identify one factor that could </a:t>
            </a:r>
          </a:p>
          <a:p>
            <a:pPr algn="l">
              <a:defRPr/>
            </a:pPr>
            <a:r>
              <a:rPr lang="en-US" sz="1800" b="1" dirty="0">
                <a:solidFill>
                  <a:srgbClr val="0000FF"/>
                </a:solidFill>
                <a:effectLst>
                  <a:outerShdw blurRad="38100" dist="38100" dir="2700000" algn="tl">
                    <a:srgbClr val="C0C0C0"/>
                  </a:outerShdw>
                </a:effectLst>
                <a:latin typeface="Arial" charset="0"/>
                <a:cs typeface="Arial" charset="0"/>
              </a:rPr>
              <a:t>cause the AS curve to shift to the left</a:t>
            </a:r>
            <a:r>
              <a:rPr lang="en-US" sz="2000" dirty="0">
                <a:latin typeface="Arial" charset="0"/>
                <a:cs typeface="Arial" charset="0"/>
              </a:rPr>
              <a:t>.</a:t>
            </a:r>
          </a:p>
        </p:txBody>
      </p:sp>
      <p:pic>
        <p:nvPicPr>
          <p:cNvPr id="32" name="Picture 62" descr="arrow bl up pretty"/>
          <p:cNvPicPr>
            <a:picLocks noChangeAspect="1" noChangeArrowheads="1" noCrop="1"/>
          </p:cNvPicPr>
          <p:nvPr/>
        </p:nvPicPr>
        <p:blipFill>
          <a:blip r:embed="rId9"/>
          <a:srcRect/>
          <a:stretch>
            <a:fillRect/>
          </a:stretch>
        </p:blipFill>
        <p:spPr bwMode="auto">
          <a:xfrm>
            <a:off x="8029574" y="3205628"/>
            <a:ext cx="327025" cy="20543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2419"/>
                                        </p:tgtEl>
                                        <p:attrNameLst>
                                          <p:attrName>style.visibility</p:attrName>
                                        </p:attrNameLst>
                                      </p:cBhvr>
                                      <p:to>
                                        <p:strVal val="visible"/>
                                      </p:to>
                                    </p:set>
                                    <p:animEffect transition="in" filter="wipe(left)">
                                      <p:cBhvr>
                                        <p:cTn id="7" dur="2000"/>
                                        <p:tgtEl>
                                          <p:spTgt spid="572419"/>
                                        </p:tgtEl>
                                      </p:cBhvr>
                                    </p:animEffect>
                                  </p:childTnLst>
                                </p:cTn>
                              </p:par>
                            </p:childTnLst>
                          </p:cTn>
                        </p:par>
                        <p:par>
                          <p:cTn id="8" fill="hold" nodeType="afterGroup">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572421"/>
                                        </p:tgtEl>
                                        <p:attrNameLst>
                                          <p:attrName>style.visibility</p:attrName>
                                        </p:attrNameLst>
                                      </p:cBhvr>
                                      <p:to>
                                        <p:strVal val="visible"/>
                                      </p:to>
                                    </p:set>
                                    <p:anim calcmode="lin" valueType="num">
                                      <p:cBhvr>
                                        <p:cTn id="11" dur="2000" fill="hold"/>
                                        <p:tgtEl>
                                          <p:spTgt spid="572421"/>
                                        </p:tgtEl>
                                        <p:attrNameLst>
                                          <p:attrName>ppt_w</p:attrName>
                                        </p:attrNameLst>
                                      </p:cBhvr>
                                      <p:tavLst>
                                        <p:tav tm="0">
                                          <p:val>
                                            <p:fltVal val="0"/>
                                          </p:val>
                                        </p:tav>
                                        <p:tav tm="100000">
                                          <p:val>
                                            <p:strVal val="#ppt_w"/>
                                          </p:val>
                                        </p:tav>
                                      </p:tavLst>
                                    </p:anim>
                                    <p:anim calcmode="lin" valueType="num">
                                      <p:cBhvr>
                                        <p:cTn id="12" dur="2000" fill="hold"/>
                                        <p:tgtEl>
                                          <p:spTgt spid="572421"/>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2422"/>
                                        </p:tgtEl>
                                        <p:attrNameLst>
                                          <p:attrName>style.visibility</p:attrName>
                                        </p:attrNameLst>
                                      </p:cBhvr>
                                      <p:to>
                                        <p:strVal val="visible"/>
                                      </p:to>
                                    </p:set>
                                    <p:animEffect transition="in" filter="wipe(left)">
                                      <p:cBhvr>
                                        <p:cTn id="17" dur="2000"/>
                                        <p:tgtEl>
                                          <p:spTgt spid="5724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72427"/>
                                        </p:tgtEl>
                                        <p:attrNameLst>
                                          <p:attrName>style.visibility</p:attrName>
                                        </p:attrNameLst>
                                      </p:cBhvr>
                                      <p:to>
                                        <p:strVal val="visible"/>
                                      </p:to>
                                    </p:set>
                                    <p:animEffect transition="in" filter="dissolve">
                                      <p:cBhvr>
                                        <p:cTn id="25" dur="500"/>
                                        <p:tgtEl>
                                          <p:spTgt spid="572427"/>
                                        </p:tgtEl>
                                      </p:cBhvr>
                                    </p:animEffect>
                                  </p:childTnLst>
                                </p:cTn>
                              </p:par>
                              <p:par>
                                <p:cTn id="26" presetID="9" presetClass="entr" presetSubtype="0" fill="hold" nodeType="withEffect">
                                  <p:stCondLst>
                                    <p:cond delay="0"/>
                                  </p:stCondLst>
                                  <p:childTnLst>
                                    <p:set>
                                      <p:cBhvr>
                                        <p:cTn id="27" dur="1" fill="hold">
                                          <p:stCondLst>
                                            <p:cond delay="0"/>
                                          </p:stCondLst>
                                        </p:cTn>
                                        <p:tgtEl>
                                          <p:spTgt spid="572446"/>
                                        </p:tgtEl>
                                        <p:attrNameLst>
                                          <p:attrName>style.visibility</p:attrName>
                                        </p:attrNameLst>
                                      </p:cBhvr>
                                      <p:to>
                                        <p:strVal val="visible"/>
                                      </p:to>
                                    </p:set>
                                    <p:animEffect transition="in" filter="dissolve">
                                      <p:cBhvr>
                                        <p:cTn id="28" dur="500"/>
                                        <p:tgtEl>
                                          <p:spTgt spid="57244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72429"/>
                                        </p:tgtEl>
                                        <p:attrNameLst>
                                          <p:attrName>style.visibility</p:attrName>
                                        </p:attrNameLst>
                                      </p:cBhvr>
                                      <p:to>
                                        <p:strVal val="visible"/>
                                      </p:to>
                                    </p:set>
                                    <p:animEffect transition="in" filter="dissolve">
                                      <p:cBhvr>
                                        <p:cTn id="31" dur="500"/>
                                        <p:tgtEl>
                                          <p:spTgt spid="57242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72437"/>
                                        </p:tgtEl>
                                        <p:attrNameLst>
                                          <p:attrName>style.visibility</p:attrName>
                                        </p:attrNameLst>
                                      </p:cBhvr>
                                      <p:to>
                                        <p:strVal val="visible"/>
                                      </p:to>
                                    </p:set>
                                    <p:animEffect transition="in" filter="dissolve">
                                      <p:cBhvr>
                                        <p:cTn id="34" dur="500"/>
                                        <p:tgtEl>
                                          <p:spTgt spid="57243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72423"/>
                                        </p:tgtEl>
                                        <p:attrNameLst>
                                          <p:attrName>style.visibility</p:attrName>
                                        </p:attrNameLst>
                                      </p:cBhvr>
                                      <p:to>
                                        <p:strVal val="visible"/>
                                      </p:to>
                                    </p:set>
                                    <p:animEffect transition="in" filter="dissolve">
                                      <p:cBhvr>
                                        <p:cTn id="37" dur="500"/>
                                        <p:tgtEl>
                                          <p:spTgt spid="57242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72430"/>
                                        </p:tgtEl>
                                        <p:attrNameLst>
                                          <p:attrName>style.visibility</p:attrName>
                                        </p:attrNameLst>
                                      </p:cBhvr>
                                      <p:to>
                                        <p:strVal val="visible"/>
                                      </p:to>
                                    </p:set>
                                    <p:animEffect transition="in" filter="dissolve">
                                      <p:cBhvr>
                                        <p:cTn id="40" dur="500"/>
                                        <p:tgtEl>
                                          <p:spTgt spid="57243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72431"/>
                                        </p:tgtEl>
                                        <p:attrNameLst>
                                          <p:attrName>style.visibility</p:attrName>
                                        </p:attrNameLst>
                                      </p:cBhvr>
                                      <p:to>
                                        <p:strVal val="visible"/>
                                      </p:to>
                                    </p:set>
                                    <p:animEffect transition="in" filter="dissolve">
                                      <p:cBhvr>
                                        <p:cTn id="43" dur="500"/>
                                        <p:tgtEl>
                                          <p:spTgt spid="57243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72432"/>
                                        </p:tgtEl>
                                        <p:attrNameLst>
                                          <p:attrName>style.visibility</p:attrName>
                                        </p:attrNameLst>
                                      </p:cBhvr>
                                      <p:to>
                                        <p:strVal val="visible"/>
                                      </p:to>
                                    </p:set>
                                    <p:animEffect transition="in" filter="dissolve">
                                      <p:cBhvr>
                                        <p:cTn id="46" dur="500"/>
                                        <p:tgtEl>
                                          <p:spTgt spid="57243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72428"/>
                                        </p:tgtEl>
                                        <p:attrNameLst>
                                          <p:attrName>style.visibility</p:attrName>
                                        </p:attrNameLst>
                                      </p:cBhvr>
                                      <p:to>
                                        <p:strVal val="visible"/>
                                      </p:to>
                                    </p:set>
                                    <p:animEffect transition="in" filter="dissolve">
                                      <p:cBhvr>
                                        <p:cTn id="49" dur="500"/>
                                        <p:tgtEl>
                                          <p:spTgt spid="57242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572443"/>
                                        </p:tgtEl>
                                        <p:attrNameLst>
                                          <p:attrName>style.visibility</p:attrName>
                                        </p:attrNameLst>
                                      </p:cBhvr>
                                      <p:to>
                                        <p:strVal val="visible"/>
                                      </p:to>
                                    </p:set>
                                    <p:animEffect transition="in" filter="wipe(up)">
                                      <p:cBhvr>
                                        <p:cTn id="54" dur="2000"/>
                                        <p:tgtEl>
                                          <p:spTgt spid="572443"/>
                                        </p:tgtEl>
                                      </p:cBhvr>
                                    </p:animEffect>
                                  </p:childTnLst>
                                </p:cTn>
                              </p:par>
                            </p:childTnLst>
                          </p:cTn>
                        </p:par>
                        <p:par>
                          <p:cTn id="55" fill="hold" nodeType="afterGroup">
                            <p:stCondLst>
                              <p:cond delay="2000"/>
                            </p:stCondLst>
                            <p:childTnLst>
                              <p:par>
                                <p:cTn id="56" presetID="9" presetClass="entr" presetSubtype="0" fill="hold" nodeType="afterEffect">
                                  <p:stCondLst>
                                    <p:cond delay="0"/>
                                  </p:stCondLst>
                                  <p:childTnLst>
                                    <p:set>
                                      <p:cBhvr>
                                        <p:cTn id="57" dur="1" fill="hold">
                                          <p:stCondLst>
                                            <p:cond delay="0"/>
                                          </p:stCondLst>
                                        </p:cTn>
                                        <p:tgtEl>
                                          <p:spTgt spid="572445"/>
                                        </p:tgtEl>
                                        <p:attrNameLst>
                                          <p:attrName>style.visibility</p:attrName>
                                        </p:attrNameLst>
                                      </p:cBhvr>
                                      <p:to>
                                        <p:strVal val="visible"/>
                                      </p:to>
                                    </p:set>
                                    <p:animEffect transition="in" filter="dissolve">
                                      <p:cBhvr>
                                        <p:cTn id="58" dur="500"/>
                                        <p:tgtEl>
                                          <p:spTgt spid="57244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72433"/>
                                        </p:tgtEl>
                                        <p:attrNameLst>
                                          <p:attrName>style.visibility</p:attrName>
                                        </p:attrNameLst>
                                      </p:cBhvr>
                                      <p:to>
                                        <p:strVal val="visible"/>
                                      </p:to>
                                    </p:set>
                                    <p:animEffect transition="in" filter="dissolve">
                                      <p:cBhvr>
                                        <p:cTn id="61" dur="500"/>
                                        <p:tgtEl>
                                          <p:spTgt spid="572433"/>
                                        </p:tgtEl>
                                      </p:cBhvr>
                                    </p:animEffect>
                                  </p:childTnLst>
                                </p:cTn>
                              </p:par>
                            </p:childTnLst>
                          </p:cTn>
                        </p:par>
                        <p:par>
                          <p:cTn id="62" fill="hold" nodeType="afterGroup">
                            <p:stCondLst>
                              <p:cond delay="2500"/>
                            </p:stCondLst>
                            <p:childTnLst>
                              <p:par>
                                <p:cTn id="63" presetID="9" presetClass="entr" presetSubtype="0" fill="hold" grpId="0" nodeType="afterEffect">
                                  <p:stCondLst>
                                    <p:cond delay="0"/>
                                  </p:stCondLst>
                                  <p:childTnLst>
                                    <p:set>
                                      <p:cBhvr>
                                        <p:cTn id="64" dur="1" fill="hold">
                                          <p:stCondLst>
                                            <p:cond delay="0"/>
                                          </p:stCondLst>
                                        </p:cTn>
                                        <p:tgtEl>
                                          <p:spTgt spid="572434"/>
                                        </p:tgtEl>
                                        <p:attrNameLst>
                                          <p:attrName>style.visibility</p:attrName>
                                        </p:attrNameLst>
                                      </p:cBhvr>
                                      <p:to>
                                        <p:strVal val="visible"/>
                                      </p:to>
                                    </p:set>
                                    <p:animEffect transition="in" filter="dissolve">
                                      <p:cBhvr>
                                        <p:cTn id="65" dur="500"/>
                                        <p:tgtEl>
                                          <p:spTgt spid="572434"/>
                                        </p:tgtEl>
                                      </p:cBhvr>
                                    </p:animEffect>
                                  </p:childTnLst>
                                </p:cTn>
                              </p:par>
                            </p:childTnLst>
                          </p:cTn>
                        </p:par>
                        <p:par>
                          <p:cTn id="66" fill="hold" nodeType="afterGroup">
                            <p:stCondLst>
                              <p:cond delay="3000"/>
                            </p:stCondLst>
                            <p:childTnLst>
                              <p:par>
                                <p:cTn id="67" presetID="9" presetClass="entr" presetSubtype="0" fill="hold" grpId="0" nodeType="afterEffect">
                                  <p:stCondLst>
                                    <p:cond delay="0"/>
                                  </p:stCondLst>
                                  <p:childTnLst>
                                    <p:set>
                                      <p:cBhvr>
                                        <p:cTn id="68" dur="1" fill="hold">
                                          <p:stCondLst>
                                            <p:cond delay="0"/>
                                          </p:stCondLst>
                                        </p:cTn>
                                        <p:tgtEl>
                                          <p:spTgt spid="572435"/>
                                        </p:tgtEl>
                                        <p:attrNameLst>
                                          <p:attrName>style.visibility</p:attrName>
                                        </p:attrNameLst>
                                      </p:cBhvr>
                                      <p:to>
                                        <p:strVal val="visible"/>
                                      </p:to>
                                    </p:set>
                                    <p:animEffect transition="in" filter="dissolve">
                                      <p:cBhvr>
                                        <p:cTn id="69" dur="500"/>
                                        <p:tgtEl>
                                          <p:spTgt spid="572435"/>
                                        </p:tgtEl>
                                      </p:cBhvr>
                                    </p:animEffect>
                                  </p:childTnLst>
                                </p:cTn>
                              </p:par>
                            </p:childTnLst>
                          </p:cTn>
                        </p:par>
                        <p:par>
                          <p:cTn id="70" fill="hold" nodeType="afterGroup">
                            <p:stCondLst>
                              <p:cond delay="3500"/>
                            </p:stCondLst>
                            <p:childTnLst>
                              <p:par>
                                <p:cTn id="71" presetID="9" presetClass="entr" presetSubtype="0" fill="hold" grpId="0" nodeType="afterEffect">
                                  <p:stCondLst>
                                    <p:cond delay="0"/>
                                  </p:stCondLst>
                                  <p:childTnLst>
                                    <p:set>
                                      <p:cBhvr>
                                        <p:cTn id="72" dur="1" fill="hold">
                                          <p:stCondLst>
                                            <p:cond delay="0"/>
                                          </p:stCondLst>
                                        </p:cTn>
                                        <p:tgtEl>
                                          <p:spTgt spid="572436"/>
                                        </p:tgtEl>
                                        <p:attrNameLst>
                                          <p:attrName>style.visibility</p:attrName>
                                        </p:attrNameLst>
                                      </p:cBhvr>
                                      <p:to>
                                        <p:strVal val="visible"/>
                                      </p:to>
                                    </p:set>
                                    <p:animEffect transition="in" filter="dissolve">
                                      <p:cBhvr>
                                        <p:cTn id="73" dur="500"/>
                                        <p:tgtEl>
                                          <p:spTgt spid="57243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72438"/>
                                        </p:tgtEl>
                                        <p:attrNameLst>
                                          <p:attrName>style.visibility</p:attrName>
                                        </p:attrNameLst>
                                      </p:cBhvr>
                                      <p:to>
                                        <p:strVal val="visible"/>
                                      </p:to>
                                    </p:set>
                                    <p:animEffect transition="in" filter="wipe(left)">
                                      <p:cBhvr>
                                        <p:cTn id="78" dur="1000"/>
                                        <p:tgtEl>
                                          <p:spTgt spid="572438"/>
                                        </p:tgtEl>
                                      </p:cBhvr>
                                    </p:animEffect>
                                  </p:childTnLst>
                                </p:cTn>
                              </p:par>
                            </p:childTnLst>
                          </p:cTn>
                        </p:par>
                        <p:par>
                          <p:cTn id="79" fill="hold" nodeType="withGroup">
                            <p:stCondLst>
                              <p:cond delay="1000"/>
                            </p:stCondLst>
                            <p:childTnLst>
                              <p:par>
                                <p:cTn id="80" presetID="22" presetClass="entr" presetSubtype="2"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right)">
                                      <p:cBhvr>
                                        <p:cTn id="82" dur="2000"/>
                                        <p:tgtEl>
                                          <p:spTgt spid="30"/>
                                        </p:tgtEl>
                                      </p:cBhvr>
                                    </p:animEffect>
                                  </p:childTnLst>
                                </p:cTn>
                              </p:par>
                              <p:par>
                                <p:cTn id="83" presetID="9"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dissolve">
                                      <p:cBhvr>
                                        <p:cTn id="85" dur="10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10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572439"/>
                                        </p:tgtEl>
                                        <p:attrNameLst>
                                          <p:attrName>style.visibility</p:attrName>
                                        </p:attrNameLst>
                                      </p:cBhvr>
                                      <p:to>
                                        <p:strVal val="visible"/>
                                      </p:to>
                                    </p:set>
                                    <p:anim calcmode="lin" valueType="num">
                                      <p:cBhvr>
                                        <p:cTn id="95" dur="1000" fill="hold"/>
                                        <p:tgtEl>
                                          <p:spTgt spid="572439"/>
                                        </p:tgtEl>
                                        <p:attrNameLst>
                                          <p:attrName>ppt_w</p:attrName>
                                        </p:attrNameLst>
                                      </p:cBhvr>
                                      <p:tavLst>
                                        <p:tav tm="0">
                                          <p:val>
                                            <p:fltVal val="0"/>
                                          </p:val>
                                        </p:tav>
                                        <p:tav tm="100000">
                                          <p:val>
                                            <p:strVal val="#ppt_w"/>
                                          </p:val>
                                        </p:tav>
                                      </p:tavLst>
                                    </p:anim>
                                    <p:anim calcmode="lin" valueType="num">
                                      <p:cBhvr>
                                        <p:cTn id="96" dur="1000" fill="hold"/>
                                        <p:tgtEl>
                                          <p:spTgt spid="572439"/>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72440"/>
                                        </p:tgtEl>
                                        <p:attrNameLst>
                                          <p:attrName>style.visibility</p:attrName>
                                        </p:attrNameLst>
                                      </p:cBhvr>
                                      <p:to>
                                        <p:strVal val="visible"/>
                                      </p:to>
                                    </p:set>
                                    <p:animEffect transition="in" filter="wipe(left)">
                                      <p:cBhvr>
                                        <p:cTn id="101" dur="1000"/>
                                        <p:tgtEl>
                                          <p:spTgt spid="572440"/>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572444"/>
                                        </p:tgtEl>
                                        <p:attrNameLst>
                                          <p:attrName>style.visibility</p:attrName>
                                        </p:attrNameLst>
                                      </p:cBhvr>
                                      <p:to>
                                        <p:strVal val="visible"/>
                                      </p:to>
                                    </p:set>
                                    <p:animEffect transition="in" filter="dissolve">
                                      <p:cBhvr>
                                        <p:cTn id="106" dur="2000"/>
                                        <p:tgtEl>
                                          <p:spTgt spid="572444"/>
                                        </p:tgtEl>
                                      </p:cBhvr>
                                    </p:animEffect>
                                  </p:childTnLst>
                                </p:cTn>
                              </p:par>
                            </p:childTnLst>
                          </p:cTn>
                        </p:par>
                        <p:par>
                          <p:cTn id="107" fill="hold">
                            <p:stCondLst>
                              <p:cond delay="2000"/>
                            </p:stCondLst>
                            <p:childTnLst>
                              <p:par>
                                <p:cTn id="108" presetID="22" presetClass="entr" presetSubtype="1" fill="hold" grpId="0" nodeType="afterEffect">
                                  <p:stCondLst>
                                    <p:cond delay="0"/>
                                  </p:stCondLst>
                                  <p:childTnLst>
                                    <p:set>
                                      <p:cBhvr>
                                        <p:cTn id="109" dur="1" fill="hold">
                                          <p:stCondLst>
                                            <p:cond delay="0"/>
                                          </p:stCondLst>
                                        </p:cTn>
                                        <p:tgtEl>
                                          <p:spTgt spid="572442"/>
                                        </p:tgtEl>
                                        <p:attrNameLst>
                                          <p:attrName>style.visibility</p:attrName>
                                        </p:attrNameLst>
                                      </p:cBhvr>
                                      <p:to>
                                        <p:strVal val="visible"/>
                                      </p:to>
                                    </p:set>
                                    <p:animEffect transition="in" filter="wipe(up)">
                                      <p:cBhvr>
                                        <p:cTn id="110" dur="500"/>
                                        <p:tgtEl>
                                          <p:spTgt spid="572442"/>
                                        </p:tgtEl>
                                      </p:cBhvr>
                                    </p:animEffect>
                                  </p:childTnLst>
                                </p:cTn>
                              </p:par>
                            </p:childTnLst>
                          </p:cTn>
                        </p:par>
                        <p:par>
                          <p:cTn id="111" fill="hold">
                            <p:stCondLst>
                              <p:cond delay="2500"/>
                            </p:stCondLst>
                            <p:childTnLst>
                              <p:par>
                                <p:cTn id="112" presetID="9" presetClass="entr" presetSubtype="0" fill="hold" grpId="0" nodeType="afterEffect">
                                  <p:stCondLst>
                                    <p:cond delay="0"/>
                                  </p:stCondLst>
                                  <p:childTnLst>
                                    <p:set>
                                      <p:cBhvr>
                                        <p:cTn id="113" dur="1" fill="hold">
                                          <p:stCondLst>
                                            <p:cond delay="0"/>
                                          </p:stCondLst>
                                        </p:cTn>
                                        <p:tgtEl>
                                          <p:spTgt spid="572441"/>
                                        </p:tgtEl>
                                        <p:attrNameLst>
                                          <p:attrName>style.visibility</p:attrName>
                                        </p:attrNameLst>
                                      </p:cBhvr>
                                      <p:to>
                                        <p:strVal val="visible"/>
                                      </p:to>
                                    </p:set>
                                    <p:animEffect transition="in" filter="dissolve">
                                      <p:cBhvr>
                                        <p:cTn id="114" dur="500"/>
                                        <p:tgtEl>
                                          <p:spTgt spid="572441"/>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572447"/>
                                        </p:tgtEl>
                                        <p:attrNameLst>
                                          <p:attrName>style.visibility</p:attrName>
                                        </p:attrNameLst>
                                      </p:cBhvr>
                                      <p:to>
                                        <p:strVal val="visible"/>
                                      </p:to>
                                    </p:set>
                                    <p:animEffect transition="in" filter="dissolve">
                                      <p:cBhvr>
                                        <p:cTn id="117" dur="500"/>
                                        <p:tgtEl>
                                          <p:spTgt spid="572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p:bldP spid="572421" grpId="0" animBg="1"/>
      <p:bldP spid="572422" grpId="0"/>
      <p:bldP spid="572423" grpId="0" animBg="1"/>
      <p:bldP spid="572427" grpId="0"/>
      <p:bldP spid="572428" grpId="0"/>
      <p:bldP spid="572429" grpId="0"/>
      <p:bldP spid="572430" grpId="0" animBg="1"/>
      <p:bldP spid="572431" grpId="0" animBg="1"/>
      <p:bldP spid="572432" grpId="0"/>
      <p:bldP spid="572433" grpId="0"/>
      <p:bldP spid="572434" grpId="0" animBg="1"/>
      <p:bldP spid="572435" grpId="0" animBg="1"/>
      <p:bldP spid="572436" grpId="0"/>
      <p:bldP spid="572437" grpId="0"/>
      <p:bldP spid="572438" grpId="0"/>
      <p:bldP spid="572439" grpId="0"/>
      <p:bldP spid="572440" grpId="0"/>
      <p:bldP spid="572441" grpId="0"/>
      <p:bldP spid="572442" grpId="0" animBg="1"/>
      <p:bldP spid="572443" grpId="0" animBg="1"/>
      <p:bldP spid="572447"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580611" name="Line 3"/>
          <p:cNvSpPr>
            <a:spLocks noChangeShapeType="1"/>
          </p:cNvSpPr>
          <p:nvPr/>
        </p:nvSpPr>
        <p:spPr bwMode="auto">
          <a:xfrm flipV="1">
            <a:off x="3886200" y="2133600"/>
            <a:ext cx="0" cy="1905000"/>
          </a:xfrm>
          <a:prstGeom prst="line">
            <a:avLst/>
          </a:prstGeom>
          <a:noFill/>
          <a:ln w="57150">
            <a:solidFill>
              <a:srgbClr val="0000FF"/>
            </a:solidFill>
            <a:round/>
            <a:headEnd/>
            <a:tailEnd/>
          </a:ln>
        </p:spPr>
        <p:txBody>
          <a:bodyPr/>
          <a:lstStyle/>
          <a:p>
            <a:endParaRPr lang="en-US">
              <a:solidFill>
                <a:srgbClr val="000000"/>
              </a:solidFill>
            </a:endParaRPr>
          </a:p>
        </p:txBody>
      </p:sp>
      <p:sp>
        <p:nvSpPr>
          <p:cNvPr id="580613" name="Freeform 5"/>
          <p:cNvSpPr>
            <a:spLocks/>
          </p:cNvSpPr>
          <p:nvPr/>
        </p:nvSpPr>
        <p:spPr bwMode="auto">
          <a:xfrm>
            <a:off x="3048000" y="2362200"/>
            <a:ext cx="2514600" cy="1600200"/>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chemeClr val="tx1"/>
            </a:solidFill>
            <a:round/>
            <a:headEnd/>
            <a:tailEnd/>
          </a:ln>
        </p:spPr>
        <p:txBody>
          <a:bodyPr/>
          <a:lstStyle/>
          <a:p>
            <a:endParaRPr lang="en-US">
              <a:solidFill>
                <a:srgbClr val="000000"/>
              </a:solidFill>
            </a:endParaRPr>
          </a:p>
        </p:txBody>
      </p:sp>
      <p:grpSp>
        <p:nvGrpSpPr>
          <p:cNvPr id="2" name="Group 6"/>
          <p:cNvGrpSpPr>
            <a:grpSpLocks/>
          </p:cNvGrpSpPr>
          <p:nvPr/>
        </p:nvGrpSpPr>
        <p:grpSpPr bwMode="auto">
          <a:xfrm>
            <a:off x="2895600" y="2286000"/>
            <a:ext cx="2667000" cy="1828800"/>
            <a:chOff x="1924" y="720"/>
            <a:chExt cx="3151" cy="2868"/>
          </a:xfrm>
        </p:grpSpPr>
        <p:sp>
          <p:nvSpPr>
            <p:cNvPr id="53279" name="Line 7"/>
            <p:cNvSpPr>
              <a:spLocks noChangeShapeType="1"/>
            </p:cNvSpPr>
            <p:nvPr/>
          </p:nvSpPr>
          <p:spPr bwMode="auto">
            <a:xfrm>
              <a:off x="1928" y="3562"/>
              <a:ext cx="3147" cy="0"/>
            </a:xfrm>
            <a:prstGeom prst="line">
              <a:avLst/>
            </a:prstGeom>
            <a:noFill/>
            <a:ln w="76200">
              <a:solidFill>
                <a:schemeClr val="tx1"/>
              </a:solidFill>
              <a:round/>
              <a:headEnd/>
              <a:tailEnd/>
            </a:ln>
          </p:spPr>
          <p:txBody>
            <a:bodyPr wrap="none" anchor="ctr"/>
            <a:lstStyle/>
            <a:p>
              <a:endParaRPr lang="en-US">
                <a:solidFill>
                  <a:srgbClr val="000000"/>
                </a:solidFill>
              </a:endParaRPr>
            </a:p>
          </p:txBody>
        </p:sp>
        <p:sp>
          <p:nvSpPr>
            <p:cNvPr id="53280" name="Line 8"/>
            <p:cNvSpPr>
              <a:spLocks noChangeShapeType="1"/>
            </p:cNvSpPr>
            <p:nvPr/>
          </p:nvSpPr>
          <p:spPr bwMode="auto">
            <a:xfrm>
              <a:off x="1924" y="720"/>
              <a:ext cx="0" cy="2868"/>
            </a:xfrm>
            <a:prstGeom prst="line">
              <a:avLst/>
            </a:prstGeom>
            <a:noFill/>
            <a:ln w="76200">
              <a:solidFill>
                <a:schemeClr val="tx1"/>
              </a:solidFill>
              <a:round/>
              <a:headEnd/>
              <a:tailEnd/>
            </a:ln>
          </p:spPr>
          <p:txBody>
            <a:bodyPr wrap="none" anchor="ctr"/>
            <a:lstStyle/>
            <a:p>
              <a:endParaRPr lang="en-US">
                <a:solidFill>
                  <a:srgbClr val="000000"/>
                </a:solidFill>
              </a:endParaRPr>
            </a:p>
          </p:txBody>
        </p:sp>
      </p:grpSp>
      <p:sp>
        <p:nvSpPr>
          <p:cNvPr id="580617" name="Rectangle 9"/>
          <p:cNvSpPr>
            <a:spLocks noChangeArrowheads="1"/>
          </p:cNvSpPr>
          <p:nvPr/>
        </p:nvSpPr>
        <p:spPr bwMode="auto">
          <a:xfrm rot="16200000">
            <a:off x="1600200" y="2895600"/>
            <a:ext cx="1600200" cy="228600"/>
          </a:xfrm>
          <a:prstGeom prst="rect">
            <a:avLst/>
          </a:prstGeom>
          <a:noFill/>
          <a:ln w="9525">
            <a:noFill/>
            <a:miter lim="800000"/>
            <a:headEnd/>
            <a:tailEnd/>
          </a:ln>
          <a:effectLst/>
        </p:spPr>
        <p:txBody>
          <a:bodyPr wrap="none" anchor="ctr"/>
          <a:lstStyle/>
          <a:p>
            <a:pPr>
              <a:defRPr/>
            </a:pPr>
            <a:r>
              <a:rPr lang="en-US" sz="1800" b="1">
                <a:solidFill>
                  <a:srgbClr val="008000"/>
                </a:solidFill>
                <a:effectLst>
                  <a:outerShdw blurRad="38100" dist="38100" dir="2700000" algn="tl">
                    <a:srgbClr val="C0C0C0"/>
                  </a:outerShdw>
                </a:effectLst>
                <a:latin typeface="Arial" charset="0"/>
                <a:cs typeface="Arial" charset="0"/>
              </a:rPr>
              <a:t>Inflation</a:t>
            </a:r>
          </a:p>
        </p:txBody>
      </p:sp>
      <p:sp>
        <p:nvSpPr>
          <p:cNvPr id="580618" name="Rectangle 10"/>
          <p:cNvSpPr>
            <a:spLocks noChangeArrowheads="1"/>
          </p:cNvSpPr>
          <p:nvPr/>
        </p:nvSpPr>
        <p:spPr bwMode="auto">
          <a:xfrm>
            <a:off x="4876800" y="4114800"/>
            <a:ext cx="1600200" cy="304800"/>
          </a:xfrm>
          <a:prstGeom prst="rect">
            <a:avLst/>
          </a:prstGeom>
          <a:noFill/>
          <a:ln w="9525">
            <a:noFill/>
            <a:miter lim="800000"/>
            <a:headEnd/>
            <a:tailEnd/>
          </a:ln>
          <a:effectLst/>
          <a:scene3d>
            <a:camera prst="orthographicFront"/>
            <a:lightRig rig="threePt" dir="t"/>
          </a:scene3d>
          <a:sp3d>
            <a:bevelT/>
          </a:sp3d>
        </p:spPr>
        <p:txBody>
          <a:bodyPr wrap="none" anchor="ctr">
            <a:sp3d extrusionH="57150">
              <a:bevelT w="38100" h="38100"/>
            </a:sp3d>
          </a:bodyPr>
          <a:lstStyle/>
          <a:p>
            <a:pPr>
              <a:defRPr/>
            </a:pPr>
            <a:r>
              <a:rPr lang="en-US" sz="1600" b="1" dirty="0">
                <a:solidFill>
                  <a:srgbClr val="FF0000"/>
                </a:solidFill>
                <a:effectLst>
                  <a:outerShdw blurRad="38100" dist="38100" dir="2700000" algn="tl">
                    <a:srgbClr val="C0C0C0"/>
                  </a:outerShdw>
                </a:effectLst>
                <a:latin typeface="Arial" charset="0"/>
                <a:cs typeface="Arial" charset="0"/>
              </a:rPr>
              <a:t>Unemployment</a:t>
            </a:r>
          </a:p>
        </p:txBody>
      </p:sp>
      <p:sp>
        <p:nvSpPr>
          <p:cNvPr id="580619" name="Rectangle 11"/>
          <p:cNvSpPr>
            <a:spLocks noChangeArrowheads="1"/>
          </p:cNvSpPr>
          <p:nvPr/>
        </p:nvSpPr>
        <p:spPr bwMode="auto">
          <a:xfrm>
            <a:off x="2514600" y="2676525"/>
            <a:ext cx="381000" cy="228600"/>
          </a:xfrm>
          <a:prstGeom prst="rect">
            <a:avLst/>
          </a:prstGeom>
          <a:noFill/>
          <a:ln w="9525">
            <a:noFill/>
            <a:miter lim="800000"/>
            <a:headEnd/>
            <a:tailEnd/>
          </a:ln>
          <a:effectLst/>
        </p:spPr>
        <p:txBody>
          <a:bodyPr wrap="none" anchor="ctr"/>
          <a:lstStyle/>
          <a:p>
            <a:pPr>
              <a:defRPr/>
            </a:pPr>
            <a:r>
              <a:rPr lang="en-US" sz="2000" b="1">
                <a:solidFill>
                  <a:srgbClr val="008000"/>
                </a:solidFill>
                <a:effectLst>
                  <a:outerShdw blurRad="38100" dist="38100" dir="2700000" algn="tl">
                    <a:srgbClr val="C0C0C0"/>
                  </a:outerShdw>
                </a:effectLst>
                <a:latin typeface="Arial" charset="0"/>
                <a:cs typeface="Arial" charset="0"/>
              </a:rPr>
              <a:t>8</a:t>
            </a:r>
            <a:r>
              <a:rPr lang="en-US" sz="1600" b="1">
                <a:solidFill>
                  <a:srgbClr val="008000"/>
                </a:solidFill>
                <a:effectLst>
                  <a:outerShdw blurRad="38100" dist="38100" dir="2700000" algn="tl">
                    <a:srgbClr val="C0C0C0"/>
                  </a:outerShdw>
                </a:effectLst>
                <a:latin typeface="Arial" charset="0"/>
                <a:cs typeface="Arial" charset="0"/>
              </a:rPr>
              <a:t>%</a:t>
            </a:r>
          </a:p>
        </p:txBody>
      </p:sp>
      <p:sp>
        <p:nvSpPr>
          <p:cNvPr id="580620" name="Line 12"/>
          <p:cNvSpPr>
            <a:spLocks noChangeShapeType="1"/>
          </p:cNvSpPr>
          <p:nvPr/>
        </p:nvSpPr>
        <p:spPr bwMode="auto">
          <a:xfrm>
            <a:off x="2971800" y="2819400"/>
            <a:ext cx="381000" cy="0"/>
          </a:xfrm>
          <a:prstGeom prst="line">
            <a:avLst/>
          </a:prstGeom>
          <a:noFill/>
          <a:ln w="38100">
            <a:solidFill>
              <a:srgbClr val="008000"/>
            </a:solidFill>
            <a:prstDash val="sysDot"/>
            <a:round/>
            <a:headEnd/>
            <a:tailEnd/>
          </a:ln>
        </p:spPr>
        <p:txBody>
          <a:bodyPr/>
          <a:lstStyle/>
          <a:p>
            <a:endParaRPr lang="en-US">
              <a:solidFill>
                <a:srgbClr val="000000"/>
              </a:solidFill>
            </a:endParaRPr>
          </a:p>
        </p:txBody>
      </p:sp>
      <p:sp>
        <p:nvSpPr>
          <p:cNvPr id="580621" name="Line 13"/>
          <p:cNvSpPr>
            <a:spLocks noChangeShapeType="1"/>
          </p:cNvSpPr>
          <p:nvPr/>
        </p:nvSpPr>
        <p:spPr bwMode="auto">
          <a:xfrm>
            <a:off x="3352800" y="2895600"/>
            <a:ext cx="0" cy="1181100"/>
          </a:xfrm>
          <a:prstGeom prst="line">
            <a:avLst/>
          </a:prstGeom>
          <a:noFill/>
          <a:ln w="38100">
            <a:solidFill>
              <a:srgbClr val="FF0000"/>
            </a:solidFill>
            <a:prstDash val="sysDot"/>
            <a:round/>
            <a:headEnd/>
            <a:tailEnd type="stealth" w="med" len="med"/>
          </a:ln>
        </p:spPr>
        <p:txBody>
          <a:bodyPr/>
          <a:lstStyle/>
          <a:p>
            <a:endParaRPr lang="en-US">
              <a:solidFill>
                <a:srgbClr val="000000"/>
              </a:solidFill>
            </a:endParaRPr>
          </a:p>
        </p:txBody>
      </p:sp>
      <p:sp>
        <p:nvSpPr>
          <p:cNvPr id="580622" name="Rectangle 14"/>
          <p:cNvSpPr>
            <a:spLocks noChangeArrowheads="1"/>
          </p:cNvSpPr>
          <p:nvPr/>
        </p:nvSpPr>
        <p:spPr bwMode="auto">
          <a:xfrm>
            <a:off x="3200400" y="4114800"/>
            <a:ext cx="304800" cy="3048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2000" b="1" dirty="0">
                <a:solidFill>
                  <a:srgbClr val="FF0000"/>
                </a:solidFill>
                <a:effectLst>
                  <a:outerShdw blurRad="38100" dist="38100" dir="2700000" algn="tl">
                    <a:srgbClr val="C0C0C0"/>
                  </a:outerShdw>
                </a:effectLst>
                <a:latin typeface="Arial" charset="0"/>
                <a:cs typeface="Arial" charset="0"/>
              </a:rPr>
              <a:t>2%</a:t>
            </a:r>
          </a:p>
        </p:txBody>
      </p:sp>
      <p:sp>
        <p:nvSpPr>
          <p:cNvPr id="580623" name="Rectangle 15"/>
          <p:cNvSpPr>
            <a:spLocks noChangeArrowheads="1"/>
          </p:cNvSpPr>
          <p:nvPr/>
        </p:nvSpPr>
        <p:spPr bwMode="auto">
          <a:xfrm>
            <a:off x="2533650" y="3219450"/>
            <a:ext cx="304800" cy="228600"/>
          </a:xfrm>
          <a:prstGeom prst="rect">
            <a:avLst/>
          </a:prstGeom>
          <a:noFill/>
          <a:ln w="9525">
            <a:noFill/>
            <a:miter lim="800000"/>
            <a:headEnd/>
            <a:tailEnd/>
          </a:ln>
          <a:effectLst/>
        </p:spPr>
        <p:txBody>
          <a:bodyPr wrap="none" anchor="ctr"/>
          <a:lstStyle/>
          <a:p>
            <a:pPr>
              <a:defRPr/>
            </a:pPr>
            <a:r>
              <a:rPr lang="en-US" sz="2000" b="1">
                <a:solidFill>
                  <a:srgbClr val="008000"/>
                </a:solidFill>
                <a:effectLst>
                  <a:outerShdw blurRad="38100" dist="38100" dir="2700000" algn="tl">
                    <a:srgbClr val="C0C0C0"/>
                  </a:outerShdw>
                </a:effectLst>
                <a:latin typeface="Arial" charset="0"/>
                <a:cs typeface="Arial" charset="0"/>
              </a:rPr>
              <a:t>4</a:t>
            </a:r>
            <a:r>
              <a:rPr lang="en-US" sz="1600" b="1">
                <a:solidFill>
                  <a:srgbClr val="008000"/>
                </a:solidFill>
                <a:effectLst>
                  <a:outerShdw blurRad="38100" dist="38100" dir="2700000" algn="tl">
                    <a:srgbClr val="C0C0C0"/>
                  </a:outerShdw>
                </a:effectLst>
                <a:latin typeface="Arial" charset="0"/>
                <a:cs typeface="Arial" charset="0"/>
              </a:rPr>
              <a:t>%</a:t>
            </a:r>
          </a:p>
        </p:txBody>
      </p:sp>
      <p:sp>
        <p:nvSpPr>
          <p:cNvPr id="580624" name="Line 16"/>
          <p:cNvSpPr>
            <a:spLocks noChangeShapeType="1"/>
          </p:cNvSpPr>
          <p:nvPr/>
        </p:nvSpPr>
        <p:spPr bwMode="auto">
          <a:xfrm>
            <a:off x="2895600" y="3352800"/>
            <a:ext cx="1066800" cy="0"/>
          </a:xfrm>
          <a:prstGeom prst="line">
            <a:avLst/>
          </a:prstGeom>
          <a:noFill/>
          <a:ln w="38100">
            <a:solidFill>
              <a:srgbClr val="008000"/>
            </a:solidFill>
            <a:prstDash val="sysDot"/>
            <a:round/>
            <a:headEnd/>
            <a:tailEnd/>
          </a:ln>
        </p:spPr>
        <p:txBody>
          <a:bodyPr/>
          <a:lstStyle/>
          <a:p>
            <a:endParaRPr lang="en-US">
              <a:solidFill>
                <a:srgbClr val="000000"/>
              </a:solidFill>
            </a:endParaRPr>
          </a:p>
        </p:txBody>
      </p:sp>
      <p:sp>
        <p:nvSpPr>
          <p:cNvPr id="580625" name="Line 17"/>
          <p:cNvSpPr>
            <a:spLocks noChangeShapeType="1"/>
          </p:cNvSpPr>
          <p:nvPr/>
        </p:nvSpPr>
        <p:spPr bwMode="auto">
          <a:xfrm>
            <a:off x="3886200" y="3352800"/>
            <a:ext cx="0" cy="685800"/>
          </a:xfrm>
          <a:prstGeom prst="line">
            <a:avLst/>
          </a:prstGeom>
          <a:noFill/>
          <a:ln w="38100">
            <a:solidFill>
              <a:srgbClr val="FF0000"/>
            </a:solidFill>
            <a:prstDash val="sysDot"/>
            <a:round/>
            <a:headEnd/>
            <a:tailEnd type="stealth" w="med" len="med"/>
          </a:ln>
        </p:spPr>
        <p:txBody>
          <a:bodyPr/>
          <a:lstStyle/>
          <a:p>
            <a:endParaRPr lang="en-US">
              <a:solidFill>
                <a:srgbClr val="000000"/>
              </a:solidFill>
            </a:endParaRPr>
          </a:p>
        </p:txBody>
      </p:sp>
      <p:sp>
        <p:nvSpPr>
          <p:cNvPr id="580626" name="Rectangle 18"/>
          <p:cNvSpPr>
            <a:spLocks noChangeArrowheads="1"/>
          </p:cNvSpPr>
          <p:nvPr/>
        </p:nvSpPr>
        <p:spPr bwMode="auto">
          <a:xfrm>
            <a:off x="3733800" y="4143375"/>
            <a:ext cx="304800" cy="228600"/>
          </a:xfrm>
          <a:prstGeom prst="rect">
            <a:avLst/>
          </a:prstGeom>
          <a:noFill/>
          <a:ln w="9525">
            <a:noFill/>
            <a:miter lim="800000"/>
            <a:headEnd/>
            <a:tailEnd/>
          </a:ln>
          <a:effectLst/>
        </p:spPr>
        <p:txBody>
          <a:bodyPr wrap="none" anchor="ctr"/>
          <a:lstStyle/>
          <a:p>
            <a:pPr>
              <a:defRPr/>
            </a:pPr>
            <a:r>
              <a:rPr lang="en-US" sz="2000" b="1">
                <a:solidFill>
                  <a:srgbClr val="0000FF"/>
                </a:solidFill>
                <a:effectLst>
                  <a:outerShdw blurRad="38100" dist="38100" dir="2700000" algn="tl">
                    <a:srgbClr val="C0C0C0"/>
                  </a:outerShdw>
                </a:effectLst>
                <a:latin typeface="Arial" charset="0"/>
                <a:cs typeface="Arial" charset="0"/>
              </a:rPr>
              <a:t>5%</a:t>
            </a:r>
          </a:p>
        </p:txBody>
      </p:sp>
      <p:sp>
        <p:nvSpPr>
          <p:cNvPr id="580627" name="Rectangle 19"/>
          <p:cNvSpPr>
            <a:spLocks noChangeArrowheads="1"/>
          </p:cNvSpPr>
          <p:nvPr/>
        </p:nvSpPr>
        <p:spPr bwMode="auto">
          <a:xfrm>
            <a:off x="2667000" y="1981200"/>
            <a:ext cx="762000" cy="3048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b="1" dirty="0">
                <a:solidFill>
                  <a:srgbClr val="008000"/>
                </a:solidFill>
                <a:effectLst>
                  <a:outerShdw blurRad="38100" dist="38100" dir="2700000" algn="tl">
                    <a:srgbClr val="C0C0C0"/>
                  </a:outerShdw>
                </a:effectLst>
                <a:latin typeface="Arial" charset="0"/>
                <a:cs typeface="Arial" charset="0"/>
              </a:rPr>
              <a:t>S</a:t>
            </a:r>
            <a:r>
              <a:rPr lang="en-US" b="1" dirty="0">
                <a:solidFill>
                  <a:srgbClr val="FF0000"/>
                </a:solidFill>
                <a:effectLst>
                  <a:outerShdw blurRad="38100" dist="38100" dir="2700000" algn="tl">
                    <a:srgbClr val="C0C0C0"/>
                  </a:outerShdw>
                </a:effectLst>
                <a:latin typeface="Arial" charset="0"/>
                <a:cs typeface="Arial" charset="0"/>
              </a:rPr>
              <a:t>R</a:t>
            </a:r>
            <a:r>
              <a:rPr lang="en-US" b="1" dirty="0">
                <a:solidFill>
                  <a:srgbClr val="008000"/>
                </a:solidFill>
                <a:effectLst>
                  <a:outerShdw blurRad="38100" dist="38100" dir="2700000" algn="tl">
                    <a:srgbClr val="C0C0C0"/>
                  </a:outerShdw>
                </a:effectLst>
                <a:latin typeface="Arial" charset="0"/>
                <a:cs typeface="Arial" charset="0"/>
              </a:rPr>
              <a:t>P</a:t>
            </a:r>
            <a:r>
              <a:rPr lang="en-US" b="1" dirty="0">
                <a:solidFill>
                  <a:srgbClr val="FF0000"/>
                </a:solidFill>
                <a:effectLst>
                  <a:outerShdw blurRad="38100" dist="38100" dir="2700000" algn="tl">
                    <a:srgbClr val="C0C0C0"/>
                  </a:outerShdw>
                </a:effectLst>
                <a:latin typeface="Arial" charset="0"/>
                <a:cs typeface="Arial" charset="0"/>
              </a:rPr>
              <a:t>C</a:t>
            </a:r>
          </a:p>
        </p:txBody>
      </p:sp>
      <p:sp>
        <p:nvSpPr>
          <p:cNvPr id="580628" name="Rectangle 20"/>
          <p:cNvSpPr>
            <a:spLocks noChangeArrowheads="1"/>
          </p:cNvSpPr>
          <p:nvPr/>
        </p:nvSpPr>
        <p:spPr bwMode="auto">
          <a:xfrm>
            <a:off x="0" y="228600"/>
            <a:ext cx="8963025" cy="8382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1800" b="1" dirty="0">
                <a:solidFill>
                  <a:srgbClr val="000000"/>
                </a:solidFill>
                <a:effectLst>
                  <a:outerShdw blurRad="38100" dist="38100" dir="2700000" algn="tl">
                    <a:srgbClr val="C0C0C0"/>
                  </a:outerShdw>
                </a:effectLst>
                <a:latin typeface="Arial" charset="0"/>
                <a:cs typeface="Arial" charset="0"/>
              </a:rPr>
              <a:t>  </a:t>
            </a:r>
            <a:r>
              <a:rPr lang="en-US" sz="1800" dirty="0">
                <a:solidFill>
                  <a:srgbClr val="000000"/>
                </a:solidFill>
                <a:latin typeface="Arial" charset="0"/>
                <a:cs typeface="Arial" charset="0"/>
              </a:rPr>
              <a:t>(c) [1 </a:t>
            </a:r>
            <a:r>
              <a:rPr lang="en-US" sz="1800" dirty="0" err="1">
                <a:solidFill>
                  <a:srgbClr val="000000"/>
                </a:solidFill>
                <a:latin typeface="Arial" charset="0"/>
                <a:cs typeface="Arial" charset="0"/>
              </a:rPr>
              <a:t>pt</a:t>
            </a:r>
            <a:r>
              <a:rPr lang="en-US" sz="1800" dirty="0">
                <a:solidFill>
                  <a:srgbClr val="000000"/>
                </a:solidFill>
                <a:latin typeface="Arial" charset="0"/>
                <a:cs typeface="Arial" charset="0"/>
              </a:rPr>
              <a:t>] Assume that the </a:t>
            </a:r>
            <a:r>
              <a:rPr lang="en-US" sz="1800" b="1" dirty="0">
                <a:solidFill>
                  <a:srgbClr val="0000FF"/>
                </a:solidFill>
                <a:effectLst>
                  <a:outerShdw blurRad="38100" dist="38100" dir="2700000" algn="tl">
                    <a:srgbClr val="C0C0C0"/>
                  </a:outerShdw>
                </a:effectLst>
                <a:latin typeface="Arial" charset="0"/>
                <a:cs typeface="Arial" charset="0"/>
              </a:rPr>
              <a:t>natural rate of unemployment in Country X is 5%</a:t>
            </a:r>
            <a:r>
              <a:rPr lang="en-US" sz="1800" dirty="0">
                <a:solidFill>
                  <a:srgbClr val="000000"/>
                </a:solidFill>
                <a:latin typeface="Arial" charset="0"/>
                <a:cs typeface="Arial" charset="0"/>
              </a:rPr>
              <a:t>. </a:t>
            </a:r>
            <a:r>
              <a:rPr lang="en-US" sz="1800" b="1" dirty="0">
                <a:solidFill>
                  <a:srgbClr val="0000FF"/>
                </a:solidFill>
                <a:effectLst>
                  <a:outerShdw blurRad="38100" dist="38100" dir="2700000" algn="tl">
                    <a:srgbClr val="C0C0C0"/>
                  </a:outerShdw>
                </a:effectLst>
                <a:latin typeface="Arial" charset="0"/>
                <a:cs typeface="Arial" charset="0"/>
              </a:rPr>
              <a:t>Draw </a:t>
            </a:r>
            <a:endParaRPr lang="en-US" sz="1800" dirty="0">
              <a:solidFill>
                <a:srgbClr val="0000FF"/>
              </a:solidFill>
              <a:latin typeface="Arial" charset="0"/>
              <a:cs typeface="Arial" charset="0"/>
            </a:endParaRPr>
          </a:p>
          <a:p>
            <a:pPr algn="l">
              <a:defRPr/>
            </a:pPr>
            <a:r>
              <a:rPr lang="en-US" sz="1800" dirty="0">
                <a:solidFill>
                  <a:srgbClr val="0000FF"/>
                </a:solidFill>
                <a:latin typeface="Arial" charset="0"/>
                <a:cs typeface="Arial" charset="0"/>
              </a:rPr>
              <a:t>       </a:t>
            </a:r>
            <a:r>
              <a:rPr lang="en-US" sz="2000" b="1" dirty="0">
                <a:solidFill>
                  <a:srgbClr val="0000FF"/>
                </a:solidFill>
                <a:effectLst>
                  <a:outerShdw blurRad="38100" dist="38100" dir="2700000" algn="tl">
                    <a:srgbClr val="C0C0C0"/>
                  </a:outerShdw>
                </a:effectLst>
                <a:latin typeface="Arial" charset="0"/>
                <a:cs typeface="Arial" charset="0"/>
              </a:rPr>
              <a:t>a</a:t>
            </a:r>
            <a:r>
              <a:rPr lang="en-US" sz="1800" dirty="0">
                <a:solidFill>
                  <a:srgbClr val="0000FF"/>
                </a:solidFill>
                <a:latin typeface="Arial" charset="0"/>
                <a:cs typeface="Arial" charset="0"/>
              </a:rPr>
              <a:t> </a:t>
            </a:r>
            <a:r>
              <a:rPr lang="en-US" sz="1800" b="1" dirty="0">
                <a:solidFill>
                  <a:srgbClr val="0000FF"/>
                </a:solidFill>
                <a:effectLst>
                  <a:outerShdw blurRad="38100" dist="38100" dir="2700000" algn="tl">
                    <a:srgbClr val="C0C0C0"/>
                  </a:outerShdw>
                </a:effectLst>
                <a:latin typeface="Arial" charset="0"/>
                <a:cs typeface="Arial" charset="0"/>
              </a:rPr>
              <a:t>correctly labeled graph of the long-run Phillips curve and label it as</a:t>
            </a:r>
            <a:r>
              <a:rPr lang="en-US" sz="1800" dirty="0">
                <a:solidFill>
                  <a:srgbClr val="0000FF"/>
                </a:solidFill>
                <a:latin typeface="Arial" charset="0"/>
                <a:cs typeface="Arial" charset="0"/>
              </a:rPr>
              <a:t> </a:t>
            </a:r>
            <a:r>
              <a:rPr lang="en-US" sz="1800" b="1" dirty="0">
                <a:solidFill>
                  <a:srgbClr val="0000FF"/>
                </a:solidFill>
                <a:effectLst>
                  <a:outerShdw blurRad="38100" dist="38100" dir="2700000" algn="tl">
                    <a:srgbClr val="C0C0C0"/>
                  </a:outerShdw>
                </a:effectLst>
                <a:latin typeface="Arial" charset="0"/>
                <a:cs typeface="Arial" charset="0"/>
              </a:rPr>
              <a:t>LRPC</a:t>
            </a:r>
            <a:r>
              <a:rPr lang="en-US" sz="1800" dirty="0">
                <a:solidFill>
                  <a:srgbClr val="000000"/>
                </a:solidFill>
                <a:latin typeface="Arial" charset="0"/>
                <a:cs typeface="Arial" charset="0"/>
              </a:rPr>
              <a:t>.</a:t>
            </a:r>
          </a:p>
        </p:txBody>
      </p:sp>
      <p:sp>
        <p:nvSpPr>
          <p:cNvPr id="580629" name="Rectangle 21"/>
          <p:cNvSpPr>
            <a:spLocks noChangeArrowheads="1"/>
          </p:cNvSpPr>
          <p:nvPr/>
        </p:nvSpPr>
        <p:spPr bwMode="auto">
          <a:xfrm>
            <a:off x="3429000" y="1828800"/>
            <a:ext cx="914400" cy="3048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b="1" dirty="0">
                <a:solidFill>
                  <a:srgbClr val="0000FF"/>
                </a:solidFill>
                <a:effectLst>
                  <a:outerShdw blurRad="38100" dist="38100" dir="2700000" algn="tl">
                    <a:srgbClr val="C0C0C0"/>
                  </a:outerShdw>
                </a:effectLst>
                <a:latin typeface="Arial" charset="0"/>
                <a:cs typeface="Arial" charset="0"/>
              </a:rPr>
              <a:t>LRPC</a:t>
            </a:r>
          </a:p>
        </p:txBody>
      </p:sp>
      <p:sp>
        <p:nvSpPr>
          <p:cNvPr id="580630" name="Rectangle 22"/>
          <p:cNvSpPr>
            <a:spLocks noChangeArrowheads="1"/>
          </p:cNvSpPr>
          <p:nvPr/>
        </p:nvSpPr>
        <p:spPr bwMode="auto">
          <a:xfrm>
            <a:off x="0" y="4572000"/>
            <a:ext cx="9144000" cy="7620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2000" dirty="0">
                <a:solidFill>
                  <a:srgbClr val="000000"/>
                </a:solidFill>
                <a:latin typeface="Arial" charset="0"/>
                <a:cs typeface="Arial" charset="0"/>
              </a:rPr>
              <a:t>  (d) [1 </a:t>
            </a:r>
            <a:r>
              <a:rPr lang="en-US" sz="2000" dirty="0" err="1">
                <a:solidFill>
                  <a:srgbClr val="000000"/>
                </a:solidFill>
                <a:latin typeface="Arial" charset="0"/>
                <a:cs typeface="Arial" charset="0"/>
              </a:rPr>
              <a:t>pt</a:t>
            </a:r>
            <a:r>
              <a:rPr lang="en-US" sz="2000" dirty="0">
                <a:solidFill>
                  <a:srgbClr val="000000"/>
                </a:solidFill>
                <a:latin typeface="Arial" charset="0"/>
                <a:cs typeface="Arial" charset="0"/>
              </a:rPr>
              <a:t>] What is the </a:t>
            </a:r>
            <a:r>
              <a:rPr lang="en-US" sz="2000" b="1" dirty="0">
                <a:solidFill>
                  <a:srgbClr val="0000FF"/>
                </a:solidFill>
                <a:effectLst>
                  <a:outerShdw blurRad="38100" dist="38100" dir="2700000" algn="tl">
                    <a:srgbClr val="C0C0C0"/>
                  </a:outerShdw>
                </a:effectLst>
                <a:latin typeface="Arial" charset="0"/>
                <a:cs typeface="Arial" charset="0"/>
              </a:rPr>
              <a:t>relationship between the unemployment rate and the </a:t>
            </a:r>
          </a:p>
          <a:p>
            <a:pPr algn="l">
              <a:defRPr/>
            </a:pPr>
            <a:r>
              <a:rPr lang="en-US" sz="2000" b="1" dirty="0">
                <a:solidFill>
                  <a:srgbClr val="0000FF"/>
                </a:solidFill>
                <a:effectLst>
                  <a:outerShdw blurRad="38100" dist="38100" dir="2700000" algn="tl">
                    <a:srgbClr val="C0C0C0"/>
                  </a:outerShdw>
                </a:effectLst>
                <a:latin typeface="Arial" charset="0"/>
                <a:cs typeface="Arial" charset="0"/>
              </a:rPr>
              <a:t>       inflation rate in the long run</a:t>
            </a:r>
            <a:r>
              <a:rPr lang="en-US" sz="2000" dirty="0">
                <a:solidFill>
                  <a:srgbClr val="000000"/>
                </a:solidFill>
                <a:latin typeface="Arial" charset="0"/>
                <a:cs typeface="Arial" charset="0"/>
              </a:rPr>
              <a:t>?</a:t>
            </a:r>
          </a:p>
        </p:txBody>
      </p:sp>
      <p:sp>
        <p:nvSpPr>
          <p:cNvPr id="580631" name="Rectangle 23"/>
          <p:cNvSpPr>
            <a:spLocks noChangeArrowheads="1"/>
          </p:cNvSpPr>
          <p:nvPr/>
        </p:nvSpPr>
        <p:spPr bwMode="auto">
          <a:xfrm>
            <a:off x="0" y="5334000"/>
            <a:ext cx="9144000" cy="15240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a:defRPr/>
            </a:pPr>
            <a:r>
              <a:rPr lang="en-US" sz="2000" b="1" dirty="0">
                <a:solidFill>
                  <a:srgbClr val="FF0000"/>
                </a:solidFill>
                <a:effectLst>
                  <a:outerShdw blurRad="38100" dist="38100" dir="2700000" algn="tl">
                    <a:srgbClr val="C0C0C0"/>
                  </a:outerShdw>
                </a:effectLst>
                <a:latin typeface="Arial" charset="0"/>
                <a:cs typeface="Arial" charset="0"/>
              </a:rPr>
              <a:t>Answer 2. (d):</a:t>
            </a:r>
            <a:r>
              <a:rPr lang="en-US" sz="2000" dirty="0">
                <a:solidFill>
                  <a:srgbClr val="000000"/>
                </a:solidFill>
                <a:latin typeface="Arial" charset="0"/>
                <a:cs typeface="Arial" charset="0"/>
              </a:rPr>
              <a:t> There is  </a:t>
            </a:r>
            <a:r>
              <a:rPr lang="en-US" sz="2000" b="1" dirty="0">
                <a:solidFill>
                  <a:srgbClr val="000000"/>
                </a:solidFill>
                <a:effectLst>
                  <a:outerShdw blurRad="38100" dist="38100" dir="2700000" algn="tl">
                    <a:srgbClr val="C0C0C0"/>
                  </a:outerShdw>
                </a:effectLst>
                <a:latin typeface="Arial" charset="0"/>
                <a:cs typeface="Arial" charset="0"/>
              </a:rPr>
              <a:t>no  relationship</a:t>
            </a:r>
            <a:r>
              <a:rPr lang="en-US" sz="2000" dirty="0">
                <a:solidFill>
                  <a:srgbClr val="000000"/>
                </a:solidFill>
                <a:latin typeface="Arial" charset="0"/>
                <a:cs typeface="Arial" charset="0"/>
              </a:rPr>
              <a:t> </a:t>
            </a:r>
            <a:r>
              <a:rPr lang="en-US" sz="2000" b="1" dirty="0">
                <a:solidFill>
                  <a:srgbClr val="000000"/>
                </a:solidFill>
                <a:effectLst>
                  <a:outerShdw blurRad="38100" dist="38100" dir="2700000" algn="tl">
                    <a:srgbClr val="C0C0C0"/>
                  </a:outerShdw>
                </a:effectLst>
                <a:latin typeface="Arial" charset="0"/>
                <a:cs typeface="Arial" charset="0"/>
              </a:rPr>
              <a:t>between the unemployment rate </a:t>
            </a:r>
          </a:p>
          <a:p>
            <a:pPr algn="l">
              <a:defRPr/>
            </a:pPr>
            <a:r>
              <a:rPr lang="en-US" sz="2000" b="1" dirty="0">
                <a:solidFill>
                  <a:srgbClr val="000000"/>
                </a:solidFill>
                <a:effectLst>
                  <a:outerShdw blurRad="38100" dist="38100" dir="2700000" algn="tl">
                    <a:srgbClr val="C0C0C0"/>
                  </a:outerShdw>
                </a:effectLst>
                <a:latin typeface="Arial" charset="0"/>
                <a:cs typeface="Arial" charset="0"/>
              </a:rPr>
              <a:t>and inflation in the long run</a:t>
            </a:r>
            <a:r>
              <a:rPr lang="en-US" sz="2000" dirty="0">
                <a:solidFill>
                  <a:srgbClr val="000000"/>
                </a:solidFill>
                <a:latin typeface="Arial" charset="0"/>
                <a:cs typeface="Arial" charset="0"/>
              </a:rPr>
              <a:t>.  As can be seen in the graph above. If there is </a:t>
            </a:r>
          </a:p>
          <a:p>
            <a:pPr algn="l">
              <a:defRPr/>
            </a:pPr>
            <a:r>
              <a:rPr lang="en-US" sz="2000" dirty="0">
                <a:solidFill>
                  <a:srgbClr val="000000"/>
                </a:solidFill>
                <a:latin typeface="Arial" charset="0"/>
                <a:cs typeface="Arial" charset="0"/>
              </a:rPr>
              <a:t>unanticipated </a:t>
            </a:r>
            <a:r>
              <a:rPr lang="en-US" sz="2000" b="1" dirty="0">
                <a:solidFill>
                  <a:srgbClr val="008000"/>
                </a:solidFill>
                <a:effectLst>
                  <a:outerShdw blurRad="38100" dist="38100" dir="2700000" algn="tl">
                    <a:srgbClr val="C0C0C0"/>
                  </a:outerShdw>
                </a:effectLst>
                <a:latin typeface="Arial" charset="0"/>
                <a:cs typeface="Arial" charset="0"/>
              </a:rPr>
              <a:t>inflation</a:t>
            </a:r>
            <a:r>
              <a:rPr lang="en-US" sz="2000" dirty="0">
                <a:solidFill>
                  <a:srgbClr val="000000"/>
                </a:solidFill>
                <a:latin typeface="Arial" charset="0"/>
                <a:cs typeface="Arial" charset="0"/>
              </a:rPr>
              <a:t> or </a:t>
            </a:r>
            <a:r>
              <a:rPr lang="en-US" sz="2000" b="1" dirty="0">
                <a:solidFill>
                  <a:srgbClr val="FF0000"/>
                </a:solidFill>
                <a:effectLst>
                  <a:outerShdw blurRad="38100" dist="38100" dir="2700000" algn="tl">
                    <a:srgbClr val="C0C0C0"/>
                  </a:outerShdw>
                </a:effectLst>
                <a:latin typeface="Arial" charset="0"/>
                <a:cs typeface="Arial" charset="0"/>
              </a:rPr>
              <a:t>disinflation</a:t>
            </a:r>
            <a:r>
              <a:rPr lang="en-US" sz="2000" dirty="0">
                <a:solidFill>
                  <a:srgbClr val="000000"/>
                </a:solidFill>
                <a:latin typeface="Arial" charset="0"/>
                <a:cs typeface="Arial" charset="0"/>
              </a:rPr>
              <a:t>, although PL </a:t>
            </a:r>
            <a:r>
              <a:rPr lang="en-US" sz="2000" b="1" dirty="0">
                <a:solidFill>
                  <a:srgbClr val="008000"/>
                </a:solidFill>
                <a:effectLst>
                  <a:outerShdw blurRad="38100" dist="38100" dir="2700000" algn="tl">
                    <a:srgbClr val="C0C0C0"/>
                  </a:outerShdw>
                </a:effectLst>
                <a:latin typeface="Arial" charset="0"/>
                <a:cs typeface="Arial" charset="0"/>
              </a:rPr>
              <a:t>increases</a:t>
            </a:r>
            <a:r>
              <a:rPr lang="en-US" sz="2000" dirty="0">
                <a:solidFill>
                  <a:srgbClr val="000000"/>
                </a:solidFill>
                <a:latin typeface="Arial" charset="0"/>
                <a:cs typeface="Arial" charset="0"/>
              </a:rPr>
              <a:t> or </a:t>
            </a:r>
            <a:r>
              <a:rPr lang="en-US" sz="2000" b="1" dirty="0">
                <a:solidFill>
                  <a:srgbClr val="FF0000"/>
                </a:solidFill>
                <a:effectLst>
                  <a:outerShdw blurRad="38100" dist="38100" dir="2700000" algn="tl">
                    <a:srgbClr val="C0C0C0"/>
                  </a:outerShdw>
                </a:effectLst>
                <a:latin typeface="Arial" charset="0"/>
                <a:cs typeface="Arial" charset="0"/>
              </a:rPr>
              <a:t>decreases</a:t>
            </a:r>
            <a:r>
              <a:rPr lang="en-US" sz="2000" dirty="0">
                <a:solidFill>
                  <a:srgbClr val="000000"/>
                </a:solidFill>
                <a:latin typeface="Arial" charset="0"/>
                <a:cs typeface="Arial" charset="0"/>
              </a:rPr>
              <a:t>,</a:t>
            </a:r>
          </a:p>
          <a:p>
            <a:pPr algn="l">
              <a:defRPr/>
            </a:pPr>
            <a:r>
              <a:rPr lang="en-US" sz="2000" b="1" dirty="0">
                <a:solidFill>
                  <a:srgbClr val="000000"/>
                </a:solidFill>
                <a:effectLst>
                  <a:outerShdw blurRad="38100" dist="38100" dir="2700000" algn="tl">
                    <a:srgbClr val="C0C0C0"/>
                  </a:outerShdw>
                </a:effectLst>
                <a:latin typeface="Arial" charset="0"/>
                <a:cs typeface="Arial" charset="0"/>
              </a:rPr>
              <a:t>unemployment ends up at the natural rate</a:t>
            </a:r>
            <a:r>
              <a:rPr lang="en-US" sz="2000" dirty="0">
                <a:solidFill>
                  <a:srgbClr val="000000"/>
                </a:solidFill>
                <a:latin typeface="Arial" charset="0"/>
                <a:cs typeface="Arial" charset="0"/>
              </a:rPr>
              <a:t>.</a:t>
            </a:r>
          </a:p>
        </p:txBody>
      </p:sp>
      <p:pic>
        <p:nvPicPr>
          <p:cNvPr id="580632" name="Picture 24" descr="1 aaa ball red"/>
          <p:cNvPicPr>
            <a:picLocks noChangeAspect="1" noChangeArrowheads="1" noCrop="1"/>
          </p:cNvPicPr>
          <p:nvPr/>
        </p:nvPicPr>
        <p:blipFill>
          <a:blip r:embed="rId5"/>
          <a:srcRect/>
          <a:stretch>
            <a:fillRect/>
          </a:stretch>
        </p:blipFill>
        <p:spPr bwMode="auto">
          <a:xfrm>
            <a:off x="3810000" y="3276600"/>
            <a:ext cx="152400" cy="152400"/>
          </a:xfrm>
          <a:prstGeom prst="rect">
            <a:avLst/>
          </a:prstGeom>
          <a:noFill/>
          <a:ln w="9525">
            <a:noFill/>
            <a:miter lim="800000"/>
            <a:headEnd/>
            <a:tailEnd/>
          </a:ln>
        </p:spPr>
      </p:pic>
      <p:sp>
        <p:nvSpPr>
          <p:cNvPr id="580633" name="Line 25"/>
          <p:cNvSpPr>
            <a:spLocks noChangeShapeType="1"/>
          </p:cNvSpPr>
          <p:nvPr/>
        </p:nvSpPr>
        <p:spPr bwMode="auto">
          <a:xfrm flipH="1" flipV="1">
            <a:off x="3324225" y="2857500"/>
            <a:ext cx="495300" cy="438150"/>
          </a:xfrm>
          <a:prstGeom prst="line">
            <a:avLst/>
          </a:prstGeom>
          <a:noFill/>
          <a:ln w="57150">
            <a:solidFill>
              <a:srgbClr val="009900"/>
            </a:solidFill>
            <a:round/>
            <a:headEnd/>
            <a:tailEnd type="stealth" w="med" len="med"/>
          </a:ln>
          <a:scene3d>
            <a:camera prst="orthographicFront"/>
            <a:lightRig rig="threePt" dir="t"/>
          </a:scene3d>
          <a:sp3d>
            <a:bevelT/>
          </a:sp3d>
        </p:spPr>
        <p:txBody>
          <a:bodyPr/>
          <a:lstStyle/>
          <a:p>
            <a:endParaRPr lang="en-US">
              <a:solidFill>
                <a:srgbClr val="000000"/>
              </a:solidFill>
            </a:endParaRPr>
          </a:p>
        </p:txBody>
      </p:sp>
      <p:sp>
        <p:nvSpPr>
          <p:cNvPr id="580634" name="Line 26"/>
          <p:cNvSpPr>
            <a:spLocks noChangeShapeType="1"/>
          </p:cNvSpPr>
          <p:nvPr/>
        </p:nvSpPr>
        <p:spPr bwMode="auto">
          <a:xfrm>
            <a:off x="3314700" y="2838450"/>
            <a:ext cx="552450" cy="0"/>
          </a:xfrm>
          <a:prstGeom prst="line">
            <a:avLst/>
          </a:prstGeom>
          <a:noFill/>
          <a:ln w="57150">
            <a:solidFill>
              <a:srgbClr val="009900"/>
            </a:solidFill>
            <a:round/>
            <a:headEnd/>
            <a:tailEnd type="stealth" w="med" len="med"/>
          </a:ln>
          <a:scene3d>
            <a:camera prst="orthographicFront"/>
            <a:lightRig rig="threePt" dir="t"/>
          </a:scene3d>
          <a:sp3d>
            <a:bevelT/>
          </a:sp3d>
        </p:spPr>
        <p:txBody>
          <a:bodyPr/>
          <a:lstStyle/>
          <a:p>
            <a:endParaRPr lang="en-US">
              <a:solidFill>
                <a:srgbClr val="000000"/>
              </a:solidFill>
            </a:endParaRPr>
          </a:p>
        </p:txBody>
      </p:sp>
      <p:sp>
        <p:nvSpPr>
          <p:cNvPr id="580635" name="Line 27"/>
          <p:cNvSpPr>
            <a:spLocks noChangeShapeType="1"/>
          </p:cNvSpPr>
          <p:nvPr/>
        </p:nvSpPr>
        <p:spPr bwMode="auto">
          <a:xfrm>
            <a:off x="3924300" y="3381375"/>
            <a:ext cx="590550" cy="304800"/>
          </a:xfrm>
          <a:prstGeom prst="line">
            <a:avLst/>
          </a:prstGeom>
          <a:noFill/>
          <a:ln w="57150">
            <a:solidFill>
              <a:srgbClr val="FF5050"/>
            </a:solidFill>
            <a:round/>
            <a:headEnd/>
            <a:tailEnd type="stealth" w="med" len="med"/>
          </a:ln>
          <a:scene3d>
            <a:camera prst="orthographicFront"/>
            <a:lightRig rig="threePt" dir="t"/>
          </a:scene3d>
          <a:sp3d>
            <a:bevelT/>
          </a:sp3d>
        </p:spPr>
        <p:txBody>
          <a:bodyPr/>
          <a:lstStyle/>
          <a:p>
            <a:endParaRPr lang="en-US">
              <a:solidFill>
                <a:srgbClr val="000000"/>
              </a:solidFill>
            </a:endParaRPr>
          </a:p>
        </p:txBody>
      </p:sp>
      <p:sp>
        <p:nvSpPr>
          <p:cNvPr id="580636" name="Line 28"/>
          <p:cNvSpPr>
            <a:spLocks noChangeShapeType="1"/>
          </p:cNvSpPr>
          <p:nvPr/>
        </p:nvSpPr>
        <p:spPr bwMode="auto">
          <a:xfrm flipH="1">
            <a:off x="3867150" y="3733800"/>
            <a:ext cx="628650" cy="0"/>
          </a:xfrm>
          <a:prstGeom prst="line">
            <a:avLst/>
          </a:prstGeom>
          <a:noFill/>
          <a:ln w="57150">
            <a:solidFill>
              <a:srgbClr val="FF5050"/>
            </a:solidFill>
            <a:round/>
            <a:headEnd/>
            <a:tailEnd type="stealth" w="med" len="med"/>
          </a:ln>
          <a:scene3d>
            <a:camera prst="orthographicFront"/>
            <a:lightRig rig="threePt" dir="t"/>
          </a:scene3d>
          <a:sp3d>
            <a:bevelT/>
          </a:sp3d>
        </p:spPr>
        <p:txBody>
          <a:bodyPr/>
          <a:lstStyle/>
          <a:p>
            <a:endParaRPr lang="en-US">
              <a:solidFill>
                <a:srgbClr val="000000"/>
              </a:solidFill>
            </a:endParaRPr>
          </a:p>
        </p:txBody>
      </p:sp>
      <p:pic>
        <p:nvPicPr>
          <p:cNvPr id="580637" name="A sw2595.wav">
            <a:hlinkClick r:id="" action="ppaction://media"/>
          </p:cNvPr>
          <p:cNvPicPr>
            <a:picLocks noRot="1" noChangeAspect="1" noChangeArrowheads="1"/>
          </p:cNvPicPr>
          <p:nvPr>
            <a:wavAudioFile r:embed="rId1" name="A sword clang.wav"/>
          </p:nvPr>
        </p:nvPicPr>
        <p:blipFill>
          <a:blip r:embed="rId6"/>
          <a:srcRect/>
          <a:stretch>
            <a:fillRect/>
          </a:stretch>
        </p:blipFill>
        <p:spPr bwMode="auto">
          <a:xfrm>
            <a:off x="5381625" y="6553200"/>
            <a:ext cx="304800" cy="304800"/>
          </a:xfrm>
          <a:prstGeom prst="rect">
            <a:avLst/>
          </a:prstGeom>
          <a:noFill/>
          <a:ln w="9525">
            <a:noFill/>
            <a:miter lim="800000"/>
            <a:headEnd/>
            <a:tailEnd/>
          </a:ln>
        </p:spPr>
      </p:pic>
      <p:pic>
        <p:nvPicPr>
          <p:cNvPr id="580638" name="A sw2656.wav">
            <a:hlinkClick r:id="" action="ppaction://media"/>
          </p:cNvPr>
          <p:cNvPicPr>
            <a:picLocks noGrp="1" noRot="1" noChangeAspect="1" noChangeArrowheads="1"/>
          </p:cNvPicPr>
          <p:nvPr>
            <p:ph sz="half" idx="1"/>
            <a:wavAudioFile r:embed="rId1" name="A sword clang.wav"/>
          </p:nvPr>
        </p:nvPicPr>
        <p:blipFill>
          <a:blip r:embed="rId6"/>
          <a:srcRect/>
          <a:stretch>
            <a:fillRect/>
          </a:stretch>
        </p:blipFill>
        <p:spPr>
          <a:xfrm>
            <a:off x="6324600" y="6596063"/>
            <a:ext cx="274638" cy="261937"/>
          </a:xfrm>
        </p:spPr>
      </p:pic>
      <p:pic>
        <p:nvPicPr>
          <p:cNvPr id="580639" name="A sw2663.wav">
            <a:hlinkClick r:id="" action="ppaction://media"/>
          </p:cNvPr>
          <p:cNvPicPr>
            <a:picLocks noGrp="1" noRot="1" noChangeAspect="1" noChangeArrowheads="1"/>
          </p:cNvPicPr>
          <p:nvPr>
            <p:ph sz="quarter" idx="2"/>
            <a:wavAudioFile r:embed="rId1" name="A sword clang.wav"/>
          </p:nvPr>
        </p:nvPicPr>
        <p:blipFill>
          <a:blip r:embed="rId6"/>
          <a:srcRect/>
          <a:stretch>
            <a:fillRect/>
          </a:stretch>
        </p:blipFill>
        <p:spPr>
          <a:xfrm>
            <a:off x="6781800" y="6596063"/>
            <a:ext cx="274638" cy="261937"/>
          </a:xfrm>
        </p:spPr>
      </p:pic>
      <p:pic>
        <p:nvPicPr>
          <p:cNvPr id="580640" name="A sw2716.wav">
            <a:hlinkClick r:id="" action="ppaction://media"/>
          </p:cNvPr>
          <p:cNvPicPr>
            <a:picLocks noGrp="1" noRot="1" noChangeAspect="1" noChangeArrowheads="1"/>
          </p:cNvPicPr>
          <p:nvPr>
            <p:ph sz="quarter" idx="3"/>
            <a:wavAudioFile r:embed="rId1" name="A sword clang.wav"/>
          </p:nvPr>
        </p:nvPicPr>
        <p:blipFill>
          <a:blip r:embed="rId6"/>
          <a:srcRect/>
          <a:stretch>
            <a:fillRect/>
          </a:stretch>
        </p:blipFill>
        <p:spPr>
          <a:xfrm>
            <a:off x="5867400" y="6596063"/>
            <a:ext cx="274638" cy="261937"/>
          </a:xfrm>
        </p:spPr>
      </p:pic>
    </p:spTree>
    <p:extLst>
      <p:ext uri="{BB962C8B-B14F-4D97-AF65-F5344CB8AC3E}">
        <p14:creationId xmlns:p14="http://schemas.microsoft.com/office/powerpoint/2010/main" val="30500210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0628"/>
                                        </p:tgtEl>
                                        <p:attrNameLst>
                                          <p:attrName>style.visibility</p:attrName>
                                        </p:attrNameLst>
                                      </p:cBhvr>
                                      <p:to>
                                        <p:strVal val="visible"/>
                                      </p:to>
                                    </p:set>
                                    <p:animEffect transition="in" filter="wipe(left)">
                                      <p:cBhvr>
                                        <p:cTn id="7" dur="1000"/>
                                        <p:tgtEl>
                                          <p:spTgt spid="580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80617"/>
                                        </p:tgtEl>
                                        <p:attrNameLst>
                                          <p:attrName>style.visibility</p:attrName>
                                        </p:attrNameLst>
                                      </p:cBhvr>
                                      <p:to>
                                        <p:strVal val="visible"/>
                                      </p:to>
                                    </p:set>
                                    <p:animEffect transition="in" filter="dissolve">
                                      <p:cBhvr>
                                        <p:cTn id="15" dur="500"/>
                                        <p:tgtEl>
                                          <p:spTgt spid="5806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80618"/>
                                        </p:tgtEl>
                                        <p:attrNameLst>
                                          <p:attrName>style.visibility</p:attrName>
                                        </p:attrNameLst>
                                      </p:cBhvr>
                                      <p:to>
                                        <p:strVal val="visible"/>
                                      </p:to>
                                    </p:set>
                                    <p:animEffect transition="in" filter="dissolve">
                                      <p:cBhvr>
                                        <p:cTn id="18" dur="500"/>
                                        <p:tgtEl>
                                          <p:spTgt spid="580618"/>
                                        </p:tgtEl>
                                      </p:cBhvr>
                                    </p:animEffect>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580629"/>
                                        </p:tgtEl>
                                        <p:attrNameLst>
                                          <p:attrName>style.visibility</p:attrName>
                                        </p:attrNameLst>
                                      </p:cBhvr>
                                      <p:to>
                                        <p:strVal val="visible"/>
                                      </p:to>
                                    </p:set>
                                    <p:animEffect transition="in" filter="dissolve">
                                      <p:cBhvr>
                                        <p:cTn id="22" dur="500"/>
                                        <p:tgtEl>
                                          <p:spTgt spid="580629"/>
                                        </p:tgtEl>
                                      </p:cBhvr>
                                    </p:animEffect>
                                  </p:childTnLst>
                                </p:cTn>
                              </p:par>
                            </p:childTnLst>
                          </p:cTn>
                        </p:par>
                        <p:par>
                          <p:cTn id="23" fill="hold" nodeType="afterGroup">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580611"/>
                                        </p:tgtEl>
                                        <p:attrNameLst>
                                          <p:attrName>style.visibility</p:attrName>
                                        </p:attrNameLst>
                                      </p:cBhvr>
                                      <p:to>
                                        <p:strVal val="visible"/>
                                      </p:to>
                                    </p:set>
                                    <p:animEffect transition="in" filter="wipe(up)">
                                      <p:cBhvr>
                                        <p:cTn id="26" dur="500"/>
                                        <p:tgtEl>
                                          <p:spTgt spid="580611"/>
                                        </p:tgtEl>
                                      </p:cBhvr>
                                    </p:animEffect>
                                  </p:childTnLst>
                                </p:cTn>
                              </p:par>
                            </p:childTnLst>
                          </p:cTn>
                        </p:par>
                        <p:par>
                          <p:cTn id="27" fill="hold" nodeType="afterGroup">
                            <p:stCondLst>
                              <p:cond delay="1500"/>
                            </p:stCondLst>
                            <p:childTnLst>
                              <p:par>
                                <p:cTn id="28" presetID="9" presetClass="entr" presetSubtype="0" fill="hold" grpId="0" nodeType="afterEffect">
                                  <p:stCondLst>
                                    <p:cond delay="0"/>
                                  </p:stCondLst>
                                  <p:childTnLst>
                                    <p:set>
                                      <p:cBhvr>
                                        <p:cTn id="29" dur="1" fill="hold">
                                          <p:stCondLst>
                                            <p:cond delay="0"/>
                                          </p:stCondLst>
                                        </p:cTn>
                                        <p:tgtEl>
                                          <p:spTgt spid="580626"/>
                                        </p:tgtEl>
                                        <p:attrNameLst>
                                          <p:attrName>style.visibility</p:attrName>
                                        </p:attrNameLst>
                                      </p:cBhvr>
                                      <p:to>
                                        <p:strVal val="visible"/>
                                      </p:to>
                                    </p:set>
                                    <p:animEffect transition="in" filter="dissolve">
                                      <p:cBhvr>
                                        <p:cTn id="30" dur="500"/>
                                        <p:tgtEl>
                                          <p:spTgt spid="58062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80630"/>
                                        </p:tgtEl>
                                        <p:attrNameLst>
                                          <p:attrName>style.visibility</p:attrName>
                                        </p:attrNameLst>
                                      </p:cBhvr>
                                      <p:to>
                                        <p:strVal val="visible"/>
                                      </p:to>
                                    </p:set>
                                    <p:animEffect transition="in" filter="wipe(left)">
                                      <p:cBhvr>
                                        <p:cTn id="35" dur="1000"/>
                                        <p:tgtEl>
                                          <p:spTgt spid="58063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580631"/>
                                        </p:tgtEl>
                                        <p:attrNameLst>
                                          <p:attrName>style.visibility</p:attrName>
                                        </p:attrNameLst>
                                      </p:cBhvr>
                                      <p:to>
                                        <p:strVal val="visible"/>
                                      </p:to>
                                    </p:set>
                                    <p:anim calcmode="lin" valueType="num">
                                      <p:cBhvr>
                                        <p:cTn id="40" dur="1000" fill="hold"/>
                                        <p:tgtEl>
                                          <p:spTgt spid="580631"/>
                                        </p:tgtEl>
                                        <p:attrNameLst>
                                          <p:attrName>ppt_w</p:attrName>
                                        </p:attrNameLst>
                                      </p:cBhvr>
                                      <p:tavLst>
                                        <p:tav tm="0">
                                          <p:val>
                                            <p:fltVal val="0"/>
                                          </p:val>
                                        </p:tav>
                                        <p:tav tm="100000">
                                          <p:val>
                                            <p:strVal val="#ppt_w"/>
                                          </p:val>
                                        </p:tav>
                                      </p:tavLst>
                                    </p:anim>
                                    <p:anim calcmode="lin" valueType="num">
                                      <p:cBhvr>
                                        <p:cTn id="41" dur="1000" fill="hold"/>
                                        <p:tgtEl>
                                          <p:spTgt spid="580631"/>
                                        </p:tgtEl>
                                        <p:attrNameLst>
                                          <p:attrName>ppt_h</p:attrName>
                                        </p:attrNameLst>
                                      </p:cBhvr>
                                      <p:tavLst>
                                        <p:tav tm="0">
                                          <p:val>
                                            <p:fltVal val="0"/>
                                          </p:val>
                                        </p:tav>
                                        <p:tav tm="100000">
                                          <p:val>
                                            <p:strVal val="#ppt_h"/>
                                          </p:val>
                                        </p:tav>
                                      </p:tavLst>
                                    </p:anim>
                                  </p:childTnLst>
                                </p:cTn>
                              </p:par>
                            </p:childTnLst>
                          </p:cTn>
                        </p:par>
                        <p:par>
                          <p:cTn id="42" fill="hold" nodeType="afterGroup">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580622"/>
                                        </p:tgtEl>
                                        <p:attrNameLst>
                                          <p:attrName>style.visibility</p:attrName>
                                        </p:attrNameLst>
                                      </p:cBhvr>
                                      <p:to>
                                        <p:strVal val="visible"/>
                                      </p:to>
                                    </p:set>
                                    <p:animEffect transition="in" filter="dissolve">
                                      <p:cBhvr>
                                        <p:cTn id="45" dur="500"/>
                                        <p:tgtEl>
                                          <p:spTgt spid="58062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80613"/>
                                        </p:tgtEl>
                                        <p:attrNameLst>
                                          <p:attrName>style.visibility</p:attrName>
                                        </p:attrNameLst>
                                      </p:cBhvr>
                                      <p:to>
                                        <p:strVal val="visible"/>
                                      </p:to>
                                    </p:set>
                                    <p:animEffect transition="in" filter="dissolve">
                                      <p:cBhvr>
                                        <p:cTn id="48" dur="500"/>
                                        <p:tgtEl>
                                          <p:spTgt spid="58061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80621"/>
                                        </p:tgtEl>
                                        <p:attrNameLst>
                                          <p:attrName>style.visibility</p:attrName>
                                        </p:attrNameLst>
                                      </p:cBhvr>
                                      <p:to>
                                        <p:strVal val="visible"/>
                                      </p:to>
                                    </p:set>
                                    <p:animEffect transition="in" filter="dissolve">
                                      <p:cBhvr>
                                        <p:cTn id="51" dur="500"/>
                                        <p:tgtEl>
                                          <p:spTgt spid="58062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80625"/>
                                        </p:tgtEl>
                                        <p:attrNameLst>
                                          <p:attrName>style.visibility</p:attrName>
                                        </p:attrNameLst>
                                      </p:cBhvr>
                                      <p:to>
                                        <p:strVal val="visible"/>
                                      </p:to>
                                    </p:set>
                                    <p:animEffect transition="in" filter="dissolve">
                                      <p:cBhvr>
                                        <p:cTn id="54" dur="500"/>
                                        <p:tgtEl>
                                          <p:spTgt spid="58062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580624"/>
                                        </p:tgtEl>
                                        <p:attrNameLst>
                                          <p:attrName>style.visibility</p:attrName>
                                        </p:attrNameLst>
                                      </p:cBhvr>
                                      <p:to>
                                        <p:strVal val="visible"/>
                                      </p:to>
                                    </p:set>
                                    <p:animEffect transition="in" filter="dissolve">
                                      <p:cBhvr>
                                        <p:cTn id="57" dur="500"/>
                                        <p:tgtEl>
                                          <p:spTgt spid="580624"/>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80623"/>
                                        </p:tgtEl>
                                        <p:attrNameLst>
                                          <p:attrName>style.visibility</p:attrName>
                                        </p:attrNameLst>
                                      </p:cBhvr>
                                      <p:to>
                                        <p:strVal val="visible"/>
                                      </p:to>
                                    </p:set>
                                    <p:animEffect transition="in" filter="dissolve">
                                      <p:cBhvr>
                                        <p:cTn id="60" dur="500"/>
                                        <p:tgtEl>
                                          <p:spTgt spid="58062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80620"/>
                                        </p:tgtEl>
                                        <p:attrNameLst>
                                          <p:attrName>style.visibility</p:attrName>
                                        </p:attrNameLst>
                                      </p:cBhvr>
                                      <p:to>
                                        <p:strVal val="visible"/>
                                      </p:to>
                                    </p:set>
                                    <p:animEffect transition="in" filter="dissolve">
                                      <p:cBhvr>
                                        <p:cTn id="63" dur="500"/>
                                        <p:tgtEl>
                                          <p:spTgt spid="580620"/>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580619"/>
                                        </p:tgtEl>
                                        <p:attrNameLst>
                                          <p:attrName>style.visibility</p:attrName>
                                        </p:attrNameLst>
                                      </p:cBhvr>
                                      <p:to>
                                        <p:strVal val="visible"/>
                                      </p:to>
                                    </p:set>
                                    <p:animEffect transition="in" filter="dissolve">
                                      <p:cBhvr>
                                        <p:cTn id="66" dur="500"/>
                                        <p:tgtEl>
                                          <p:spTgt spid="580619"/>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580627"/>
                                        </p:tgtEl>
                                        <p:attrNameLst>
                                          <p:attrName>style.visibility</p:attrName>
                                        </p:attrNameLst>
                                      </p:cBhvr>
                                      <p:to>
                                        <p:strVal val="visible"/>
                                      </p:to>
                                    </p:set>
                                    <p:animEffect transition="in" filter="dissolve">
                                      <p:cBhvr>
                                        <p:cTn id="69" dur="500"/>
                                        <p:tgtEl>
                                          <p:spTgt spid="580627"/>
                                        </p:tgtEl>
                                      </p:cBhvr>
                                    </p:animEffect>
                                  </p:childTnLst>
                                </p:cTn>
                              </p:par>
                            </p:childTnLst>
                          </p:cTn>
                        </p:par>
                        <p:par>
                          <p:cTn id="70" fill="hold" nodeType="afterGroup">
                            <p:stCondLst>
                              <p:cond delay="1500"/>
                            </p:stCondLst>
                            <p:childTnLst>
                              <p:par>
                                <p:cTn id="71" presetID="9" presetClass="entr" presetSubtype="0" fill="hold" nodeType="afterEffect">
                                  <p:stCondLst>
                                    <p:cond delay="0"/>
                                  </p:stCondLst>
                                  <p:childTnLst>
                                    <p:set>
                                      <p:cBhvr>
                                        <p:cTn id="72" dur="1" fill="hold">
                                          <p:stCondLst>
                                            <p:cond delay="0"/>
                                          </p:stCondLst>
                                        </p:cTn>
                                        <p:tgtEl>
                                          <p:spTgt spid="580632"/>
                                        </p:tgtEl>
                                        <p:attrNameLst>
                                          <p:attrName>style.visibility</p:attrName>
                                        </p:attrNameLst>
                                      </p:cBhvr>
                                      <p:to>
                                        <p:strVal val="visible"/>
                                      </p:to>
                                    </p:set>
                                    <p:animEffect transition="in" filter="dissolve">
                                      <p:cBhvr>
                                        <p:cTn id="73" dur="500"/>
                                        <p:tgtEl>
                                          <p:spTgt spid="58063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80633"/>
                                        </p:tgtEl>
                                        <p:attrNameLst>
                                          <p:attrName>style.visibility</p:attrName>
                                        </p:attrNameLst>
                                      </p:cBhvr>
                                      <p:to>
                                        <p:strVal val="visible"/>
                                      </p:to>
                                    </p:set>
                                    <p:animEffect transition="in" filter="wipe(down)">
                                      <p:cBhvr>
                                        <p:cTn id="78" dur="2000"/>
                                        <p:tgtEl>
                                          <p:spTgt spid="580633"/>
                                        </p:tgtEl>
                                      </p:cBhvr>
                                    </p:animEffect>
                                  </p:childTnLst>
                                </p:cTn>
                              </p:par>
                              <p:par>
                                <p:cTn id="79" presetID="1" presetClass="mediacall" presetSubtype="0" fill="hold" nodeType="withEffect">
                                  <p:stCondLst>
                                    <p:cond delay="0"/>
                                  </p:stCondLst>
                                  <p:childTnLst>
                                    <p:cmd type="call" cmd="playFrom(0.0)">
                                      <p:cBhvr>
                                        <p:cTn id="80" dur="322" fill="hold"/>
                                        <p:tgtEl>
                                          <p:spTgt spid="580637"/>
                                        </p:tgtEl>
                                      </p:cBhvr>
                                    </p:cmd>
                                  </p:childTnLst>
                                </p:cTn>
                              </p:par>
                            </p:childTnLst>
                          </p:cTn>
                        </p:par>
                        <p:par>
                          <p:cTn id="81" fill="hold" nodeType="afterGroup">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580634"/>
                                        </p:tgtEl>
                                        <p:attrNameLst>
                                          <p:attrName>style.visibility</p:attrName>
                                        </p:attrNameLst>
                                      </p:cBhvr>
                                      <p:to>
                                        <p:strVal val="visible"/>
                                      </p:to>
                                    </p:set>
                                    <p:animEffect transition="in" filter="wipe(left)">
                                      <p:cBhvr>
                                        <p:cTn id="84" dur="2000"/>
                                        <p:tgtEl>
                                          <p:spTgt spid="580634"/>
                                        </p:tgtEl>
                                      </p:cBhvr>
                                    </p:animEffect>
                                  </p:childTnLst>
                                </p:cTn>
                              </p:par>
                              <p:par>
                                <p:cTn id="85" presetID="1" presetClass="mediacall" presetSubtype="0" fill="hold" nodeType="withEffect">
                                  <p:stCondLst>
                                    <p:cond delay="0"/>
                                  </p:stCondLst>
                                  <p:childTnLst>
                                    <p:cmd type="call" cmd="playFrom(0.0)">
                                      <p:cBhvr>
                                        <p:cTn id="86" dur="322" fill="hold"/>
                                        <p:tgtEl>
                                          <p:spTgt spid="580638"/>
                                        </p:tgtEl>
                                      </p:cBhvr>
                                    </p:cmd>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580635"/>
                                        </p:tgtEl>
                                        <p:attrNameLst>
                                          <p:attrName>style.visibility</p:attrName>
                                        </p:attrNameLst>
                                      </p:cBhvr>
                                      <p:to>
                                        <p:strVal val="visible"/>
                                      </p:to>
                                    </p:set>
                                    <p:animEffect transition="in" filter="wipe(left)">
                                      <p:cBhvr>
                                        <p:cTn id="91" dur="2000"/>
                                        <p:tgtEl>
                                          <p:spTgt spid="580635"/>
                                        </p:tgtEl>
                                      </p:cBhvr>
                                    </p:animEffect>
                                  </p:childTnLst>
                                </p:cTn>
                              </p:par>
                              <p:par>
                                <p:cTn id="92" presetID="1" presetClass="mediacall" presetSubtype="0" fill="hold" nodeType="withEffect">
                                  <p:stCondLst>
                                    <p:cond delay="0"/>
                                  </p:stCondLst>
                                  <p:childTnLst>
                                    <p:cmd type="call" cmd="playFrom(0.0)">
                                      <p:cBhvr>
                                        <p:cTn id="93" dur="322" fill="hold"/>
                                        <p:tgtEl>
                                          <p:spTgt spid="580639"/>
                                        </p:tgtEl>
                                      </p:cBhvr>
                                    </p:cmd>
                                  </p:childTnLst>
                                </p:cTn>
                              </p:par>
                            </p:childTnLst>
                          </p:cTn>
                        </p:par>
                        <p:par>
                          <p:cTn id="94" fill="hold" nodeType="afterGroup">
                            <p:stCondLst>
                              <p:cond delay="2000"/>
                            </p:stCondLst>
                            <p:childTnLst>
                              <p:par>
                                <p:cTn id="95" presetID="22" presetClass="entr" presetSubtype="2" fill="hold" grpId="0" nodeType="afterEffect">
                                  <p:stCondLst>
                                    <p:cond delay="0"/>
                                  </p:stCondLst>
                                  <p:childTnLst>
                                    <p:set>
                                      <p:cBhvr>
                                        <p:cTn id="96" dur="1" fill="hold">
                                          <p:stCondLst>
                                            <p:cond delay="0"/>
                                          </p:stCondLst>
                                        </p:cTn>
                                        <p:tgtEl>
                                          <p:spTgt spid="580636"/>
                                        </p:tgtEl>
                                        <p:attrNameLst>
                                          <p:attrName>style.visibility</p:attrName>
                                        </p:attrNameLst>
                                      </p:cBhvr>
                                      <p:to>
                                        <p:strVal val="visible"/>
                                      </p:to>
                                    </p:set>
                                    <p:animEffect transition="in" filter="wipe(right)">
                                      <p:cBhvr>
                                        <p:cTn id="97" dur="2000"/>
                                        <p:tgtEl>
                                          <p:spTgt spid="580636"/>
                                        </p:tgtEl>
                                      </p:cBhvr>
                                    </p:animEffect>
                                  </p:childTnLst>
                                </p:cTn>
                              </p:par>
                              <p:par>
                                <p:cTn id="98" presetID="1" presetClass="mediacall" presetSubtype="0" fill="hold" nodeType="withEffect">
                                  <p:stCondLst>
                                    <p:cond delay="0"/>
                                  </p:stCondLst>
                                  <p:childTnLst>
                                    <p:cmd type="call" cmd="playFrom(0.0)">
                                      <p:cBhvr>
                                        <p:cTn id="99" dur="322" fill="hold"/>
                                        <p:tgtEl>
                                          <p:spTgt spid="5806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0" fill="hold" display="0">
                  <p:stCondLst>
                    <p:cond delay="indefinite"/>
                  </p:stCondLst>
                  <p:endCondLst>
                    <p:cond evt="onNext" delay="0">
                      <p:tgtEl>
                        <p:sldTgt/>
                      </p:tgtEl>
                    </p:cond>
                    <p:cond evt="onPrev" delay="0">
                      <p:tgtEl>
                        <p:sldTgt/>
                      </p:tgtEl>
                    </p:cond>
                    <p:cond evt="onStopAudio" delay="0">
                      <p:tgtEl>
                        <p:sldTgt/>
                      </p:tgtEl>
                    </p:cond>
                  </p:endCondLst>
                </p:cTn>
                <p:tgtEl>
                  <p:spTgt spid="580637"/>
                </p:tgtEl>
              </p:cMediaNode>
            </p:audio>
            <p:audio>
              <p:cMediaNode showWhenStopped="0">
                <p:cTn id="101" fill="hold" display="0">
                  <p:stCondLst>
                    <p:cond delay="indefinite"/>
                  </p:stCondLst>
                  <p:endCondLst>
                    <p:cond evt="onNext" delay="0">
                      <p:tgtEl>
                        <p:sldTgt/>
                      </p:tgtEl>
                    </p:cond>
                    <p:cond evt="onPrev" delay="0">
                      <p:tgtEl>
                        <p:sldTgt/>
                      </p:tgtEl>
                    </p:cond>
                    <p:cond evt="onStopAudio" delay="0">
                      <p:tgtEl>
                        <p:sldTgt/>
                      </p:tgtEl>
                    </p:cond>
                  </p:endCondLst>
                </p:cTn>
                <p:tgtEl>
                  <p:spTgt spid="580638"/>
                </p:tgtEl>
              </p:cMediaNode>
            </p:audio>
            <p:audio>
              <p:cMediaNode showWhenStopped="0">
                <p:cTn id="102" fill="hold" display="0">
                  <p:stCondLst>
                    <p:cond delay="indefinite"/>
                  </p:stCondLst>
                  <p:endCondLst>
                    <p:cond evt="onNext" delay="0">
                      <p:tgtEl>
                        <p:sldTgt/>
                      </p:tgtEl>
                    </p:cond>
                    <p:cond evt="onPrev" delay="0">
                      <p:tgtEl>
                        <p:sldTgt/>
                      </p:tgtEl>
                    </p:cond>
                    <p:cond evt="onStopAudio" delay="0">
                      <p:tgtEl>
                        <p:sldTgt/>
                      </p:tgtEl>
                    </p:cond>
                  </p:endCondLst>
                </p:cTn>
                <p:tgtEl>
                  <p:spTgt spid="580639"/>
                </p:tgtEl>
              </p:cMediaNode>
            </p:audio>
            <p:audio>
              <p:cMediaNode showWhenStopped="0">
                <p:cTn id="103" fill="hold" display="0">
                  <p:stCondLst>
                    <p:cond delay="indefinite"/>
                  </p:stCondLst>
                  <p:endCondLst>
                    <p:cond evt="onNext" delay="0">
                      <p:tgtEl>
                        <p:sldTgt/>
                      </p:tgtEl>
                    </p:cond>
                    <p:cond evt="onPrev" delay="0">
                      <p:tgtEl>
                        <p:sldTgt/>
                      </p:tgtEl>
                    </p:cond>
                    <p:cond evt="onStopAudio" delay="0">
                      <p:tgtEl>
                        <p:sldTgt/>
                      </p:tgtEl>
                    </p:cond>
                  </p:endCondLst>
                </p:cTn>
                <p:tgtEl>
                  <p:spTgt spid="580640"/>
                </p:tgtEl>
              </p:cMediaNode>
            </p:audio>
          </p:childTnLst>
        </p:cTn>
      </p:par>
    </p:tnLst>
    <p:bldLst>
      <p:bldP spid="580611" grpId="0" animBg="1"/>
      <p:bldP spid="580613" grpId="0" animBg="1"/>
      <p:bldP spid="580617" grpId="0"/>
      <p:bldP spid="580618" grpId="0"/>
      <p:bldP spid="580619" grpId="0"/>
      <p:bldP spid="580620" grpId="0" animBg="1"/>
      <p:bldP spid="580621" grpId="0" animBg="1"/>
      <p:bldP spid="580622" grpId="0"/>
      <p:bldP spid="580623" grpId="0"/>
      <p:bldP spid="580624" grpId="0" animBg="1"/>
      <p:bldP spid="580625" grpId="0" animBg="1"/>
      <p:bldP spid="580626" grpId="0"/>
      <p:bldP spid="580627" grpId="0"/>
      <p:bldP spid="580628" grpId="0"/>
      <p:bldP spid="580629" grpId="0"/>
      <p:bldP spid="580630" grpId="0"/>
      <p:bldP spid="580631" grpId="0"/>
      <p:bldP spid="580633" grpId="0" animBg="1"/>
      <p:bldP spid="580634" grpId="0" animBg="1"/>
      <p:bldP spid="580635" grpId="0" animBg="1"/>
      <p:bldP spid="58063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91874" name="WordArt 2"/>
          <p:cNvSpPr>
            <a:spLocks noChangeArrowheads="1" noChangeShapeType="1" noTextEdit="1"/>
          </p:cNvSpPr>
          <p:nvPr/>
        </p:nvSpPr>
        <p:spPr bwMode="auto">
          <a:xfrm>
            <a:off x="257175" y="1938528"/>
            <a:ext cx="8696325" cy="833247"/>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2800" b="1" kern="10" dirty="0">
                <a:ln w="12700">
                  <a:solidFill>
                    <a:schemeClr val="tx1"/>
                  </a:solidFill>
                  <a:round/>
                  <a:headEnd/>
                  <a:tailEnd/>
                </a:ln>
                <a:solidFill>
                  <a:srgbClr val="3399FF"/>
                </a:solidFill>
                <a:latin typeface="Arial Black"/>
              </a:rPr>
              <a:t>And Here Is A Phillips Curve FRQ Asked In </a:t>
            </a:r>
          </a:p>
        </p:txBody>
      </p:sp>
      <p:sp>
        <p:nvSpPr>
          <p:cNvPr id="591876" name="WordArt 4"/>
          <p:cNvSpPr>
            <a:spLocks noChangeArrowheads="1" noChangeShapeType="1" noTextEdit="1"/>
          </p:cNvSpPr>
          <p:nvPr/>
        </p:nvSpPr>
        <p:spPr bwMode="auto">
          <a:xfrm>
            <a:off x="3152774" y="3267075"/>
            <a:ext cx="2628901" cy="861821"/>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b="1" kern="10" dirty="0">
                <a:ln w="12700">
                  <a:solidFill>
                    <a:schemeClr val="tx1"/>
                  </a:solidFill>
                  <a:round/>
                  <a:headEnd/>
                  <a:tailEnd/>
                </a:ln>
                <a:solidFill>
                  <a:srgbClr val="3399FF"/>
                </a:solidFill>
                <a:latin typeface="Arial Black" pitchFamily="34" charset="0"/>
              </a:rPr>
              <a:t>2006</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91874"/>
                                        </p:tgtEl>
                                        <p:attrNameLst>
                                          <p:attrName>style.visibility</p:attrName>
                                        </p:attrNameLst>
                                      </p:cBhvr>
                                      <p:to>
                                        <p:strVal val="visible"/>
                                      </p:to>
                                    </p:set>
                                    <p:anim calcmode="lin" valueType="num">
                                      <p:cBhvr>
                                        <p:cTn id="7" dur="3000" fill="hold"/>
                                        <p:tgtEl>
                                          <p:spTgt spid="591874"/>
                                        </p:tgtEl>
                                        <p:attrNameLst>
                                          <p:attrName>ppt_w</p:attrName>
                                        </p:attrNameLst>
                                      </p:cBhvr>
                                      <p:tavLst>
                                        <p:tav tm="0">
                                          <p:val>
                                            <p:fltVal val="0"/>
                                          </p:val>
                                        </p:tav>
                                        <p:tav tm="100000">
                                          <p:val>
                                            <p:strVal val="#ppt_w"/>
                                          </p:val>
                                        </p:tav>
                                      </p:tavLst>
                                    </p:anim>
                                    <p:anim calcmode="lin" valueType="num">
                                      <p:cBhvr>
                                        <p:cTn id="8" dur="3000" fill="hold"/>
                                        <p:tgtEl>
                                          <p:spTgt spid="591874"/>
                                        </p:tgtEl>
                                        <p:attrNameLst>
                                          <p:attrName>ppt_h</p:attrName>
                                        </p:attrNameLst>
                                      </p:cBhvr>
                                      <p:tavLst>
                                        <p:tav tm="0">
                                          <p:val>
                                            <p:fltVal val="0"/>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591876"/>
                                        </p:tgtEl>
                                        <p:attrNameLst>
                                          <p:attrName>style.visibility</p:attrName>
                                        </p:attrNameLst>
                                      </p:cBhvr>
                                      <p:to>
                                        <p:strVal val="visible"/>
                                      </p:to>
                                    </p:set>
                                    <p:anim calcmode="lin" valueType="num">
                                      <p:cBhvr>
                                        <p:cTn id="11" dur="3000" fill="hold"/>
                                        <p:tgtEl>
                                          <p:spTgt spid="591876"/>
                                        </p:tgtEl>
                                        <p:attrNameLst>
                                          <p:attrName>ppt_w</p:attrName>
                                        </p:attrNameLst>
                                      </p:cBhvr>
                                      <p:tavLst>
                                        <p:tav tm="0">
                                          <p:val>
                                            <p:strVal val="4/3*#ppt_w"/>
                                          </p:val>
                                        </p:tav>
                                        <p:tav tm="100000">
                                          <p:val>
                                            <p:strVal val="#ppt_w"/>
                                          </p:val>
                                        </p:tav>
                                      </p:tavLst>
                                    </p:anim>
                                    <p:anim calcmode="lin" valueType="num">
                                      <p:cBhvr>
                                        <p:cTn id="12" dur="3000" fill="hold"/>
                                        <p:tgtEl>
                                          <p:spTgt spid="59187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p:bldP spid="59187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0" y="0"/>
            <a:ext cx="9144000" cy="904875"/>
          </a:xfrm>
        </p:spPr>
        <p:txBody>
          <a:bodyPr>
            <a:scene3d>
              <a:camera prst="orthographicFront"/>
              <a:lightRig rig="threePt" dir="t"/>
            </a:scene3d>
            <a:sp3d extrusionH="57150">
              <a:bevelT w="38100" h="38100" prst="angle"/>
            </a:sp3d>
          </a:bodyPr>
          <a:lstStyle/>
          <a:p>
            <a:pPr eaLnBrk="1" hangingPunct="1">
              <a:defRPr/>
            </a:pPr>
            <a:r>
              <a:rPr lang="en-US" sz="3200" b="1" dirty="0" smtClean="0">
                <a:solidFill>
                  <a:srgbClr val="99FFCC"/>
                </a:solidFill>
                <a:effectLst>
                  <a:outerShdw blurRad="38100" dist="38100" dir="2700000" algn="tl">
                    <a:srgbClr val="000000"/>
                  </a:outerShdw>
                </a:effectLst>
                <a:latin typeface="Arial Black" pitchFamily="34" charset="0"/>
              </a:rPr>
              <a:t>NAIRU</a:t>
            </a:r>
            <a:r>
              <a:rPr lang="en-US" sz="3200" b="1" dirty="0" smtClean="0">
                <a:solidFill>
                  <a:srgbClr val="99FFCC"/>
                </a:solidFill>
                <a:effectLst>
                  <a:outerShdw blurRad="38100" dist="38100" dir="2700000" algn="tl">
                    <a:srgbClr val="000000"/>
                  </a:outerShdw>
                </a:effectLst>
                <a:latin typeface="Maiandra GD" pitchFamily="34" charset="0"/>
              </a:rPr>
              <a:t> </a:t>
            </a:r>
            <a:r>
              <a:rPr lang="en-US" sz="2400" b="1" dirty="0" smtClean="0">
                <a:solidFill>
                  <a:schemeClr val="bg1"/>
                </a:solidFill>
                <a:effectLst>
                  <a:outerShdw blurRad="38100" dist="38100" dir="2700000" algn="tl">
                    <a:srgbClr val="000000"/>
                  </a:outerShdw>
                </a:effectLst>
                <a:latin typeface="Arial Black" pitchFamily="34" charset="0"/>
              </a:rPr>
              <a:t>[Background]</a:t>
            </a:r>
            <a:r>
              <a:rPr lang="en-US" sz="2400" b="1" dirty="0" smtClean="0">
                <a:solidFill>
                  <a:schemeClr val="bg1"/>
                </a:solidFill>
                <a:effectLst>
                  <a:outerShdw blurRad="38100" dist="38100" dir="2700000" algn="tl">
                    <a:srgbClr val="000000"/>
                  </a:outerShdw>
                </a:effectLst>
                <a:latin typeface="Maiandra GD" pitchFamily="34" charset="0"/>
              </a:rPr>
              <a:t/>
            </a:r>
            <a:br>
              <a:rPr lang="en-US" sz="2400" b="1" dirty="0" smtClean="0">
                <a:solidFill>
                  <a:schemeClr val="bg1"/>
                </a:solidFill>
                <a:effectLst>
                  <a:outerShdw blurRad="38100" dist="38100" dir="2700000" algn="tl">
                    <a:srgbClr val="000000"/>
                  </a:outerShdw>
                </a:effectLst>
                <a:latin typeface="Maiandra GD" pitchFamily="34" charset="0"/>
              </a:rPr>
            </a:br>
            <a:r>
              <a:rPr lang="en-US" sz="2400" b="1" dirty="0" smtClean="0">
                <a:solidFill>
                  <a:schemeClr val="bg1"/>
                </a:solidFill>
                <a:effectLst>
                  <a:outerShdw blurRad="38100" dist="38100" dir="2700000" algn="tl">
                    <a:srgbClr val="000000"/>
                  </a:outerShdw>
                </a:effectLst>
                <a:latin typeface="Arial" pitchFamily="34" charset="0"/>
                <a:cs typeface="Arial" pitchFamily="34" charset="0"/>
              </a:rPr>
              <a:t>[</a:t>
            </a:r>
            <a:r>
              <a:rPr lang="en-US" sz="2400" b="1" dirty="0" smtClean="0">
                <a:solidFill>
                  <a:srgbClr val="99FFCC"/>
                </a:solidFill>
                <a:effectLst>
                  <a:outerShdw blurRad="38100" dist="38100" dir="2700000" algn="tl">
                    <a:srgbClr val="000000"/>
                  </a:outerShdw>
                </a:effectLst>
                <a:latin typeface="Arial Black" pitchFamily="34" charset="0"/>
                <a:cs typeface="Arial" pitchFamily="34" charset="0"/>
              </a:rPr>
              <a:t>N</a:t>
            </a:r>
            <a:r>
              <a:rPr lang="en-US" sz="2400" b="1" dirty="0" smtClean="0">
                <a:solidFill>
                  <a:schemeClr val="bg1"/>
                </a:solidFill>
                <a:effectLst>
                  <a:outerShdw blurRad="38100" dist="38100" dir="2700000" algn="tl">
                    <a:srgbClr val="000000"/>
                  </a:outerShdw>
                </a:effectLst>
                <a:latin typeface="Arial" pitchFamily="34" charset="0"/>
                <a:cs typeface="Arial" pitchFamily="34" charset="0"/>
              </a:rPr>
              <a:t>on </a:t>
            </a:r>
            <a:r>
              <a:rPr lang="en-US" sz="2400" b="1" dirty="0" smtClean="0">
                <a:solidFill>
                  <a:srgbClr val="99FFCC"/>
                </a:solidFill>
                <a:effectLst>
                  <a:outerShdw blurRad="38100" dist="38100" dir="2700000" algn="tl">
                    <a:srgbClr val="000000"/>
                  </a:outerShdw>
                </a:effectLst>
                <a:latin typeface="Arial Black" pitchFamily="34" charset="0"/>
                <a:cs typeface="Arial" pitchFamily="34" charset="0"/>
              </a:rPr>
              <a:t>A</a:t>
            </a:r>
            <a:r>
              <a:rPr lang="en-US" sz="2400" b="1" dirty="0" smtClean="0">
                <a:solidFill>
                  <a:schemeClr val="bg1"/>
                </a:solidFill>
                <a:effectLst>
                  <a:outerShdw blurRad="38100" dist="38100" dir="2700000" algn="tl">
                    <a:srgbClr val="000000"/>
                  </a:outerShdw>
                </a:effectLst>
                <a:latin typeface="Arial" pitchFamily="34" charset="0"/>
                <a:cs typeface="Arial" pitchFamily="34" charset="0"/>
              </a:rPr>
              <a:t>ccelerating </a:t>
            </a:r>
            <a:r>
              <a:rPr lang="en-US" sz="2400" b="1" dirty="0" smtClean="0">
                <a:solidFill>
                  <a:srgbClr val="99FFCC"/>
                </a:solidFill>
                <a:effectLst>
                  <a:outerShdw blurRad="38100" dist="38100" dir="2700000" algn="tl">
                    <a:srgbClr val="000000"/>
                  </a:outerShdw>
                </a:effectLst>
                <a:latin typeface="Arial Black" pitchFamily="34" charset="0"/>
                <a:cs typeface="Arial" pitchFamily="34" charset="0"/>
              </a:rPr>
              <a:t>I</a:t>
            </a:r>
            <a:r>
              <a:rPr lang="en-US" sz="2400" b="1" dirty="0" smtClean="0">
                <a:solidFill>
                  <a:schemeClr val="bg1"/>
                </a:solidFill>
                <a:effectLst>
                  <a:outerShdw blurRad="38100" dist="38100" dir="2700000" algn="tl">
                    <a:srgbClr val="000000"/>
                  </a:outerShdw>
                </a:effectLst>
                <a:latin typeface="Arial" pitchFamily="34" charset="0"/>
                <a:cs typeface="Arial" pitchFamily="34" charset="0"/>
              </a:rPr>
              <a:t>nflation </a:t>
            </a:r>
            <a:r>
              <a:rPr lang="en-US" sz="2400" b="1" dirty="0" smtClean="0">
                <a:solidFill>
                  <a:srgbClr val="99FFCC"/>
                </a:solidFill>
                <a:effectLst>
                  <a:outerShdw blurRad="38100" dist="38100" dir="2700000" algn="tl">
                    <a:srgbClr val="000000"/>
                  </a:outerShdw>
                </a:effectLst>
                <a:latin typeface="Arial Black" pitchFamily="34" charset="0"/>
                <a:cs typeface="Arial" pitchFamily="34" charset="0"/>
              </a:rPr>
              <a:t>R</a:t>
            </a:r>
            <a:r>
              <a:rPr lang="en-US" sz="2400" b="1" dirty="0" smtClean="0">
                <a:solidFill>
                  <a:schemeClr val="bg1"/>
                </a:solidFill>
                <a:effectLst>
                  <a:outerShdw blurRad="38100" dist="38100" dir="2700000" algn="tl">
                    <a:srgbClr val="000000"/>
                  </a:outerShdw>
                </a:effectLst>
                <a:latin typeface="Arial" pitchFamily="34" charset="0"/>
                <a:cs typeface="Arial" pitchFamily="34" charset="0"/>
              </a:rPr>
              <a:t>ate of </a:t>
            </a:r>
            <a:r>
              <a:rPr lang="en-US" sz="2400" b="1" dirty="0" smtClean="0">
                <a:solidFill>
                  <a:srgbClr val="99FFCC"/>
                </a:solidFill>
                <a:effectLst>
                  <a:outerShdw blurRad="38100" dist="38100" dir="2700000" algn="tl">
                    <a:srgbClr val="000000"/>
                  </a:outerShdw>
                </a:effectLst>
                <a:latin typeface="Arial Black" pitchFamily="34" charset="0"/>
                <a:cs typeface="Arial" pitchFamily="34" charset="0"/>
              </a:rPr>
              <a:t>U</a:t>
            </a:r>
            <a:r>
              <a:rPr lang="en-US" sz="2400" b="1" dirty="0" smtClean="0">
                <a:solidFill>
                  <a:schemeClr val="bg1"/>
                </a:solidFill>
                <a:effectLst>
                  <a:outerShdw blurRad="38100" dist="38100" dir="2700000" algn="tl">
                    <a:srgbClr val="000000"/>
                  </a:outerShdw>
                </a:effectLst>
                <a:latin typeface="Arial" pitchFamily="34" charset="0"/>
                <a:cs typeface="Arial" pitchFamily="34" charset="0"/>
              </a:rPr>
              <a:t>nemployment]</a:t>
            </a:r>
          </a:p>
        </p:txBody>
      </p:sp>
      <p:sp>
        <p:nvSpPr>
          <p:cNvPr id="595971" name="Rectangle 3"/>
          <p:cNvSpPr>
            <a:spLocks noGrp="1" noChangeArrowheads="1"/>
          </p:cNvSpPr>
          <p:nvPr>
            <p:ph type="body" idx="1"/>
          </p:nvPr>
        </p:nvSpPr>
        <p:spPr>
          <a:xfrm>
            <a:off x="0" y="1000125"/>
            <a:ext cx="9144000" cy="5857875"/>
          </a:xfrm>
        </p:spPr>
        <p:txBody>
          <a:bodyPr/>
          <a:lstStyle/>
          <a:p>
            <a:pPr eaLnBrk="1" hangingPunct="1">
              <a:lnSpc>
                <a:spcPct val="90000"/>
              </a:lnSpc>
              <a:defRPr/>
            </a:pPr>
            <a:r>
              <a:rPr lang="en-US" sz="2000" dirty="0" smtClean="0">
                <a:solidFill>
                  <a:schemeClr val="bg1"/>
                </a:solidFill>
                <a:latin typeface="Arial" charset="0"/>
              </a:rPr>
              <a:t>There exists a level of unemployment where </a:t>
            </a:r>
            <a:r>
              <a:rPr lang="en-US" sz="2000" b="1" dirty="0" smtClean="0">
                <a:solidFill>
                  <a:srgbClr val="99FFCC"/>
                </a:solidFill>
                <a:effectLst>
                  <a:outerShdw blurRad="38100" dist="38100" dir="2700000" algn="tl">
                    <a:srgbClr val="000000"/>
                  </a:outerShdw>
                </a:effectLst>
                <a:latin typeface="Arial" charset="0"/>
              </a:rPr>
              <a:t>inflation is not generated</a:t>
            </a:r>
            <a:r>
              <a:rPr lang="en-US" sz="2000" dirty="0" smtClean="0">
                <a:solidFill>
                  <a:schemeClr val="bg1"/>
                </a:solidFill>
                <a:latin typeface="Arial" charset="0"/>
              </a:rPr>
              <a:t>. Having </a:t>
            </a:r>
            <a:r>
              <a:rPr lang="en-US" sz="2000" b="1" dirty="0" smtClean="0">
                <a:solidFill>
                  <a:srgbClr val="99FFCC"/>
                </a:solidFill>
                <a:effectLst>
                  <a:outerShdw blurRad="38100" dist="38100" dir="2700000" algn="tl">
                    <a:srgbClr val="000000"/>
                  </a:outerShdw>
                </a:effectLst>
                <a:latin typeface="Arial" charset="0"/>
              </a:rPr>
              <a:t>too little unemployment [3%] generates wage inflation</a:t>
            </a:r>
            <a:r>
              <a:rPr lang="en-US" sz="2000" dirty="0" smtClean="0">
                <a:solidFill>
                  <a:schemeClr val="bg1"/>
                </a:solidFill>
                <a:latin typeface="Arial" charset="0"/>
              </a:rPr>
              <a:t>, &amp;  </a:t>
            </a:r>
            <a:r>
              <a:rPr lang="en-US" sz="2000" b="1" dirty="0" smtClean="0">
                <a:solidFill>
                  <a:srgbClr val="FFFF00"/>
                </a:solidFill>
                <a:effectLst>
                  <a:outerShdw blurRad="38100" dist="38100" dir="2700000" algn="tl">
                    <a:srgbClr val="000000"/>
                  </a:outerShdw>
                </a:effectLst>
                <a:latin typeface="Arial" charset="0"/>
              </a:rPr>
              <a:t>too much unemployment [12%] causes wages to fall</a:t>
            </a:r>
            <a:r>
              <a:rPr lang="en-US" sz="2000" dirty="0" smtClean="0">
                <a:solidFill>
                  <a:schemeClr val="bg1"/>
                </a:solidFill>
                <a:latin typeface="Arial" charset="0"/>
              </a:rPr>
              <a:t>. This special level of unemployment IS </a:t>
            </a:r>
            <a:r>
              <a:rPr lang="en-US" sz="2000" b="1" dirty="0" smtClean="0">
                <a:solidFill>
                  <a:srgbClr val="99FFCC"/>
                </a:solidFill>
                <a:effectLst>
                  <a:outerShdw blurRad="38100" dist="38100" dir="2700000" algn="tl">
                    <a:srgbClr val="000000"/>
                  </a:outerShdw>
                </a:effectLst>
                <a:latin typeface="Arial" charset="0"/>
              </a:rPr>
              <a:t>NOT a constant</a:t>
            </a:r>
            <a:r>
              <a:rPr lang="en-US" sz="2000" dirty="0" smtClean="0">
                <a:solidFill>
                  <a:schemeClr val="bg1"/>
                </a:solidFill>
                <a:latin typeface="Arial" charset="0"/>
              </a:rPr>
              <a:t>. It varies based on the conditions and restrictions society places upon it. </a:t>
            </a:r>
            <a:endParaRPr lang="en-US" sz="800" dirty="0" smtClean="0">
              <a:solidFill>
                <a:schemeClr val="bg1"/>
              </a:solidFill>
              <a:latin typeface="Arial" charset="0"/>
            </a:endParaRPr>
          </a:p>
          <a:p>
            <a:pPr eaLnBrk="1" hangingPunct="1">
              <a:lnSpc>
                <a:spcPct val="90000"/>
              </a:lnSpc>
              <a:buFontTx/>
              <a:buNone/>
              <a:defRPr/>
            </a:pPr>
            <a:endParaRPr lang="en-US" sz="2000" dirty="0" smtClean="0">
              <a:solidFill>
                <a:schemeClr val="bg1"/>
              </a:solidFill>
              <a:latin typeface="Arial" charset="0"/>
            </a:endParaRPr>
          </a:p>
          <a:p>
            <a:pPr eaLnBrk="1" hangingPunct="1">
              <a:lnSpc>
                <a:spcPct val="90000"/>
              </a:lnSpc>
              <a:defRPr/>
            </a:pPr>
            <a:r>
              <a:rPr lang="en-US" sz="2400" b="1" dirty="0" smtClean="0">
                <a:solidFill>
                  <a:srgbClr val="99FFCC"/>
                </a:solidFill>
                <a:effectLst>
                  <a:outerShdw blurRad="38100" dist="38100" dir="2700000" algn="tl">
                    <a:srgbClr val="000000"/>
                  </a:outerShdw>
                </a:effectLst>
                <a:latin typeface="Arial Black" pitchFamily="34" charset="0"/>
              </a:rPr>
              <a:t>Shifters of the NAIRU [and therefore the LRPC]</a:t>
            </a:r>
          </a:p>
          <a:p>
            <a:pPr eaLnBrk="1" hangingPunct="1">
              <a:lnSpc>
                <a:spcPct val="90000"/>
              </a:lnSpc>
              <a:defRPr/>
            </a:pPr>
            <a:r>
              <a:rPr lang="en-US" sz="2000" b="1" dirty="0" smtClean="0">
                <a:solidFill>
                  <a:srgbClr val="99FFCC"/>
                </a:solidFill>
                <a:effectLst>
                  <a:outerShdw blurRad="38100" dist="38100" dir="2700000" algn="tl">
                    <a:srgbClr val="000000"/>
                  </a:outerShdw>
                </a:effectLst>
                <a:latin typeface="Arial" charset="0"/>
              </a:rPr>
              <a:t>Changes in the labor force characteristics</a:t>
            </a:r>
            <a:r>
              <a:rPr lang="en-US" sz="2000" dirty="0" smtClean="0">
                <a:solidFill>
                  <a:schemeClr val="bg1"/>
                </a:solidFill>
                <a:latin typeface="Arial" charset="0"/>
              </a:rPr>
              <a:t>. Age, sex, # of married both employed couples, # of new workers entering, structural </a:t>
            </a:r>
            <a:r>
              <a:rPr lang="en-US" sz="1800" dirty="0" smtClean="0">
                <a:solidFill>
                  <a:schemeClr val="bg1"/>
                </a:solidFill>
                <a:latin typeface="Arial" charset="0"/>
              </a:rPr>
              <a:t>changes in </a:t>
            </a:r>
            <a:r>
              <a:rPr lang="en-US" sz="2000" dirty="0" smtClean="0">
                <a:solidFill>
                  <a:schemeClr val="bg1"/>
                </a:solidFill>
                <a:latin typeface="Arial" charset="0"/>
              </a:rPr>
              <a:t>demand </a:t>
            </a:r>
            <a:r>
              <a:rPr lang="en-US" sz="1800" dirty="0" smtClean="0">
                <a:solidFill>
                  <a:schemeClr val="bg1"/>
                </a:solidFill>
                <a:latin typeface="Arial" charset="0"/>
              </a:rPr>
              <a:t>for </a:t>
            </a:r>
            <a:r>
              <a:rPr lang="en-US" sz="2000" dirty="0" smtClean="0">
                <a:solidFill>
                  <a:schemeClr val="bg1"/>
                </a:solidFill>
                <a:latin typeface="Arial" charset="0"/>
              </a:rPr>
              <a:t>labor skills,</a:t>
            </a:r>
            <a:r>
              <a:rPr lang="en-US" sz="1800" dirty="0" smtClean="0">
                <a:solidFill>
                  <a:schemeClr val="bg1"/>
                </a:solidFill>
                <a:latin typeface="Arial" charset="0"/>
              </a:rPr>
              <a:t> &amp; </a:t>
            </a:r>
            <a:r>
              <a:rPr lang="en-US" sz="2000" dirty="0" smtClean="0">
                <a:solidFill>
                  <a:schemeClr val="bg1"/>
                </a:solidFill>
                <a:latin typeface="Arial" charset="0"/>
              </a:rPr>
              <a:t>educational level.</a:t>
            </a:r>
          </a:p>
          <a:p>
            <a:pPr eaLnBrk="1" hangingPunct="1">
              <a:lnSpc>
                <a:spcPct val="90000"/>
              </a:lnSpc>
              <a:defRPr/>
            </a:pPr>
            <a:r>
              <a:rPr lang="en-US" sz="2000" b="1" dirty="0" smtClean="0">
                <a:solidFill>
                  <a:srgbClr val="99FFCC"/>
                </a:solidFill>
                <a:effectLst>
                  <a:outerShdw blurRad="38100" dist="38100" dir="2700000" algn="tl">
                    <a:srgbClr val="000000"/>
                  </a:outerShdw>
                </a:effectLst>
                <a:latin typeface="Arial" charset="0"/>
              </a:rPr>
              <a:t>Changes of government policies</a:t>
            </a:r>
            <a:r>
              <a:rPr lang="en-US" sz="2000" dirty="0" smtClean="0">
                <a:solidFill>
                  <a:schemeClr val="bg1"/>
                </a:solidFill>
                <a:latin typeface="Arial" charset="0"/>
              </a:rPr>
              <a:t>. Minimum wages, </a:t>
            </a:r>
            <a:r>
              <a:rPr lang="en-US" sz="2400" dirty="0" smtClean="0">
                <a:solidFill>
                  <a:srgbClr val="FFFF00"/>
                </a:solidFill>
                <a:latin typeface="Arial" charset="0"/>
              </a:rPr>
              <a:t>*</a:t>
            </a:r>
            <a:r>
              <a:rPr lang="en-US" sz="2400" u="sng" dirty="0" smtClean="0">
                <a:solidFill>
                  <a:srgbClr val="FFFF66"/>
                </a:solidFill>
                <a:latin typeface="Arial" charset="0"/>
              </a:rPr>
              <a:t>unemployment</a:t>
            </a:r>
            <a:r>
              <a:rPr lang="en-US" sz="2000" u="sng" dirty="0" smtClean="0">
                <a:solidFill>
                  <a:srgbClr val="FFFF66"/>
                </a:solidFill>
                <a:latin typeface="Arial" charset="0"/>
              </a:rPr>
              <a:t> </a:t>
            </a:r>
            <a:r>
              <a:rPr lang="en-US" sz="2400" u="sng" dirty="0" smtClean="0">
                <a:solidFill>
                  <a:srgbClr val="FFFF66"/>
                </a:solidFill>
                <a:latin typeface="Arial" charset="0"/>
              </a:rPr>
              <a:t>compensation</a:t>
            </a:r>
            <a:r>
              <a:rPr lang="en-US" sz="2000" dirty="0" smtClean="0">
                <a:solidFill>
                  <a:schemeClr val="bg1"/>
                </a:solidFill>
                <a:latin typeface="Arial" charset="0"/>
              </a:rPr>
              <a:t>, job training programs, employment subsidies to workers  or the employers.</a:t>
            </a:r>
          </a:p>
          <a:p>
            <a:pPr eaLnBrk="1" hangingPunct="1">
              <a:lnSpc>
                <a:spcPct val="90000"/>
              </a:lnSpc>
              <a:defRPr/>
            </a:pPr>
            <a:r>
              <a:rPr lang="en-US" sz="2000" b="1" dirty="0" smtClean="0">
                <a:solidFill>
                  <a:srgbClr val="99FFCC"/>
                </a:solidFill>
                <a:effectLst>
                  <a:outerShdw blurRad="38100" dist="38100" dir="2700000" algn="tl">
                    <a:srgbClr val="000000"/>
                  </a:outerShdw>
                </a:effectLst>
                <a:latin typeface="Arial" charset="0"/>
              </a:rPr>
              <a:t>Changes in Productivity</a:t>
            </a:r>
            <a:r>
              <a:rPr lang="en-US" sz="2000" dirty="0" smtClean="0">
                <a:solidFill>
                  <a:schemeClr val="bg1"/>
                </a:solidFill>
                <a:latin typeface="Arial" charset="0"/>
              </a:rPr>
              <a:t>. Increases in productivity w/o wage increases makes workers more desirable,  and  slowing  of  productivity  without  a corresponding slowing of wage increases makes workers less desirable.</a:t>
            </a:r>
          </a:p>
          <a:p>
            <a:pPr eaLnBrk="1" hangingPunct="1">
              <a:lnSpc>
                <a:spcPct val="90000"/>
              </a:lnSpc>
              <a:defRPr/>
            </a:pPr>
            <a:r>
              <a:rPr lang="en-US" sz="2000" b="1" dirty="0" smtClean="0">
                <a:solidFill>
                  <a:srgbClr val="99FFCC"/>
                </a:solidFill>
                <a:effectLst>
                  <a:outerShdw blurRad="38100" dist="38100" dir="2700000" algn="tl">
                    <a:srgbClr val="000000"/>
                  </a:outerShdw>
                </a:effectLst>
                <a:latin typeface="Arial" charset="0"/>
              </a:rPr>
              <a:t>Changes in Labor Market Institutions</a:t>
            </a:r>
            <a:r>
              <a:rPr lang="en-US" sz="2000" dirty="0" smtClean="0">
                <a:solidFill>
                  <a:schemeClr val="bg1"/>
                </a:solidFill>
                <a:latin typeface="Arial" charset="0"/>
              </a:rPr>
              <a:t>. Power of labor unions to negotiate wages above equilibrium level, temporary employment agencies, and the internet for job searches.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95970"/>
                                        </p:tgtEl>
                                        <p:attrNameLst>
                                          <p:attrName>style.visibility</p:attrName>
                                        </p:attrNameLst>
                                      </p:cBhvr>
                                      <p:to>
                                        <p:strVal val="visible"/>
                                      </p:to>
                                    </p:set>
                                    <p:anim calcmode="lin" valueType="num">
                                      <p:cBhvr>
                                        <p:cTn id="7" dur="2000" fill="hold"/>
                                        <p:tgtEl>
                                          <p:spTgt spid="595970"/>
                                        </p:tgtEl>
                                        <p:attrNameLst>
                                          <p:attrName>ppt_w</p:attrName>
                                        </p:attrNameLst>
                                      </p:cBhvr>
                                      <p:tavLst>
                                        <p:tav tm="0">
                                          <p:val>
                                            <p:strVal val="4/3*#ppt_w"/>
                                          </p:val>
                                        </p:tav>
                                        <p:tav tm="100000">
                                          <p:val>
                                            <p:strVal val="#ppt_w"/>
                                          </p:val>
                                        </p:tav>
                                      </p:tavLst>
                                    </p:anim>
                                    <p:anim calcmode="lin" valueType="num">
                                      <p:cBhvr>
                                        <p:cTn id="8" dur="2000" fill="hold"/>
                                        <p:tgtEl>
                                          <p:spTgt spid="595970"/>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595971">
                                            <p:txEl>
                                              <p:pRg st="2" end="2"/>
                                            </p:txEl>
                                          </p:spTgt>
                                        </p:tgtEl>
                                        <p:attrNameLst>
                                          <p:attrName>style.visibility</p:attrName>
                                        </p:attrNameLst>
                                      </p:cBhvr>
                                      <p:to>
                                        <p:strVal val="visible"/>
                                      </p:to>
                                    </p:set>
                                    <p:animEffect transition="in" filter="wipe(left)">
                                      <p:cBhvr>
                                        <p:cTn id="13" dur="1000"/>
                                        <p:tgtEl>
                                          <p:spTgt spid="59597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595971">
                                            <p:txEl>
                                              <p:pRg st="3" end="3"/>
                                            </p:txEl>
                                          </p:spTgt>
                                        </p:tgtEl>
                                        <p:attrNameLst>
                                          <p:attrName>style.visibility</p:attrName>
                                        </p:attrNameLst>
                                      </p:cBhvr>
                                      <p:to>
                                        <p:strVal val="visible"/>
                                      </p:to>
                                    </p:set>
                                    <p:animEffect transition="in" filter="wipe(left)">
                                      <p:cBhvr>
                                        <p:cTn id="18" dur="1000"/>
                                        <p:tgtEl>
                                          <p:spTgt spid="59597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595971">
                                            <p:txEl>
                                              <p:pRg st="4" end="4"/>
                                            </p:txEl>
                                          </p:spTgt>
                                        </p:tgtEl>
                                        <p:attrNameLst>
                                          <p:attrName>style.visibility</p:attrName>
                                        </p:attrNameLst>
                                      </p:cBhvr>
                                      <p:to>
                                        <p:strVal val="visible"/>
                                      </p:to>
                                    </p:set>
                                    <p:animEffect transition="in" filter="wipe(left)">
                                      <p:cBhvr>
                                        <p:cTn id="23" dur="1000"/>
                                        <p:tgtEl>
                                          <p:spTgt spid="59597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595971">
                                            <p:txEl>
                                              <p:pRg st="5" end="5"/>
                                            </p:txEl>
                                          </p:spTgt>
                                        </p:tgtEl>
                                        <p:attrNameLst>
                                          <p:attrName>style.visibility</p:attrName>
                                        </p:attrNameLst>
                                      </p:cBhvr>
                                      <p:to>
                                        <p:strVal val="visible"/>
                                      </p:to>
                                    </p:set>
                                    <p:animEffect transition="in" filter="wipe(left)">
                                      <p:cBhvr>
                                        <p:cTn id="28" dur="1000"/>
                                        <p:tgtEl>
                                          <p:spTgt spid="595971">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595971">
                                            <p:txEl>
                                              <p:pRg st="6" end="6"/>
                                            </p:txEl>
                                          </p:spTgt>
                                        </p:tgtEl>
                                        <p:attrNameLst>
                                          <p:attrName>style.visibility</p:attrName>
                                        </p:attrNameLst>
                                      </p:cBhvr>
                                      <p:to>
                                        <p:strVal val="visible"/>
                                      </p:to>
                                    </p:set>
                                    <p:animEffect transition="in" filter="wipe(left)">
                                      <p:cBhvr>
                                        <p:cTn id="33" dur="1000"/>
                                        <p:tgtEl>
                                          <p:spTgt spid="595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589826" name="Rectangle 2"/>
          <p:cNvSpPr>
            <a:spLocks noChangeArrowheads="1"/>
          </p:cNvSpPr>
          <p:nvPr/>
        </p:nvSpPr>
        <p:spPr bwMode="auto">
          <a:xfrm>
            <a:off x="0" y="152400"/>
            <a:ext cx="6858000" cy="4572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eaLnBrk="0" hangingPunct="0">
              <a:defRPr/>
            </a:pPr>
            <a:r>
              <a:rPr lang="en-US" sz="2000" dirty="0">
                <a:solidFill>
                  <a:srgbClr val="000000"/>
                </a:solidFill>
                <a:latin typeface="Arial" charset="0"/>
              </a:rPr>
              <a:t>   3 (c)</a:t>
            </a:r>
            <a:r>
              <a:rPr lang="en-US" sz="2000" dirty="0">
                <a:solidFill>
                  <a:srgbClr val="FFFFFF"/>
                </a:solidFill>
                <a:latin typeface="Arial" charset="0"/>
              </a:rPr>
              <a:t> </a:t>
            </a:r>
            <a:r>
              <a:rPr lang="en-US" sz="2000" dirty="0">
                <a:solidFill>
                  <a:srgbClr val="C00000"/>
                </a:solidFill>
                <a:effectLst>
                  <a:outerShdw blurRad="38100" dist="38100" dir="2700000" algn="tl">
                    <a:srgbClr val="000000"/>
                  </a:outerShdw>
                </a:effectLst>
                <a:latin typeface="Arial" charset="0"/>
              </a:rPr>
              <a:t>[</a:t>
            </a:r>
            <a:r>
              <a:rPr lang="en-US" sz="2000" b="1" dirty="0">
                <a:solidFill>
                  <a:srgbClr val="C00000"/>
                </a:solidFill>
                <a:effectLst>
                  <a:outerShdw blurRad="38100" dist="38100" dir="2700000" algn="tl">
                    <a:srgbClr val="000000"/>
                  </a:outerShdw>
                </a:effectLst>
                <a:latin typeface="Arial" charset="0"/>
              </a:rPr>
              <a:t>4 pts</a:t>
            </a:r>
            <a:r>
              <a:rPr lang="en-US" sz="2000" dirty="0">
                <a:solidFill>
                  <a:srgbClr val="C00000"/>
                </a:solidFill>
                <a:effectLst>
                  <a:outerShdw blurRad="38100" dist="38100" dir="2700000" algn="tl">
                    <a:srgbClr val="000000"/>
                  </a:outerShdw>
                </a:effectLst>
                <a:latin typeface="Arial" charset="0"/>
              </a:rPr>
              <a:t>] </a:t>
            </a:r>
            <a:r>
              <a:rPr lang="en-US" sz="2000" dirty="0">
                <a:solidFill>
                  <a:srgbClr val="000000"/>
                </a:solidFill>
                <a:latin typeface="Arial" charset="0"/>
              </a:rPr>
              <a:t>Assume that the </a:t>
            </a:r>
            <a:r>
              <a:rPr lang="en-US" sz="2000" b="1" dirty="0">
                <a:solidFill>
                  <a:srgbClr val="0066FF"/>
                </a:solidFill>
                <a:effectLst>
                  <a:outerShdw blurRad="38100" dist="38100" dir="2700000" algn="tl">
                    <a:srgbClr val="000000"/>
                  </a:outerShdw>
                </a:effectLst>
                <a:latin typeface="Arial" charset="0"/>
              </a:rPr>
              <a:t>government reduces the level of </a:t>
            </a:r>
          </a:p>
          <a:p>
            <a:pPr algn="l" eaLnBrk="0" hangingPunct="0">
              <a:defRPr/>
            </a:pPr>
            <a:r>
              <a:rPr lang="en-US" sz="2000" b="1" dirty="0">
                <a:solidFill>
                  <a:srgbClr val="0066FF"/>
                </a:solidFill>
                <a:effectLst>
                  <a:outerShdw blurRad="38100" dist="38100" dir="2700000" algn="tl">
                    <a:srgbClr val="000000"/>
                  </a:outerShdw>
                </a:effectLst>
                <a:latin typeface="Arial" charset="0"/>
              </a:rPr>
              <a:t>            unemployment </a:t>
            </a:r>
            <a:r>
              <a:rPr lang="en-US" sz="2000" b="1" dirty="0" smtClean="0">
                <a:solidFill>
                  <a:srgbClr val="0066FF"/>
                </a:solidFill>
                <a:effectLst>
                  <a:outerShdw blurRad="38100" dist="38100" dir="2700000" algn="tl">
                    <a:srgbClr val="000000"/>
                  </a:outerShdw>
                </a:effectLst>
                <a:latin typeface="Arial" charset="0"/>
              </a:rPr>
              <a:t>compensation</a:t>
            </a:r>
            <a:r>
              <a:rPr lang="en-US" sz="2000" dirty="0">
                <a:solidFill>
                  <a:srgbClr val="000000"/>
                </a:solidFill>
                <a:latin typeface="Arial" charset="0"/>
              </a:rPr>
              <a:t>.</a:t>
            </a:r>
            <a:r>
              <a:rPr lang="en-US" sz="2000" dirty="0" smtClean="0">
                <a:solidFill>
                  <a:srgbClr val="FFFFFF"/>
                </a:solidFill>
                <a:latin typeface="Arial" charset="0"/>
              </a:rPr>
              <a:t> </a:t>
            </a:r>
            <a:r>
              <a:rPr lang="en-US" sz="1900" dirty="0">
                <a:solidFill>
                  <a:srgbClr val="000000"/>
                </a:solidFill>
                <a:latin typeface="Arial" charset="0"/>
              </a:rPr>
              <a:t>[Let’s say, from $1,200 to $300 a month]</a:t>
            </a:r>
          </a:p>
        </p:txBody>
      </p:sp>
      <p:sp>
        <p:nvSpPr>
          <p:cNvPr id="589827" name="Line 3"/>
          <p:cNvSpPr>
            <a:spLocks noChangeShapeType="1"/>
          </p:cNvSpPr>
          <p:nvPr/>
        </p:nvSpPr>
        <p:spPr bwMode="auto">
          <a:xfrm>
            <a:off x="2743200" y="1600200"/>
            <a:ext cx="0" cy="2743200"/>
          </a:xfrm>
          <a:prstGeom prst="line">
            <a:avLst/>
          </a:prstGeom>
          <a:noFill/>
          <a:ln w="38100">
            <a:solidFill>
              <a:schemeClr val="tx1"/>
            </a:solidFill>
            <a:round/>
            <a:headEnd/>
            <a:tailEnd/>
          </a:ln>
        </p:spPr>
        <p:txBody>
          <a:bodyPr/>
          <a:lstStyle/>
          <a:p>
            <a:endParaRPr lang="en-US">
              <a:solidFill>
                <a:srgbClr val="000000"/>
              </a:solidFill>
            </a:endParaRPr>
          </a:p>
        </p:txBody>
      </p:sp>
      <p:sp>
        <p:nvSpPr>
          <p:cNvPr id="589828" name="Line 4"/>
          <p:cNvSpPr>
            <a:spLocks noChangeShapeType="1"/>
          </p:cNvSpPr>
          <p:nvPr/>
        </p:nvSpPr>
        <p:spPr bwMode="auto">
          <a:xfrm>
            <a:off x="2743200" y="4343400"/>
            <a:ext cx="2819400" cy="0"/>
          </a:xfrm>
          <a:prstGeom prst="line">
            <a:avLst/>
          </a:prstGeom>
          <a:noFill/>
          <a:ln w="38100">
            <a:solidFill>
              <a:schemeClr val="tx1"/>
            </a:solidFill>
            <a:round/>
            <a:headEnd/>
            <a:tailEnd/>
          </a:ln>
        </p:spPr>
        <p:txBody>
          <a:bodyPr/>
          <a:lstStyle/>
          <a:p>
            <a:endParaRPr lang="en-US">
              <a:solidFill>
                <a:srgbClr val="000000"/>
              </a:solidFill>
            </a:endParaRPr>
          </a:p>
        </p:txBody>
      </p:sp>
      <p:sp>
        <p:nvSpPr>
          <p:cNvPr id="589829" name="Line 5"/>
          <p:cNvSpPr>
            <a:spLocks noChangeShapeType="1"/>
          </p:cNvSpPr>
          <p:nvPr/>
        </p:nvSpPr>
        <p:spPr bwMode="auto">
          <a:xfrm>
            <a:off x="4114800" y="1981200"/>
            <a:ext cx="0" cy="2362200"/>
          </a:xfrm>
          <a:prstGeom prst="line">
            <a:avLst/>
          </a:prstGeom>
          <a:noFill/>
          <a:ln w="57150">
            <a:solidFill>
              <a:schemeClr val="tx1"/>
            </a:solidFill>
            <a:round/>
            <a:headEnd/>
            <a:tailEnd/>
          </a:ln>
        </p:spPr>
        <p:txBody>
          <a:bodyPr/>
          <a:lstStyle/>
          <a:p>
            <a:endParaRPr lang="en-US">
              <a:solidFill>
                <a:srgbClr val="000000"/>
              </a:solidFill>
            </a:endParaRPr>
          </a:p>
        </p:txBody>
      </p:sp>
      <p:sp>
        <p:nvSpPr>
          <p:cNvPr id="589830" name="Rectangle 6"/>
          <p:cNvSpPr>
            <a:spLocks noChangeArrowheads="1"/>
          </p:cNvSpPr>
          <p:nvPr/>
        </p:nvSpPr>
        <p:spPr bwMode="auto">
          <a:xfrm>
            <a:off x="3886200" y="1752600"/>
            <a:ext cx="685800" cy="228600"/>
          </a:xfrm>
          <a:prstGeom prst="rect">
            <a:avLst/>
          </a:prstGeom>
          <a:noFill/>
          <a:ln w="9525">
            <a:noFill/>
            <a:miter lim="800000"/>
            <a:headEnd/>
            <a:tailEnd/>
          </a:ln>
          <a:effectLst/>
        </p:spPr>
        <p:txBody>
          <a:bodyPr wrap="none" anchor="ctr"/>
          <a:lstStyle/>
          <a:p>
            <a:pPr eaLnBrk="0" hangingPunct="0">
              <a:defRPr/>
            </a:pPr>
            <a:r>
              <a:rPr lang="en-US" sz="1600" b="1" dirty="0">
                <a:solidFill>
                  <a:srgbClr val="000000"/>
                </a:solidFill>
                <a:latin typeface="Arial" charset="0"/>
              </a:rPr>
              <a:t>LRPC</a:t>
            </a:r>
            <a:r>
              <a:rPr lang="en-US" sz="1400" b="1" dirty="0">
                <a:solidFill>
                  <a:srgbClr val="000000"/>
                </a:solidFill>
                <a:latin typeface="Arial" charset="0"/>
              </a:rPr>
              <a:t>1</a:t>
            </a:r>
            <a:endParaRPr lang="en-US" sz="1600" b="1" dirty="0">
              <a:solidFill>
                <a:srgbClr val="000000"/>
              </a:solidFill>
              <a:latin typeface="Arial" charset="0"/>
            </a:endParaRPr>
          </a:p>
        </p:txBody>
      </p:sp>
      <p:sp>
        <p:nvSpPr>
          <p:cNvPr id="589831" name="Rectangle 7"/>
          <p:cNvSpPr>
            <a:spLocks noChangeArrowheads="1"/>
          </p:cNvSpPr>
          <p:nvPr/>
        </p:nvSpPr>
        <p:spPr bwMode="auto">
          <a:xfrm>
            <a:off x="4724400" y="4343400"/>
            <a:ext cx="2514600" cy="381000"/>
          </a:xfrm>
          <a:prstGeom prst="rect">
            <a:avLst/>
          </a:prstGeom>
          <a:noFill/>
          <a:ln w="9525">
            <a:noFill/>
            <a:miter lim="800000"/>
            <a:headEnd/>
            <a:tailEnd/>
          </a:ln>
          <a:effectLst/>
        </p:spPr>
        <p:txBody>
          <a:bodyPr wrap="none" anchor="ctr"/>
          <a:lstStyle/>
          <a:p>
            <a:pPr eaLnBrk="0" hangingPunct="0">
              <a:defRPr/>
            </a:pPr>
            <a:r>
              <a:rPr lang="en-US" b="1" dirty="0">
                <a:solidFill>
                  <a:srgbClr val="000000"/>
                </a:solidFill>
                <a:latin typeface="Arial" charset="0"/>
              </a:rPr>
              <a:t>Unemployment  </a:t>
            </a:r>
          </a:p>
        </p:txBody>
      </p:sp>
      <p:sp>
        <p:nvSpPr>
          <p:cNvPr id="589833" name="Rectangle 9"/>
          <p:cNvSpPr>
            <a:spLocks noChangeArrowheads="1"/>
          </p:cNvSpPr>
          <p:nvPr/>
        </p:nvSpPr>
        <p:spPr bwMode="auto">
          <a:xfrm>
            <a:off x="0" y="4800600"/>
            <a:ext cx="9144000" cy="19050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eaLnBrk="0" hangingPunct="0">
              <a:defRPr/>
            </a:pPr>
            <a:r>
              <a:rPr lang="en-US" sz="1800" b="1" dirty="0">
                <a:solidFill>
                  <a:srgbClr val="C00000"/>
                </a:solidFill>
                <a:effectLst>
                  <a:outerShdw blurRad="38100" dist="38100" dir="2700000" algn="tl">
                    <a:srgbClr val="000000"/>
                  </a:outerShdw>
                </a:effectLst>
                <a:latin typeface="Arial" charset="0"/>
              </a:rPr>
              <a:t>Answer  3(c): </a:t>
            </a:r>
          </a:p>
          <a:p>
            <a:pPr algn="l" eaLnBrk="0" hangingPunct="0">
              <a:defRPr/>
            </a:pPr>
            <a:r>
              <a:rPr lang="en-US" sz="1800" b="1" dirty="0">
                <a:solidFill>
                  <a:srgbClr val="C00000"/>
                </a:solidFill>
                <a:effectLst>
                  <a:outerShdw blurRad="38100" dist="38100" dir="2700000" algn="tl">
                    <a:srgbClr val="000000"/>
                  </a:outerShdw>
                </a:effectLst>
                <a:latin typeface="Arial" charset="0"/>
              </a:rPr>
              <a:t>   (</a:t>
            </a:r>
            <a:r>
              <a:rPr lang="en-US" sz="1800" b="1" dirty="0" err="1">
                <a:solidFill>
                  <a:srgbClr val="C00000"/>
                </a:solidFill>
                <a:effectLst>
                  <a:outerShdw blurRad="38100" dist="38100" dir="2700000" algn="tl">
                    <a:srgbClr val="000000"/>
                  </a:outerShdw>
                </a:effectLst>
                <a:latin typeface="Arial" charset="0"/>
              </a:rPr>
              <a:t>i</a:t>
            </a:r>
            <a:r>
              <a:rPr lang="en-US" sz="1800" b="1" dirty="0">
                <a:solidFill>
                  <a:srgbClr val="C00000"/>
                </a:solidFill>
                <a:effectLst>
                  <a:outerShdw blurRad="38100" dist="38100" dir="2700000" algn="tl">
                    <a:srgbClr val="000000"/>
                  </a:outerShdw>
                </a:effectLst>
                <a:latin typeface="Arial" charset="0"/>
              </a:rPr>
              <a:t>):  The  natural  rate  of  unemployment  would  decrease to Y</a:t>
            </a:r>
            <a:r>
              <a:rPr lang="en-US" sz="1600" b="1" dirty="0">
                <a:solidFill>
                  <a:srgbClr val="C00000"/>
                </a:solidFill>
                <a:effectLst>
                  <a:outerShdw blurRad="38100" dist="38100" dir="2700000" algn="tl">
                    <a:srgbClr val="000000"/>
                  </a:outerShdw>
                </a:effectLst>
                <a:latin typeface="Arial" charset="0"/>
              </a:rPr>
              <a:t>2</a:t>
            </a:r>
            <a:r>
              <a:rPr lang="en-US" sz="1800" b="1" dirty="0">
                <a:solidFill>
                  <a:srgbClr val="C00000"/>
                </a:solidFill>
                <a:effectLst>
                  <a:outerShdw blurRad="38100" dist="38100" dir="2700000" algn="tl">
                    <a:srgbClr val="000000"/>
                  </a:outerShdw>
                </a:effectLst>
                <a:latin typeface="Arial" charset="0"/>
              </a:rPr>
              <a:t> because of </a:t>
            </a:r>
          </a:p>
          <a:p>
            <a:pPr algn="l" eaLnBrk="0" hangingPunct="0">
              <a:defRPr/>
            </a:pPr>
            <a:r>
              <a:rPr lang="en-US" sz="1800" b="1" dirty="0">
                <a:solidFill>
                  <a:srgbClr val="C00000"/>
                </a:solidFill>
                <a:effectLst>
                  <a:outerShdw blurRad="38100" dist="38100" dir="2700000" algn="tl">
                    <a:srgbClr val="000000"/>
                  </a:outerShdw>
                </a:effectLst>
                <a:latin typeface="Arial" charset="0"/>
              </a:rPr>
              <a:t>   “more labor” in the work force. </a:t>
            </a:r>
          </a:p>
          <a:p>
            <a:pPr algn="l" eaLnBrk="0" hangingPunct="0">
              <a:defRPr/>
            </a:pPr>
            <a:r>
              <a:rPr lang="en-US" sz="1800" b="1" dirty="0">
                <a:solidFill>
                  <a:srgbClr val="C00000"/>
                </a:solidFill>
                <a:effectLst>
                  <a:outerShdw blurRad="38100" dist="38100" dir="2700000" algn="tl">
                    <a:srgbClr val="000000"/>
                  </a:outerShdw>
                </a:effectLst>
                <a:latin typeface="Arial" charset="0"/>
              </a:rPr>
              <a:t> </a:t>
            </a:r>
          </a:p>
          <a:p>
            <a:pPr algn="l" eaLnBrk="0" hangingPunct="0">
              <a:defRPr/>
            </a:pPr>
            <a:r>
              <a:rPr lang="en-US" sz="1800" b="1" dirty="0">
                <a:solidFill>
                  <a:srgbClr val="C00000"/>
                </a:solidFill>
                <a:effectLst>
                  <a:outerShdw blurRad="38100" dist="38100" dir="2700000" algn="tl">
                    <a:srgbClr val="000000"/>
                  </a:outerShdw>
                </a:effectLst>
                <a:latin typeface="Arial" charset="0"/>
              </a:rPr>
              <a:t>   (ii): Lower payment for unemployment compensation will mean that workers </a:t>
            </a:r>
          </a:p>
          <a:p>
            <a:pPr algn="l" eaLnBrk="0" hangingPunct="0">
              <a:defRPr/>
            </a:pPr>
            <a:r>
              <a:rPr lang="en-US" sz="1800" b="1" dirty="0">
                <a:solidFill>
                  <a:srgbClr val="C00000"/>
                </a:solidFill>
                <a:effectLst>
                  <a:outerShdw blurRad="38100" dist="38100" dir="2700000" algn="tl">
                    <a:srgbClr val="000000"/>
                  </a:outerShdw>
                </a:effectLst>
                <a:latin typeface="Arial" charset="0"/>
              </a:rPr>
              <a:t>   have more incentive to work and go out and search for jobs more quickly. They </a:t>
            </a:r>
          </a:p>
          <a:p>
            <a:pPr algn="l" eaLnBrk="0" hangingPunct="0">
              <a:defRPr/>
            </a:pPr>
            <a:r>
              <a:rPr lang="en-US" sz="1800" b="1" dirty="0">
                <a:solidFill>
                  <a:srgbClr val="C00000"/>
                </a:solidFill>
                <a:effectLst>
                  <a:outerShdw blurRad="38100" dist="38100" dir="2700000" algn="tl">
                    <a:srgbClr val="000000"/>
                  </a:outerShdw>
                </a:effectLst>
                <a:latin typeface="Arial" charset="0"/>
              </a:rPr>
              <a:t>   remain unemployed for shorter periods of time and hence the natural rate of </a:t>
            </a:r>
          </a:p>
          <a:p>
            <a:pPr algn="l" eaLnBrk="0" hangingPunct="0">
              <a:defRPr/>
            </a:pPr>
            <a:r>
              <a:rPr lang="en-US" sz="1800" b="1" dirty="0">
                <a:solidFill>
                  <a:srgbClr val="C00000"/>
                </a:solidFill>
                <a:effectLst>
                  <a:outerShdw blurRad="38100" dist="38100" dir="2700000" algn="tl">
                    <a:srgbClr val="000000"/>
                  </a:outerShdw>
                </a:effectLst>
                <a:latin typeface="Arial" charset="0"/>
              </a:rPr>
              <a:t>   unemployment tends to be lower. The LRPC would shift to the left to Y</a:t>
            </a:r>
            <a:r>
              <a:rPr lang="en-US" sz="1600" b="1" dirty="0">
                <a:solidFill>
                  <a:srgbClr val="C00000"/>
                </a:solidFill>
                <a:effectLst>
                  <a:outerShdw blurRad="38100" dist="38100" dir="2700000" algn="tl">
                    <a:srgbClr val="000000"/>
                  </a:outerShdw>
                </a:effectLst>
                <a:latin typeface="Arial" charset="0"/>
              </a:rPr>
              <a:t>2</a:t>
            </a:r>
            <a:r>
              <a:rPr lang="en-US" sz="1800" b="1" dirty="0">
                <a:solidFill>
                  <a:srgbClr val="C00000"/>
                </a:solidFill>
                <a:effectLst>
                  <a:outerShdw blurRad="38100" dist="38100" dir="2700000" algn="tl">
                    <a:srgbClr val="000000"/>
                  </a:outerShdw>
                </a:effectLst>
                <a:latin typeface="Arial" charset="0"/>
              </a:rPr>
              <a:t>. </a:t>
            </a:r>
          </a:p>
        </p:txBody>
      </p:sp>
      <p:sp>
        <p:nvSpPr>
          <p:cNvPr id="589834" name="Rectangle 10"/>
          <p:cNvSpPr>
            <a:spLocks noChangeArrowheads="1"/>
          </p:cNvSpPr>
          <p:nvPr/>
        </p:nvSpPr>
        <p:spPr bwMode="auto">
          <a:xfrm>
            <a:off x="3886200" y="4343400"/>
            <a:ext cx="533400" cy="304800"/>
          </a:xfrm>
          <a:prstGeom prst="rect">
            <a:avLst/>
          </a:prstGeom>
          <a:noFill/>
          <a:ln w="9525">
            <a:noFill/>
            <a:miter lim="800000"/>
            <a:headEnd/>
            <a:tailEnd/>
          </a:ln>
          <a:effectLst/>
        </p:spPr>
        <p:txBody>
          <a:bodyPr wrap="none" anchor="ctr"/>
          <a:lstStyle/>
          <a:p>
            <a:pPr eaLnBrk="0" hangingPunct="0">
              <a:defRPr/>
            </a:pPr>
            <a:r>
              <a:rPr lang="en-US" b="1" dirty="0">
                <a:solidFill>
                  <a:srgbClr val="000000"/>
                </a:solidFill>
                <a:latin typeface="Arial" charset="0"/>
              </a:rPr>
              <a:t>Y</a:t>
            </a:r>
            <a:r>
              <a:rPr lang="en-US" sz="2000" b="1" dirty="0">
                <a:solidFill>
                  <a:srgbClr val="000000"/>
                </a:solidFill>
                <a:latin typeface="Arial" charset="0"/>
              </a:rPr>
              <a:t>1</a:t>
            </a:r>
          </a:p>
        </p:txBody>
      </p:sp>
      <p:sp>
        <p:nvSpPr>
          <p:cNvPr id="589835" name="Line 11"/>
          <p:cNvSpPr>
            <a:spLocks noChangeShapeType="1"/>
          </p:cNvSpPr>
          <p:nvPr/>
        </p:nvSpPr>
        <p:spPr bwMode="auto">
          <a:xfrm flipH="1" flipV="1">
            <a:off x="3581400" y="3276600"/>
            <a:ext cx="533400" cy="0"/>
          </a:xfrm>
          <a:prstGeom prst="line">
            <a:avLst/>
          </a:prstGeom>
          <a:noFill/>
          <a:ln w="76200">
            <a:solidFill>
              <a:srgbClr val="009900"/>
            </a:solidFill>
            <a:prstDash val="sysDot"/>
            <a:round/>
            <a:headEnd/>
            <a:tailEnd type="stealth" w="med" len="med"/>
          </a:ln>
        </p:spPr>
        <p:txBody>
          <a:bodyPr/>
          <a:lstStyle/>
          <a:p>
            <a:endParaRPr lang="en-US">
              <a:solidFill>
                <a:srgbClr val="000000"/>
              </a:solidFill>
            </a:endParaRPr>
          </a:p>
        </p:txBody>
      </p:sp>
      <p:pic>
        <p:nvPicPr>
          <p:cNvPr id="589836" name="A sw2763.wav">
            <a:hlinkClick r:id="" action="ppaction://media"/>
          </p:cNvPr>
          <p:cNvPicPr>
            <a:picLocks noRot="1" noChangeAspect="1" noChangeArrowheads="1"/>
          </p:cNvPicPr>
          <p:nvPr>
            <a:wavAudioFile r:embed="rId2" name="A sword clang.wav"/>
          </p:nvPr>
        </p:nvPicPr>
        <p:blipFill>
          <a:blip r:embed="rId7"/>
          <a:srcRect/>
          <a:stretch>
            <a:fillRect/>
          </a:stretch>
        </p:blipFill>
        <p:spPr bwMode="auto">
          <a:xfrm>
            <a:off x="0" y="4191000"/>
            <a:ext cx="304800" cy="304800"/>
          </a:xfrm>
          <a:prstGeom prst="rect">
            <a:avLst/>
          </a:prstGeom>
          <a:noFill/>
          <a:ln w="9525">
            <a:noFill/>
            <a:miter lim="800000"/>
            <a:headEnd/>
            <a:tailEnd/>
          </a:ln>
        </p:spPr>
      </p:pic>
      <p:pic>
        <p:nvPicPr>
          <p:cNvPr id="589837" name="A sw2764.wav">
            <a:hlinkClick r:id="" action="ppaction://media"/>
          </p:cNvPr>
          <p:cNvPicPr>
            <a:picLocks noGrp="1" noRot="1" noChangeAspect="1" noChangeArrowheads="1"/>
          </p:cNvPicPr>
          <p:nvPr>
            <p:ph/>
            <a:wavAudioFile r:embed="rId2" name="A sword clang.wav"/>
          </p:nvPr>
        </p:nvPicPr>
        <p:blipFill>
          <a:blip r:embed="rId7"/>
          <a:srcRect/>
          <a:stretch>
            <a:fillRect/>
          </a:stretch>
        </p:blipFill>
        <p:spPr>
          <a:xfrm>
            <a:off x="304800" y="4191000"/>
            <a:ext cx="304800" cy="304800"/>
          </a:xfrm>
        </p:spPr>
      </p:pic>
      <p:sp>
        <p:nvSpPr>
          <p:cNvPr id="589838" name="Line 14"/>
          <p:cNvSpPr>
            <a:spLocks noChangeShapeType="1"/>
          </p:cNvSpPr>
          <p:nvPr/>
        </p:nvSpPr>
        <p:spPr bwMode="auto">
          <a:xfrm>
            <a:off x="3581400" y="1981200"/>
            <a:ext cx="0" cy="2362200"/>
          </a:xfrm>
          <a:prstGeom prst="line">
            <a:avLst/>
          </a:prstGeom>
          <a:noFill/>
          <a:ln w="57150">
            <a:solidFill>
              <a:srgbClr val="009900"/>
            </a:solidFill>
            <a:round/>
            <a:headEnd/>
            <a:tailEnd/>
          </a:ln>
        </p:spPr>
        <p:txBody>
          <a:bodyPr/>
          <a:lstStyle/>
          <a:p>
            <a:endParaRPr lang="en-US">
              <a:solidFill>
                <a:srgbClr val="000000"/>
              </a:solidFill>
            </a:endParaRPr>
          </a:p>
        </p:txBody>
      </p:sp>
      <p:sp>
        <p:nvSpPr>
          <p:cNvPr id="589839" name="Rectangle 15"/>
          <p:cNvSpPr>
            <a:spLocks noChangeArrowheads="1"/>
          </p:cNvSpPr>
          <p:nvPr/>
        </p:nvSpPr>
        <p:spPr bwMode="auto">
          <a:xfrm>
            <a:off x="3352800" y="4343400"/>
            <a:ext cx="533400" cy="304800"/>
          </a:xfrm>
          <a:prstGeom prst="rect">
            <a:avLst/>
          </a:prstGeom>
          <a:noFill/>
          <a:ln w="9525">
            <a:noFill/>
            <a:miter lim="800000"/>
            <a:headEnd/>
            <a:tailEnd/>
          </a:ln>
          <a:effectLst/>
        </p:spPr>
        <p:txBody>
          <a:bodyPr wrap="none" anchor="ctr"/>
          <a:lstStyle/>
          <a:p>
            <a:pPr eaLnBrk="0" hangingPunct="0">
              <a:defRPr/>
            </a:pPr>
            <a:r>
              <a:rPr lang="en-US" b="1" dirty="0">
                <a:solidFill>
                  <a:srgbClr val="009900"/>
                </a:solidFill>
                <a:effectLst>
                  <a:outerShdw blurRad="38100" dist="38100" dir="2700000" algn="tl">
                    <a:srgbClr val="000000"/>
                  </a:outerShdw>
                </a:effectLst>
                <a:latin typeface="Arial" charset="0"/>
              </a:rPr>
              <a:t>Y</a:t>
            </a:r>
            <a:r>
              <a:rPr lang="en-US" sz="1800" b="1" dirty="0">
                <a:solidFill>
                  <a:srgbClr val="009900"/>
                </a:solidFill>
                <a:effectLst>
                  <a:outerShdw blurRad="38100" dist="38100" dir="2700000" algn="tl">
                    <a:srgbClr val="000000"/>
                  </a:outerShdw>
                </a:effectLst>
                <a:latin typeface="Arial" charset="0"/>
              </a:rPr>
              <a:t>2</a:t>
            </a:r>
          </a:p>
        </p:txBody>
      </p:sp>
      <p:pic>
        <p:nvPicPr>
          <p:cNvPr id="589840" name="Reag2763.wav">
            <a:hlinkClick r:id="" action="ppaction://media"/>
          </p:cNvPr>
          <p:cNvPicPr>
            <a:picLocks noRot="1" noChangeAspect="1" noChangeArrowheads="1"/>
          </p:cNvPicPr>
          <p:nvPr>
            <a:wavAudioFile r:embed="rId3" name="Reagan Gov is not the solution Reagan.wav"/>
          </p:nvPr>
        </p:nvPicPr>
        <p:blipFill>
          <a:blip r:embed="rId7"/>
          <a:srcRect/>
          <a:stretch>
            <a:fillRect/>
          </a:stretch>
        </p:blipFill>
        <p:spPr bwMode="auto">
          <a:xfrm>
            <a:off x="609600" y="4191000"/>
            <a:ext cx="304800" cy="304800"/>
          </a:xfrm>
          <a:prstGeom prst="rect">
            <a:avLst/>
          </a:prstGeom>
          <a:noFill/>
          <a:ln w="9525">
            <a:noFill/>
            <a:miter lim="800000"/>
            <a:headEnd/>
            <a:tailEnd/>
          </a:ln>
        </p:spPr>
      </p:pic>
      <p:sp>
        <p:nvSpPr>
          <p:cNvPr id="589841" name="Rectangle 17"/>
          <p:cNvSpPr>
            <a:spLocks noChangeArrowheads="1"/>
          </p:cNvSpPr>
          <p:nvPr/>
        </p:nvSpPr>
        <p:spPr bwMode="auto">
          <a:xfrm>
            <a:off x="0" y="762000"/>
            <a:ext cx="9144000" cy="7620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eaLnBrk="0" hangingPunct="0">
              <a:defRPr/>
            </a:pPr>
            <a:r>
              <a:rPr lang="en-US" sz="1800" dirty="0">
                <a:solidFill>
                  <a:srgbClr val="FFFFFF"/>
                </a:solidFill>
                <a:latin typeface="Arial" charset="0"/>
              </a:rPr>
              <a:t>         </a:t>
            </a:r>
            <a:r>
              <a:rPr lang="en-US" sz="1800" dirty="0">
                <a:solidFill>
                  <a:srgbClr val="000000"/>
                </a:solidFill>
                <a:latin typeface="Arial" charset="0"/>
              </a:rPr>
              <a:t>(</a:t>
            </a:r>
            <a:r>
              <a:rPr lang="en-US" sz="1800" dirty="0" err="1">
                <a:solidFill>
                  <a:srgbClr val="000000"/>
                </a:solidFill>
                <a:latin typeface="Arial" charset="0"/>
              </a:rPr>
              <a:t>i</a:t>
            </a:r>
            <a:r>
              <a:rPr lang="en-US" sz="1800" dirty="0">
                <a:solidFill>
                  <a:srgbClr val="000000"/>
                </a:solidFill>
                <a:latin typeface="Arial" charset="0"/>
              </a:rPr>
              <a:t>) Explain how this </a:t>
            </a:r>
            <a:r>
              <a:rPr lang="en-US" sz="1800" b="1" dirty="0">
                <a:solidFill>
                  <a:srgbClr val="0066FF"/>
                </a:solidFill>
                <a:effectLst>
                  <a:outerShdw blurRad="38100" dist="38100" dir="2700000" algn="tl">
                    <a:srgbClr val="000000"/>
                  </a:outerShdw>
                </a:effectLst>
                <a:latin typeface="Arial" charset="0"/>
              </a:rPr>
              <a:t>affects the natural rate of unemployment</a:t>
            </a:r>
            <a:r>
              <a:rPr lang="en-US" sz="1800" dirty="0">
                <a:solidFill>
                  <a:srgbClr val="0066FF"/>
                </a:solidFill>
                <a:latin typeface="Arial" charset="0"/>
              </a:rPr>
              <a:t>.</a:t>
            </a:r>
          </a:p>
          <a:p>
            <a:pPr algn="l" eaLnBrk="0" hangingPunct="0">
              <a:defRPr/>
            </a:pPr>
            <a:r>
              <a:rPr lang="en-US" sz="1800" dirty="0">
                <a:solidFill>
                  <a:srgbClr val="FFFFFF"/>
                </a:solidFill>
                <a:latin typeface="Arial" charset="0"/>
              </a:rPr>
              <a:t>        </a:t>
            </a:r>
            <a:r>
              <a:rPr lang="en-US" sz="1800" dirty="0">
                <a:solidFill>
                  <a:srgbClr val="000000"/>
                </a:solidFill>
                <a:latin typeface="Arial" charset="0"/>
              </a:rPr>
              <a:t>(ii) Using a </a:t>
            </a:r>
            <a:r>
              <a:rPr lang="en-US" sz="1800" b="1" dirty="0">
                <a:solidFill>
                  <a:srgbClr val="0066FF"/>
                </a:solidFill>
                <a:effectLst>
                  <a:outerShdw blurRad="38100" dist="38100" dir="2700000" algn="tl">
                    <a:srgbClr val="000000"/>
                  </a:outerShdw>
                </a:effectLst>
                <a:latin typeface="Arial" charset="0"/>
              </a:rPr>
              <a:t>correctly labeled </a:t>
            </a:r>
            <a:r>
              <a:rPr lang="en-US" sz="1800" b="1" dirty="0" smtClean="0">
                <a:solidFill>
                  <a:srgbClr val="0066FF"/>
                </a:solidFill>
                <a:effectLst>
                  <a:outerShdw blurRad="38100" dist="38100" dir="2700000" algn="tl">
                    <a:srgbClr val="000000"/>
                  </a:outerShdw>
                </a:effectLst>
                <a:latin typeface="Arial" charset="0"/>
              </a:rPr>
              <a:t>graph</a:t>
            </a:r>
            <a:r>
              <a:rPr lang="en-US" sz="1800" dirty="0">
                <a:solidFill>
                  <a:srgbClr val="000000"/>
                </a:solidFill>
                <a:latin typeface="Arial" charset="0"/>
              </a:rPr>
              <a:t>,</a:t>
            </a:r>
            <a:r>
              <a:rPr lang="en-US" sz="1800" dirty="0" smtClean="0">
                <a:solidFill>
                  <a:srgbClr val="FFFFFF"/>
                </a:solidFill>
                <a:latin typeface="Arial" charset="0"/>
              </a:rPr>
              <a:t> </a:t>
            </a:r>
            <a:r>
              <a:rPr lang="en-US" sz="1800" dirty="0">
                <a:solidFill>
                  <a:srgbClr val="000000"/>
                </a:solidFill>
                <a:latin typeface="Arial" charset="0"/>
              </a:rPr>
              <a:t>show how this </a:t>
            </a:r>
            <a:r>
              <a:rPr lang="en-US" sz="1800" b="1" dirty="0">
                <a:solidFill>
                  <a:srgbClr val="0066FF"/>
                </a:solidFill>
                <a:effectLst>
                  <a:outerShdw blurRad="38100" dist="38100" dir="2700000" algn="tl">
                    <a:srgbClr val="000000"/>
                  </a:outerShdw>
                </a:effectLst>
                <a:latin typeface="Arial" charset="0"/>
              </a:rPr>
              <a:t>affects the </a:t>
            </a:r>
          </a:p>
          <a:p>
            <a:pPr algn="l" eaLnBrk="0" hangingPunct="0">
              <a:defRPr/>
            </a:pPr>
            <a:r>
              <a:rPr lang="en-US" sz="1400" b="1" dirty="0">
                <a:solidFill>
                  <a:srgbClr val="0066FF"/>
                </a:solidFill>
                <a:effectLst>
                  <a:outerShdw blurRad="38100" dist="38100" dir="2700000" algn="tl">
                    <a:srgbClr val="000000"/>
                  </a:outerShdw>
                </a:effectLst>
                <a:latin typeface="Arial" charset="0"/>
              </a:rPr>
              <a:t>                 </a:t>
            </a:r>
            <a:r>
              <a:rPr lang="en-US" sz="1600" b="1" dirty="0">
                <a:solidFill>
                  <a:srgbClr val="0066FF"/>
                </a:solidFill>
                <a:effectLst>
                  <a:outerShdw blurRad="38100" dist="38100" dir="2700000" algn="tl">
                    <a:srgbClr val="000000"/>
                  </a:outerShdw>
                </a:effectLst>
                <a:latin typeface="Arial" charset="0"/>
              </a:rPr>
              <a:t>long-run </a:t>
            </a:r>
            <a:r>
              <a:rPr lang="en-US" sz="1800" b="1" dirty="0">
                <a:solidFill>
                  <a:srgbClr val="0066FF"/>
                </a:solidFill>
                <a:effectLst>
                  <a:outerShdw blurRad="38100" dist="38100" dir="2700000" algn="tl">
                    <a:srgbClr val="000000"/>
                  </a:outerShdw>
                </a:effectLst>
                <a:latin typeface="Arial" charset="0"/>
              </a:rPr>
              <a:t>P</a:t>
            </a:r>
            <a:r>
              <a:rPr lang="en-US" sz="1600" b="1" dirty="0">
                <a:solidFill>
                  <a:srgbClr val="0066FF"/>
                </a:solidFill>
                <a:effectLst>
                  <a:outerShdw blurRad="38100" dist="38100" dir="2700000" algn="tl">
                    <a:srgbClr val="000000"/>
                  </a:outerShdw>
                </a:effectLst>
                <a:latin typeface="Arial" charset="0"/>
              </a:rPr>
              <a:t>hillips curve</a:t>
            </a:r>
            <a:r>
              <a:rPr lang="en-US" sz="1800" dirty="0">
                <a:solidFill>
                  <a:srgbClr val="000000"/>
                </a:solidFill>
                <a:latin typeface="Arial" charset="0"/>
              </a:rPr>
              <a:t>.</a:t>
            </a:r>
          </a:p>
        </p:txBody>
      </p:sp>
      <p:pic>
        <p:nvPicPr>
          <p:cNvPr id="589842" name="Picture 18" descr="Uncle Sam X out c5"/>
          <p:cNvPicPr>
            <a:picLocks noChangeAspect="1" noChangeArrowheads="1" noCrop="1"/>
          </p:cNvPicPr>
          <p:nvPr/>
        </p:nvPicPr>
        <p:blipFill>
          <a:blip r:embed="rId8"/>
          <a:srcRect/>
          <a:stretch>
            <a:fillRect/>
          </a:stretch>
        </p:blipFill>
        <p:spPr bwMode="auto">
          <a:xfrm>
            <a:off x="7442200" y="723900"/>
            <a:ext cx="1409700" cy="1409700"/>
          </a:xfrm>
          <a:prstGeom prst="rect">
            <a:avLst/>
          </a:prstGeom>
          <a:noFill/>
          <a:ln w="9525">
            <a:noFill/>
            <a:miter lim="800000"/>
            <a:headEnd/>
            <a:tailEnd/>
          </a:ln>
        </p:spPr>
      </p:pic>
      <p:sp>
        <p:nvSpPr>
          <p:cNvPr id="589843" name="Rectangle 19"/>
          <p:cNvSpPr>
            <a:spLocks noChangeArrowheads="1"/>
          </p:cNvSpPr>
          <p:nvPr/>
        </p:nvSpPr>
        <p:spPr bwMode="auto">
          <a:xfrm>
            <a:off x="3200400" y="1752600"/>
            <a:ext cx="609600" cy="228600"/>
          </a:xfrm>
          <a:prstGeom prst="rect">
            <a:avLst/>
          </a:prstGeom>
          <a:noFill/>
          <a:ln w="9525">
            <a:noFill/>
            <a:miter lim="800000"/>
            <a:headEnd/>
            <a:tailEnd/>
          </a:ln>
          <a:effectLst/>
        </p:spPr>
        <p:txBody>
          <a:bodyPr wrap="none" anchor="ctr"/>
          <a:lstStyle/>
          <a:p>
            <a:pPr eaLnBrk="0" hangingPunct="0">
              <a:defRPr/>
            </a:pPr>
            <a:r>
              <a:rPr lang="en-US" sz="1600" b="1" dirty="0">
                <a:solidFill>
                  <a:srgbClr val="009900"/>
                </a:solidFill>
                <a:effectLst>
                  <a:outerShdw blurRad="38100" dist="38100" dir="2700000" algn="tl">
                    <a:srgbClr val="000000"/>
                  </a:outerShdw>
                </a:effectLst>
                <a:latin typeface="Arial" charset="0"/>
              </a:rPr>
              <a:t>LRPC</a:t>
            </a:r>
            <a:r>
              <a:rPr lang="en-US" sz="1400" b="1" dirty="0">
                <a:solidFill>
                  <a:srgbClr val="009900"/>
                </a:solidFill>
                <a:effectLst>
                  <a:outerShdw blurRad="38100" dist="38100" dir="2700000" algn="tl">
                    <a:srgbClr val="000000"/>
                  </a:outerShdw>
                </a:effectLst>
                <a:latin typeface="Arial" charset="0"/>
              </a:rPr>
              <a:t>2</a:t>
            </a:r>
            <a:endParaRPr lang="en-US" sz="1600" b="1" dirty="0">
              <a:solidFill>
                <a:srgbClr val="009900"/>
              </a:solidFill>
              <a:effectLst>
                <a:outerShdw blurRad="38100" dist="38100" dir="2700000" algn="tl">
                  <a:srgbClr val="000000"/>
                </a:outerShdw>
              </a:effectLst>
              <a:latin typeface="Arial" charset="0"/>
            </a:endParaRPr>
          </a:p>
        </p:txBody>
      </p:sp>
      <p:sp>
        <p:nvSpPr>
          <p:cNvPr id="589845" name="Rectangle 21"/>
          <p:cNvSpPr>
            <a:spLocks noChangeArrowheads="1"/>
          </p:cNvSpPr>
          <p:nvPr/>
        </p:nvSpPr>
        <p:spPr bwMode="auto">
          <a:xfrm>
            <a:off x="4495800" y="2286000"/>
            <a:ext cx="4495800" cy="12954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l" eaLnBrk="0" hangingPunct="0">
              <a:defRPr/>
            </a:pPr>
            <a:r>
              <a:rPr lang="en-US" sz="1800" b="1" dirty="0">
                <a:solidFill>
                  <a:srgbClr val="C00000"/>
                </a:solidFill>
                <a:effectLst>
                  <a:outerShdw blurRad="38100" dist="38100" dir="2700000" algn="tl">
                    <a:srgbClr val="000000"/>
                  </a:outerShdw>
                </a:effectLst>
                <a:latin typeface="Arial" charset="0"/>
              </a:rPr>
              <a:t>[4 points given for saying the  a.) natural</a:t>
            </a:r>
          </a:p>
          <a:p>
            <a:pPr algn="l" eaLnBrk="0" hangingPunct="0">
              <a:defRPr/>
            </a:pPr>
            <a:r>
              <a:rPr lang="en-US" sz="1800" b="1" dirty="0">
                <a:solidFill>
                  <a:srgbClr val="C00000"/>
                </a:solidFill>
                <a:effectLst>
                  <a:outerShdw blurRad="38100" dist="38100" dir="2700000" algn="tl">
                    <a:srgbClr val="000000"/>
                  </a:outerShdw>
                </a:effectLst>
                <a:latin typeface="Arial" charset="0"/>
              </a:rPr>
              <a:t>rate will decrease, b.) People have  more </a:t>
            </a:r>
          </a:p>
          <a:p>
            <a:pPr algn="l" eaLnBrk="0" hangingPunct="0">
              <a:defRPr/>
            </a:pPr>
            <a:r>
              <a:rPr lang="en-US" sz="1800" b="1" dirty="0">
                <a:solidFill>
                  <a:srgbClr val="C00000"/>
                </a:solidFill>
                <a:effectLst>
                  <a:outerShdw blurRad="38100" dist="38100" dir="2700000" algn="tl">
                    <a:srgbClr val="000000"/>
                  </a:outerShdw>
                </a:effectLst>
                <a:latin typeface="Arial" charset="0"/>
              </a:rPr>
              <a:t>incentive  to look  for  work,  c.) graph of </a:t>
            </a:r>
          </a:p>
          <a:p>
            <a:pPr algn="l" eaLnBrk="0" hangingPunct="0">
              <a:defRPr/>
            </a:pPr>
            <a:r>
              <a:rPr lang="en-US" sz="1800" b="1" dirty="0">
                <a:solidFill>
                  <a:srgbClr val="C00000"/>
                </a:solidFill>
                <a:effectLst>
                  <a:outerShdw blurRad="38100" dist="38100" dir="2700000" algn="tl">
                    <a:srgbClr val="000000"/>
                  </a:outerShdw>
                </a:effectLst>
                <a:latin typeface="Arial" charset="0"/>
              </a:rPr>
              <a:t>LRPC, and d.) leftward shift of the LRPC]</a:t>
            </a:r>
          </a:p>
        </p:txBody>
      </p:sp>
      <p:sp>
        <p:nvSpPr>
          <p:cNvPr id="589846" name="Rectangle 22"/>
          <p:cNvSpPr>
            <a:spLocks noChangeArrowheads="1"/>
          </p:cNvSpPr>
          <p:nvPr/>
        </p:nvSpPr>
        <p:spPr bwMode="auto">
          <a:xfrm rot="16200000">
            <a:off x="1076325" y="2663825"/>
            <a:ext cx="2635250" cy="520700"/>
          </a:xfrm>
          <a:prstGeom prst="rect">
            <a:avLst/>
          </a:prstGeom>
          <a:noFill/>
          <a:ln w="76200" algn="ctr">
            <a:noFill/>
            <a:miter lim="800000"/>
            <a:headEnd/>
            <a:tailEnd/>
          </a:ln>
          <a:effectLst/>
        </p:spPr>
        <p:txBody>
          <a:bodyPr wrap="none" anchor="ctr"/>
          <a:lstStyle/>
          <a:p>
            <a:pPr>
              <a:defRPr/>
            </a:pPr>
            <a:r>
              <a:rPr lang="en-US" sz="1600" b="1" dirty="0">
                <a:solidFill>
                  <a:srgbClr val="000000"/>
                </a:solidFill>
                <a:latin typeface="Arial" charset="0"/>
              </a:rPr>
              <a:t>Annual Rate of Inflation</a:t>
            </a:r>
          </a:p>
        </p:txBody>
      </p:sp>
    </p:spTree>
    <p:custDataLst>
      <p:tags r:id="rId1"/>
    </p:custDataLst>
    <p:extLst>
      <p:ext uri="{BB962C8B-B14F-4D97-AF65-F5344CB8AC3E}">
        <p14:creationId xmlns:p14="http://schemas.microsoft.com/office/powerpoint/2010/main" val="3153654319"/>
      </p:ext>
    </p:extLst>
  </p:cSld>
  <p:clrMapOvr>
    <a:masterClrMapping/>
  </p:clrMapOvr>
  <mc:AlternateContent xmlns:mc="http://schemas.openxmlformats.org/markup-compatibility/2006" xmlns:p14="http://schemas.microsoft.com/office/powerpoint/2010/main">
    <mc:Choice Requires="p14">
      <p:transition spd="slow" p14:dur="1500" advTm="39047">
        <p14:window dir="vert"/>
      </p:transition>
    </mc:Choice>
    <mc:Fallback xmlns="">
      <p:transition spd="slow" advTm="39047">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9826"/>
                                        </p:tgtEl>
                                        <p:attrNameLst>
                                          <p:attrName>style.visibility</p:attrName>
                                        </p:attrNameLst>
                                      </p:cBhvr>
                                      <p:to>
                                        <p:strVal val="visible"/>
                                      </p:to>
                                    </p:set>
                                    <p:animEffect transition="in" filter="wipe(left)">
                                      <p:cBhvr>
                                        <p:cTn id="7" dur="2000"/>
                                        <p:tgtEl>
                                          <p:spTgt spid="589826"/>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589842"/>
                                        </p:tgtEl>
                                        <p:attrNameLst>
                                          <p:attrName>style.visibility</p:attrName>
                                        </p:attrNameLst>
                                      </p:cBhvr>
                                      <p:to>
                                        <p:strVal val="visible"/>
                                      </p:to>
                                    </p:set>
                                    <p:animEffect transition="in" filter="dissolve">
                                      <p:cBhvr>
                                        <p:cTn id="11" dur="500"/>
                                        <p:tgtEl>
                                          <p:spTgt spid="589842"/>
                                        </p:tgtEl>
                                      </p:cBhvr>
                                    </p:animEffect>
                                  </p:childTnLst>
                                </p:cTn>
                              </p:par>
                              <p:par>
                                <p:cTn id="12" presetID="1" presetClass="mediacall" presetSubtype="0" fill="hold" nodeType="withEffect">
                                  <p:stCondLst>
                                    <p:cond delay="0"/>
                                  </p:stCondLst>
                                  <p:childTnLst>
                                    <p:cmd type="call" cmd="playFrom(0.0)">
                                      <p:cBhvr>
                                        <p:cTn id="13" dur="5096" fill="hold"/>
                                        <p:tgtEl>
                                          <p:spTgt spid="589840"/>
                                        </p:tgtEl>
                                      </p:cBhvr>
                                    </p:cmd>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89841"/>
                                        </p:tgtEl>
                                        <p:attrNameLst>
                                          <p:attrName>style.visibility</p:attrName>
                                        </p:attrNameLst>
                                      </p:cBhvr>
                                      <p:to>
                                        <p:strVal val="visible"/>
                                      </p:to>
                                    </p:set>
                                    <p:animEffect transition="in" filter="wipe(left)">
                                      <p:cBhvr>
                                        <p:cTn id="18" dur="2000"/>
                                        <p:tgtEl>
                                          <p:spTgt spid="5898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89827"/>
                                        </p:tgtEl>
                                        <p:attrNameLst>
                                          <p:attrName>style.visibility</p:attrName>
                                        </p:attrNameLst>
                                      </p:cBhvr>
                                      <p:to>
                                        <p:strVal val="visible"/>
                                      </p:to>
                                    </p:set>
                                    <p:animEffect transition="in" filter="dissolve">
                                      <p:cBhvr>
                                        <p:cTn id="23" dur="500"/>
                                        <p:tgtEl>
                                          <p:spTgt spid="58982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89828"/>
                                        </p:tgtEl>
                                        <p:attrNameLst>
                                          <p:attrName>style.visibility</p:attrName>
                                        </p:attrNameLst>
                                      </p:cBhvr>
                                      <p:to>
                                        <p:strVal val="visible"/>
                                      </p:to>
                                    </p:set>
                                    <p:animEffect transition="in" filter="dissolve">
                                      <p:cBhvr>
                                        <p:cTn id="26" dur="500"/>
                                        <p:tgtEl>
                                          <p:spTgt spid="58982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89846"/>
                                        </p:tgtEl>
                                        <p:attrNameLst>
                                          <p:attrName>style.visibility</p:attrName>
                                        </p:attrNameLst>
                                      </p:cBhvr>
                                      <p:to>
                                        <p:strVal val="visible"/>
                                      </p:to>
                                    </p:set>
                                    <p:animEffect transition="in" filter="dissolve">
                                      <p:cBhvr>
                                        <p:cTn id="29" dur="500"/>
                                        <p:tgtEl>
                                          <p:spTgt spid="58984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89829"/>
                                        </p:tgtEl>
                                        <p:attrNameLst>
                                          <p:attrName>style.visibility</p:attrName>
                                        </p:attrNameLst>
                                      </p:cBhvr>
                                      <p:to>
                                        <p:strVal val="visible"/>
                                      </p:to>
                                    </p:set>
                                    <p:animEffect transition="in" filter="dissolve">
                                      <p:cBhvr>
                                        <p:cTn id="32" dur="500"/>
                                        <p:tgtEl>
                                          <p:spTgt spid="58982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89830"/>
                                        </p:tgtEl>
                                        <p:attrNameLst>
                                          <p:attrName>style.visibility</p:attrName>
                                        </p:attrNameLst>
                                      </p:cBhvr>
                                      <p:to>
                                        <p:strVal val="visible"/>
                                      </p:to>
                                    </p:set>
                                    <p:animEffect transition="in" filter="dissolve">
                                      <p:cBhvr>
                                        <p:cTn id="35" dur="500"/>
                                        <p:tgtEl>
                                          <p:spTgt spid="589830"/>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89834"/>
                                        </p:tgtEl>
                                        <p:attrNameLst>
                                          <p:attrName>style.visibility</p:attrName>
                                        </p:attrNameLst>
                                      </p:cBhvr>
                                      <p:to>
                                        <p:strVal val="visible"/>
                                      </p:to>
                                    </p:set>
                                    <p:animEffect transition="in" filter="dissolve">
                                      <p:cBhvr>
                                        <p:cTn id="38" dur="500"/>
                                        <p:tgtEl>
                                          <p:spTgt spid="58983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89831"/>
                                        </p:tgtEl>
                                        <p:attrNameLst>
                                          <p:attrName>style.visibility</p:attrName>
                                        </p:attrNameLst>
                                      </p:cBhvr>
                                      <p:to>
                                        <p:strVal val="visible"/>
                                      </p:to>
                                    </p:set>
                                    <p:animEffect transition="in" filter="dissolve">
                                      <p:cBhvr>
                                        <p:cTn id="41" dur="500"/>
                                        <p:tgtEl>
                                          <p:spTgt spid="58983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589835"/>
                                        </p:tgtEl>
                                        <p:attrNameLst>
                                          <p:attrName>style.visibility</p:attrName>
                                        </p:attrNameLst>
                                      </p:cBhvr>
                                      <p:to>
                                        <p:strVal val="visible"/>
                                      </p:to>
                                    </p:set>
                                    <p:animEffect transition="in" filter="wipe(right)">
                                      <p:cBhvr>
                                        <p:cTn id="46" dur="2000"/>
                                        <p:tgtEl>
                                          <p:spTgt spid="589835"/>
                                        </p:tgtEl>
                                      </p:cBhvr>
                                    </p:animEffect>
                                  </p:childTnLst>
                                </p:cTn>
                              </p:par>
                            </p:childTnLst>
                          </p:cTn>
                        </p:par>
                        <p:par>
                          <p:cTn id="47" fill="hold" nodeType="afterGroup">
                            <p:stCondLst>
                              <p:cond delay="2000"/>
                            </p:stCondLst>
                            <p:childTnLst>
                              <p:par>
                                <p:cTn id="48" presetID="1" presetClass="mediacall" presetSubtype="0" fill="hold" nodeType="afterEffect">
                                  <p:stCondLst>
                                    <p:cond delay="0"/>
                                  </p:stCondLst>
                                  <p:childTnLst>
                                    <p:cmd type="call" cmd="playFrom(0.0)">
                                      <p:cBhvr>
                                        <p:cTn id="49" dur="322" fill="hold"/>
                                        <p:tgtEl>
                                          <p:spTgt spid="589836"/>
                                        </p:tgtEl>
                                      </p:cBhvr>
                                    </p:cmd>
                                  </p:childTnLst>
                                </p:cTn>
                              </p:par>
                            </p:childTnLst>
                          </p:cTn>
                        </p:par>
                        <p:par>
                          <p:cTn id="50" fill="hold" nodeType="afterGroup">
                            <p:stCondLst>
                              <p:cond delay="2322"/>
                            </p:stCondLst>
                            <p:childTnLst>
                              <p:par>
                                <p:cTn id="51" presetID="9" presetClass="entr" presetSubtype="0" fill="hold" grpId="0" nodeType="afterEffect">
                                  <p:stCondLst>
                                    <p:cond delay="0"/>
                                  </p:stCondLst>
                                  <p:childTnLst>
                                    <p:set>
                                      <p:cBhvr>
                                        <p:cTn id="52" dur="1" fill="hold">
                                          <p:stCondLst>
                                            <p:cond delay="0"/>
                                          </p:stCondLst>
                                        </p:cTn>
                                        <p:tgtEl>
                                          <p:spTgt spid="589843"/>
                                        </p:tgtEl>
                                        <p:attrNameLst>
                                          <p:attrName>style.visibility</p:attrName>
                                        </p:attrNameLst>
                                      </p:cBhvr>
                                      <p:to>
                                        <p:strVal val="visible"/>
                                      </p:to>
                                    </p:set>
                                    <p:animEffect transition="in" filter="dissolve">
                                      <p:cBhvr>
                                        <p:cTn id="53" dur="500"/>
                                        <p:tgtEl>
                                          <p:spTgt spid="589843"/>
                                        </p:tgtEl>
                                      </p:cBhvr>
                                    </p:animEffect>
                                  </p:childTnLst>
                                </p:cTn>
                              </p:par>
                            </p:childTnLst>
                          </p:cTn>
                        </p:par>
                        <p:par>
                          <p:cTn id="54" fill="hold" nodeType="afterGroup">
                            <p:stCondLst>
                              <p:cond delay="2822"/>
                            </p:stCondLst>
                            <p:childTnLst>
                              <p:par>
                                <p:cTn id="55" presetID="22" presetClass="entr" presetSubtype="1" fill="hold" grpId="0" nodeType="afterEffect">
                                  <p:stCondLst>
                                    <p:cond delay="0"/>
                                  </p:stCondLst>
                                  <p:childTnLst>
                                    <p:set>
                                      <p:cBhvr>
                                        <p:cTn id="56" dur="1" fill="hold">
                                          <p:stCondLst>
                                            <p:cond delay="0"/>
                                          </p:stCondLst>
                                        </p:cTn>
                                        <p:tgtEl>
                                          <p:spTgt spid="589838"/>
                                        </p:tgtEl>
                                        <p:attrNameLst>
                                          <p:attrName>style.visibility</p:attrName>
                                        </p:attrNameLst>
                                      </p:cBhvr>
                                      <p:to>
                                        <p:strVal val="visible"/>
                                      </p:to>
                                    </p:set>
                                    <p:animEffect transition="in" filter="wipe(up)">
                                      <p:cBhvr>
                                        <p:cTn id="57" dur="2000"/>
                                        <p:tgtEl>
                                          <p:spTgt spid="589838"/>
                                        </p:tgtEl>
                                      </p:cBhvr>
                                    </p:animEffect>
                                  </p:childTnLst>
                                </p:cTn>
                              </p:par>
                            </p:childTnLst>
                          </p:cTn>
                        </p:par>
                        <p:par>
                          <p:cTn id="58" fill="hold" nodeType="afterGroup">
                            <p:stCondLst>
                              <p:cond delay="4822"/>
                            </p:stCondLst>
                            <p:childTnLst>
                              <p:par>
                                <p:cTn id="59" presetID="1" presetClass="mediacall" presetSubtype="0" fill="hold" nodeType="afterEffect">
                                  <p:stCondLst>
                                    <p:cond delay="0"/>
                                  </p:stCondLst>
                                  <p:childTnLst>
                                    <p:cmd type="call" cmd="playFrom(0.0)">
                                      <p:cBhvr>
                                        <p:cTn id="60" dur="322" fill="hold"/>
                                        <p:tgtEl>
                                          <p:spTgt spid="589837"/>
                                        </p:tgtEl>
                                      </p:cBhvr>
                                    </p:cmd>
                                  </p:childTnLst>
                                </p:cTn>
                              </p:par>
                            </p:childTnLst>
                          </p:cTn>
                        </p:par>
                        <p:par>
                          <p:cTn id="61" fill="hold" nodeType="afterGroup">
                            <p:stCondLst>
                              <p:cond delay="5144"/>
                            </p:stCondLst>
                            <p:childTnLst>
                              <p:par>
                                <p:cTn id="62" presetID="9" presetClass="entr" presetSubtype="0" fill="hold" grpId="0" nodeType="afterEffect">
                                  <p:stCondLst>
                                    <p:cond delay="0"/>
                                  </p:stCondLst>
                                  <p:childTnLst>
                                    <p:set>
                                      <p:cBhvr>
                                        <p:cTn id="63" dur="1" fill="hold">
                                          <p:stCondLst>
                                            <p:cond delay="0"/>
                                          </p:stCondLst>
                                        </p:cTn>
                                        <p:tgtEl>
                                          <p:spTgt spid="589839"/>
                                        </p:tgtEl>
                                        <p:attrNameLst>
                                          <p:attrName>style.visibility</p:attrName>
                                        </p:attrNameLst>
                                      </p:cBhvr>
                                      <p:to>
                                        <p:strVal val="visible"/>
                                      </p:to>
                                    </p:set>
                                    <p:animEffect transition="in" filter="dissolve">
                                      <p:cBhvr>
                                        <p:cTn id="64" dur="500"/>
                                        <p:tgtEl>
                                          <p:spTgt spid="58983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589833"/>
                                        </p:tgtEl>
                                        <p:attrNameLst>
                                          <p:attrName>style.visibility</p:attrName>
                                        </p:attrNameLst>
                                      </p:cBhvr>
                                      <p:to>
                                        <p:strVal val="visible"/>
                                      </p:to>
                                    </p:set>
                                    <p:anim calcmode="lin" valueType="num">
                                      <p:cBhvr>
                                        <p:cTn id="69" dur="1000" fill="hold"/>
                                        <p:tgtEl>
                                          <p:spTgt spid="589833"/>
                                        </p:tgtEl>
                                        <p:attrNameLst>
                                          <p:attrName>ppt_w</p:attrName>
                                        </p:attrNameLst>
                                      </p:cBhvr>
                                      <p:tavLst>
                                        <p:tav tm="0">
                                          <p:val>
                                            <p:fltVal val="0"/>
                                          </p:val>
                                        </p:tav>
                                        <p:tav tm="100000">
                                          <p:val>
                                            <p:strVal val="#ppt_w"/>
                                          </p:val>
                                        </p:tav>
                                      </p:tavLst>
                                    </p:anim>
                                    <p:anim calcmode="lin" valueType="num">
                                      <p:cBhvr>
                                        <p:cTn id="70" dur="1000" fill="hold"/>
                                        <p:tgtEl>
                                          <p:spTgt spid="589833"/>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1" presetClass="entr" presetSubtype="4" fill="hold" grpId="0" nodeType="clickEffect">
                                  <p:stCondLst>
                                    <p:cond delay="0"/>
                                  </p:stCondLst>
                                  <p:childTnLst>
                                    <p:set>
                                      <p:cBhvr>
                                        <p:cTn id="74" dur="1" fill="hold">
                                          <p:stCondLst>
                                            <p:cond delay="0"/>
                                          </p:stCondLst>
                                        </p:cTn>
                                        <p:tgtEl>
                                          <p:spTgt spid="589845"/>
                                        </p:tgtEl>
                                        <p:attrNameLst>
                                          <p:attrName>style.visibility</p:attrName>
                                        </p:attrNameLst>
                                      </p:cBhvr>
                                      <p:to>
                                        <p:strVal val="visible"/>
                                      </p:to>
                                    </p:set>
                                    <p:animEffect transition="in" filter="wheel(4)">
                                      <p:cBhvr>
                                        <p:cTn id="75" dur="1000"/>
                                        <p:tgtEl>
                                          <p:spTgt spid="58984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6" fill="hold" display="0">
                  <p:stCondLst>
                    <p:cond delay="indefinite"/>
                  </p:stCondLst>
                  <p:endCondLst>
                    <p:cond evt="onNext" delay="0">
                      <p:tgtEl>
                        <p:sldTgt/>
                      </p:tgtEl>
                    </p:cond>
                    <p:cond evt="onPrev" delay="0">
                      <p:tgtEl>
                        <p:sldTgt/>
                      </p:tgtEl>
                    </p:cond>
                    <p:cond evt="onStopAudio" delay="0">
                      <p:tgtEl>
                        <p:sldTgt/>
                      </p:tgtEl>
                    </p:cond>
                  </p:endCondLst>
                </p:cTn>
                <p:tgtEl>
                  <p:spTgt spid="589836"/>
                </p:tgtEl>
              </p:cMediaNode>
            </p:audio>
            <p:audio>
              <p:cMediaNode showWhenStopped="0">
                <p:cTn id="77" fill="hold" display="0">
                  <p:stCondLst>
                    <p:cond delay="indefinite"/>
                  </p:stCondLst>
                  <p:endCondLst>
                    <p:cond evt="onNext" delay="0">
                      <p:tgtEl>
                        <p:sldTgt/>
                      </p:tgtEl>
                    </p:cond>
                    <p:cond evt="onPrev" delay="0">
                      <p:tgtEl>
                        <p:sldTgt/>
                      </p:tgtEl>
                    </p:cond>
                    <p:cond evt="onStopAudio" delay="0">
                      <p:tgtEl>
                        <p:sldTgt/>
                      </p:tgtEl>
                    </p:cond>
                  </p:endCondLst>
                </p:cTn>
                <p:tgtEl>
                  <p:spTgt spid="589837"/>
                </p:tgtEl>
              </p:cMediaNode>
            </p:audio>
            <p:audio>
              <p:cMediaNode showWhenStopped="0">
                <p:cTn id="78" fill="hold" display="0">
                  <p:stCondLst>
                    <p:cond delay="indefinite"/>
                  </p:stCondLst>
                  <p:endCondLst>
                    <p:cond evt="onNext" delay="0">
                      <p:tgtEl>
                        <p:sldTgt/>
                      </p:tgtEl>
                    </p:cond>
                    <p:cond evt="onPrev" delay="0">
                      <p:tgtEl>
                        <p:sldTgt/>
                      </p:tgtEl>
                    </p:cond>
                    <p:cond evt="onStopAudio" delay="0">
                      <p:tgtEl>
                        <p:sldTgt/>
                      </p:tgtEl>
                    </p:cond>
                  </p:endCondLst>
                </p:cTn>
                <p:tgtEl>
                  <p:spTgt spid="589840"/>
                </p:tgtEl>
              </p:cMediaNode>
            </p:audio>
          </p:childTnLst>
        </p:cTn>
      </p:par>
    </p:tnLst>
    <p:bldLst>
      <p:bldP spid="589826" grpId="0"/>
      <p:bldP spid="589827" grpId="0" animBg="1"/>
      <p:bldP spid="589828" grpId="0" animBg="1"/>
      <p:bldP spid="589829" grpId="0" animBg="1"/>
      <p:bldP spid="589830" grpId="0"/>
      <p:bldP spid="589831" grpId="0"/>
      <p:bldP spid="589833" grpId="0"/>
      <p:bldP spid="589834" grpId="0"/>
      <p:bldP spid="589835" grpId="0" animBg="1"/>
      <p:bldP spid="589838" grpId="0" animBg="1"/>
      <p:bldP spid="589839" grpId="0"/>
      <p:bldP spid="589841" grpId="0"/>
      <p:bldP spid="589843" grpId="0"/>
      <p:bldP spid="589845" grpId="0"/>
      <p:bldP spid="589846" grpId="0"/>
    </p:bldLst>
  </p:timing>
  <p:extLst mod="1">
    <p:ext uri="{E180D4A7-C9FB-4DFB-919C-405C955672EB}">
      <p14:showEvtLst xmlns:p14="http://schemas.microsoft.com/office/powerpoint/2010/main">
        <p14:playEvt time="6970" objId="589840"/>
        <p14:stopEvt time="12105" objId="589840"/>
        <p14:playEvt time="20506" objId="589836"/>
        <p14:stopEvt time="20843" objId="589836"/>
        <p14:playEvt time="23322" objId="589837"/>
        <p14:stopEvt time="23658" objId="589837"/>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82" descr="logo"/>
          <p:cNvPicPr>
            <a:picLocks noChangeAspect="1" noChangeArrowheads="1"/>
          </p:cNvPicPr>
          <p:nvPr/>
        </p:nvPicPr>
        <p:blipFill>
          <a:blip r:embed="rId3"/>
          <a:srcRect/>
          <a:stretch>
            <a:fillRect/>
          </a:stretch>
        </p:blipFill>
        <p:spPr bwMode="auto">
          <a:xfrm>
            <a:off x="1417637" y="4038941"/>
            <a:ext cx="1449388" cy="2218984"/>
          </a:xfrm>
          <a:prstGeom prst="rect">
            <a:avLst/>
          </a:prstGeom>
          <a:noFill/>
          <a:ln w="9525">
            <a:noFill/>
            <a:miter lim="800000"/>
            <a:headEnd/>
            <a:tailEnd/>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71" t="11" r="114" b="7067"/>
          <a:stretch/>
        </p:blipFill>
        <p:spPr bwMode="auto">
          <a:xfrm>
            <a:off x="4389120" y="1005840"/>
            <a:ext cx="4389120" cy="448056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6" name="Rectangle 83"/>
          <p:cNvSpPr>
            <a:spLocks noChangeArrowheads="1"/>
          </p:cNvSpPr>
          <p:nvPr/>
        </p:nvSpPr>
        <p:spPr bwMode="auto">
          <a:xfrm>
            <a:off x="231775" y="6257925"/>
            <a:ext cx="3587750" cy="596900"/>
          </a:xfrm>
          <a:prstGeom prst="rect">
            <a:avLst/>
          </a:prstGeom>
          <a:noFill/>
          <a:ln w="76200" algn="ctr">
            <a:noFill/>
            <a:miter lim="800000"/>
            <a:headEnd/>
            <a:tailEnd/>
          </a:ln>
          <a:effectLst/>
        </p:spPr>
        <p:txBody>
          <a:bodyPr wrap="none" anchor="ctr"/>
          <a:lstStyle/>
          <a:p>
            <a:pPr>
              <a:defRPr/>
            </a:pPr>
            <a:r>
              <a:rPr lang="en-US" sz="1800" b="1" dirty="0">
                <a:solidFill>
                  <a:srgbClr val="000000"/>
                </a:solidFill>
                <a:effectLst>
                  <a:outerShdw blurRad="38100" dist="38100" dir="2700000" algn="tl">
                    <a:srgbClr val="FFFFFF"/>
                  </a:outerShdw>
                </a:effectLst>
                <a:latin typeface="Arial" charset="0"/>
              </a:rPr>
              <a:t>Alban William Housego Phillips</a:t>
            </a:r>
          </a:p>
          <a:p>
            <a:pPr>
              <a:defRPr/>
            </a:pPr>
            <a:r>
              <a:rPr lang="en-US" sz="2000" b="1" dirty="0">
                <a:solidFill>
                  <a:srgbClr val="000000"/>
                </a:solidFill>
                <a:effectLst>
                  <a:outerShdw blurRad="38100" dist="38100" dir="2700000" algn="tl">
                    <a:srgbClr val="FFFFFF"/>
                  </a:outerShdw>
                </a:effectLst>
                <a:latin typeface="Arial" charset="0"/>
              </a:rPr>
              <a:t>1914-1975</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7002" y="4740275"/>
            <a:ext cx="247650" cy="247650"/>
          </a:xfrm>
          <a:prstGeom prst="rect">
            <a:avLst/>
          </a:prstGeom>
        </p:spPr>
      </p:pic>
      <p:sp>
        <p:nvSpPr>
          <p:cNvPr id="8" name="TextBox 7"/>
          <p:cNvSpPr txBox="1"/>
          <p:nvPr/>
        </p:nvSpPr>
        <p:spPr>
          <a:xfrm>
            <a:off x="4295129" y="5509768"/>
            <a:ext cx="4582171" cy="492443"/>
          </a:xfrm>
          <a:prstGeom prst="rect">
            <a:avLst/>
          </a:prstGeom>
          <a:noFill/>
        </p:spPr>
        <p:txBody>
          <a:bodyPr wrap="square" rtlCol="0">
            <a:spAutoFit/>
          </a:bodyPr>
          <a:lstStyle/>
          <a:p>
            <a:pPr algn="r"/>
            <a:r>
              <a:rPr lang="en-US" sz="2600" dirty="0" smtClean="0">
                <a:solidFill>
                  <a:srgbClr val="000000"/>
                </a:solidFill>
                <a:latin typeface="Arial Black" pitchFamily="34" charset="0"/>
              </a:rPr>
              <a:t>Unemployment Rate [%]</a:t>
            </a:r>
            <a:endParaRPr lang="en-US" sz="2600" dirty="0">
              <a:solidFill>
                <a:srgbClr val="000000"/>
              </a:solidFill>
              <a:latin typeface="Arial Black" pitchFamily="34" charset="0"/>
            </a:endParaRPr>
          </a:p>
        </p:txBody>
      </p:sp>
      <p:sp>
        <p:nvSpPr>
          <p:cNvPr id="9" name="TextBox 8"/>
          <p:cNvSpPr txBox="1"/>
          <p:nvPr/>
        </p:nvSpPr>
        <p:spPr>
          <a:xfrm rot="16200000">
            <a:off x="3005742" y="2943612"/>
            <a:ext cx="2360353" cy="523220"/>
          </a:xfrm>
          <a:prstGeom prst="rect">
            <a:avLst/>
          </a:prstGeom>
          <a:noFill/>
        </p:spPr>
        <p:txBody>
          <a:bodyPr wrap="square" rtlCol="0">
            <a:spAutoFit/>
          </a:bodyPr>
          <a:lstStyle/>
          <a:p>
            <a:pPr algn="r"/>
            <a:r>
              <a:rPr lang="en-US" sz="2800" dirty="0" smtClean="0">
                <a:solidFill>
                  <a:srgbClr val="000000"/>
                </a:solidFill>
                <a:latin typeface="Arial Black" pitchFamily="34" charset="0"/>
              </a:rPr>
              <a:t>Inflation</a:t>
            </a:r>
            <a:endParaRPr lang="en-US" sz="2800" dirty="0">
              <a:solidFill>
                <a:srgbClr val="000000"/>
              </a:solidFill>
              <a:latin typeface="Arial Black" pitchFamily="34" charset="0"/>
            </a:endParaRPr>
          </a:p>
        </p:txBody>
      </p:sp>
      <p:sp>
        <p:nvSpPr>
          <p:cNvPr id="10" name="Rectangle 9"/>
          <p:cNvSpPr/>
          <p:nvPr/>
        </p:nvSpPr>
        <p:spPr>
          <a:xfrm>
            <a:off x="521761" y="-57150"/>
            <a:ext cx="8071900" cy="769441"/>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b="1" dirty="0" smtClean="0">
                <a:ln w="11430">
                  <a:solidFill>
                    <a:srgbClr val="006600"/>
                  </a:solidFill>
                </a:ln>
                <a:solidFill>
                  <a:srgbClr val="0066FF"/>
                </a:solidFill>
                <a:effectLst>
                  <a:outerShdw blurRad="50800" dist="39000" dir="5460000" algn="tl">
                    <a:srgbClr val="000000">
                      <a:alpha val="38000"/>
                    </a:srgbClr>
                  </a:outerShdw>
                </a:effectLst>
                <a:latin typeface="Arial Black" pitchFamily="34" charset="0"/>
              </a:rPr>
              <a:t>The Phillips Curve</a:t>
            </a:r>
            <a:endParaRPr lang="en-US" sz="4400" b="1" dirty="0">
              <a:ln w="11430">
                <a:solidFill>
                  <a:srgbClr val="006600"/>
                </a:solidFill>
              </a:ln>
              <a:solidFill>
                <a:srgbClr val="0066FF"/>
              </a:solidFill>
              <a:effectLst>
                <a:outerShdw blurRad="50800" dist="39000" dir="5460000" algn="tl">
                  <a:srgbClr val="000000">
                    <a:alpha val="38000"/>
                  </a:srgbClr>
                </a:outerShdw>
              </a:effectLst>
              <a:latin typeface="Arial Black" pitchFamily="34" charset="0"/>
            </a:endParaRPr>
          </a:p>
        </p:txBody>
      </p:sp>
      <p:sp>
        <p:nvSpPr>
          <p:cNvPr id="11" name="Rectangle 10"/>
          <p:cNvSpPr/>
          <p:nvPr/>
        </p:nvSpPr>
        <p:spPr>
          <a:xfrm>
            <a:off x="4693775" y="955129"/>
            <a:ext cx="3899886" cy="523220"/>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b="1" dirty="0" smtClean="0">
                <a:ln w="11430">
                  <a:solidFill>
                    <a:srgbClr val="006600"/>
                  </a:solidFill>
                </a:ln>
                <a:solidFill>
                  <a:srgbClr val="008000"/>
                </a:solidFill>
                <a:effectLst>
                  <a:outerShdw blurRad="50800" dist="39000" dir="5460000" algn="tl">
                    <a:srgbClr val="000000">
                      <a:alpha val="38000"/>
                    </a:srgbClr>
                  </a:outerShdw>
                </a:effectLst>
                <a:latin typeface="Arial Black" pitchFamily="34" charset="0"/>
              </a:rPr>
              <a:t>[if increase in AD]</a:t>
            </a:r>
            <a:endParaRPr lang="en-US" sz="2800" b="1" dirty="0">
              <a:ln w="11430">
                <a:solidFill>
                  <a:srgbClr val="006600"/>
                </a:solidFill>
              </a:ln>
              <a:solidFill>
                <a:srgbClr val="008000"/>
              </a:solidFill>
              <a:effectLst>
                <a:outerShdw blurRad="50800" dist="39000" dir="5460000" algn="tl">
                  <a:srgbClr val="000000">
                    <a:alpha val="38000"/>
                  </a:srgbClr>
                </a:outerShdw>
              </a:effectLst>
              <a:latin typeface="Arial Black" pitchFamily="34" charset="0"/>
            </a:endParaRPr>
          </a:p>
        </p:txBody>
      </p:sp>
      <p:sp>
        <p:nvSpPr>
          <p:cNvPr id="12" name="Rectangle 11"/>
          <p:cNvSpPr/>
          <p:nvPr/>
        </p:nvSpPr>
        <p:spPr>
          <a:xfrm>
            <a:off x="4295775" y="1330188"/>
            <a:ext cx="4629149" cy="461665"/>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b="1" dirty="0" smtClean="0">
                <a:ln w="11430">
                  <a:solidFill>
                    <a:srgbClr val="006600"/>
                  </a:solidFill>
                </a:ln>
                <a:solidFill>
                  <a:srgbClr val="008000"/>
                </a:solidFill>
                <a:effectLst>
                  <a:outerShdw blurRad="50800" dist="39000" dir="5460000" algn="tl">
                    <a:srgbClr val="000000">
                      <a:alpha val="38000"/>
                    </a:srgbClr>
                  </a:outerShdw>
                </a:effectLst>
                <a:latin typeface="Arial Black" pitchFamily="34" charset="0"/>
              </a:rPr>
              <a:t>[movement up </a:t>
            </a:r>
            <a:r>
              <a:rPr lang="en-US" sz="2200" b="1" dirty="0" smtClean="0">
                <a:ln w="11430">
                  <a:solidFill>
                    <a:srgbClr val="006600"/>
                  </a:solidFill>
                </a:ln>
                <a:solidFill>
                  <a:srgbClr val="008000"/>
                </a:solidFill>
                <a:effectLst>
                  <a:outerShdw blurRad="50800" dist="39000" dir="5460000" algn="tl">
                    <a:srgbClr val="000000">
                      <a:alpha val="38000"/>
                    </a:srgbClr>
                  </a:outerShdw>
                </a:effectLst>
                <a:latin typeface="Arial Black" pitchFamily="34" charset="0"/>
              </a:rPr>
              <a:t>(left) on </a:t>
            </a:r>
            <a:r>
              <a:rPr lang="en-US" b="1" dirty="0" smtClean="0">
                <a:ln w="11430">
                  <a:solidFill>
                    <a:srgbClr val="006600"/>
                  </a:solidFill>
                </a:ln>
                <a:solidFill>
                  <a:srgbClr val="008000"/>
                </a:solidFill>
                <a:effectLst>
                  <a:outerShdw blurRad="50800" dist="39000" dir="5460000" algn="tl">
                    <a:srgbClr val="000000">
                      <a:alpha val="38000"/>
                    </a:srgbClr>
                  </a:outerShdw>
                </a:effectLst>
                <a:latin typeface="Arial Black" pitchFamily="34" charset="0"/>
              </a:rPr>
              <a:t>PC]</a:t>
            </a:r>
            <a:endParaRPr lang="en-US" b="1" dirty="0">
              <a:ln w="11430">
                <a:solidFill>
                  <a:srgbClr val="006600"/>
                </a:solidFill>
              </a:ln>
              <a:solidFill>
                <a:srgbClr val="008000"/>
              </a:solidFill>
              <a:effectLst>
                <a:outerShdw blurRad="50800" dist="39000" dir="5460000" algn="tl">
                  <a:srgbClr val="000000">
                    <a:alpha val="38000"/>
                  </a:srgbClr>
                </a:outerShdw>
              </a:effectLst>
              <a:latin typeface="Arial Black" pitchFamily="34" charset="0"/>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866" y="777240"/>
            <a:ext cx="3935310" cy="31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6" descr="arrow left light gr"/>
          <p:cNvPicPr>
            <a:picLocks noChangeAspect="1" noChangeArrowheads="1" noCrop="1"/>
          </p:cNvPicPr>
          <p:nvPr/>
        </p:nvPicPr>
        <p:blipFill>
          <a:blip r:embed="rId7"/>
          <a:srcRect/>
          <a:stretch>
            <a:fillRect/>
          </a:stretch>
        </p:blipFill>
        <p:spPr bwMode="auto">
          <a:xfrm rot="10800000">
            <a:off x="1702380" y="1801378"/>
            <a:ext cx="841802" cy="341576"/>
          </a:xfrm>
          <a:prstGeom prst="rect">
            <a:avLst/>
          </a:prstGeom>
          <a:noFill/>
          <a:ln w="9525">
            <a:noFill/>
            <a:miter lim="800000"/>
            <a:headEnd/>
            <a:tailEnd/>
          </a:ln>
        </p:spPr>
      </p:pic>
      <p:sp>
        <p:nvSpPr>
          <p:cNvPr id="14" name="Rectangle 13"/>
          <p:cNvSpPr/>
          <p:nvPr/>
        </p:nvSpPr>
        <p:spPr>
          <a:xfrm>
            <a:off x="24422" y="744230"/>
            <a:ext cx="3899886" cy="523220"/>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b="1" dirty="0" smtClean="0">
                <a:ln w="11430">
                  <a:solidFill>
                    <a:srgbClr val="006600"/>
                  </a:solidFill>
                </a:ln>
                <a:solidFill>
                  <a:srgbClr val="008000"/>
                </a:solidFill>
                <a:effectLst>
                  <a:outerShdw blurRad="50800" dist="39000" dir="5460000" algn="tl">
                    <a:srgbClr val="000000">
                      <a:alpha val="38000"/>
                    </a:srgbClr>
                  </a:outerShdw>
                </a:effectLst>
                <a:latin typeface="Arial Black" pitchFamily="34" charset="0"/>
              </a:rPr>
              <a:t>Increase in AD</a:t>
            </a:r>
            <a:endParaRPr lang="en-US" sz="2800" b="1" dirty="0">
              <a:ln w="11430">
                <a:solidFill>
                  <a:srgbClr val="006600"/>
                </a:solidFill>
              </a:ln>
              <a:solidFill>
                <a:srgbClr val="008000"/>
              </a:solidFill>
              <a:effectLst>
                <a:outerShdw blurRad="50800" dist="39000" dir="5460000" algn="tl">
                  <a:srgbClr val="000000">
                    <a:alpha val="38000"/>
                  </a:srgbClr>
                </a:outerShdw>
              </a:effectLst>
              <a:latin typeface="Arial Black" pitchFamily="34" charset="0"/>
            </a:endParaRPr>
          </a:p>
        </p:txBody>
      </p:sp>
    </p:spTree>
    <p:extLst>
      <p:ext uri="{BB962C8B-B14F-4D97-AF65-F5344CB8AC3E}">
        <p14:creationId xmlns:p14="http://schemas.microsoft.com/office/powerpoint/2010/main" val="35100327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ipe(left)">
                                      <p:cBhvr>
                                        <p:cTn id="11" dur="2000"/>
                                        <p:tgtEl>
                                          <p:spTgt spid="3075"/>
                                        </p:tgtEl>
                                      </p:cBhvr>
                                    </p:animEffect>
                                  </p:childTnLst>
                                </p:cTn>
                              </p:par>
                              <p:par>
                                <p:cTn id="12" presetID="2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nodeType="clickEffect">
                                  <p:stCondLst>
                                    <p:cond delay="0"/>
                                  </p:stCondLst>
                                  <p:childTnLst>
                                    <p:animMotion origin="layout" path="M -0.18004 -0.41875 L -0.17865 -0.30185 C -0.17691 -0.27407 -0.18073 -0.28125 -0.17604 -0.25046 C -0.17135 -0.21968 -0.15799 -0.1456 -0.1507 -0.11713 C -0.14184 -0.08194 -0.14219 -0.09352 -0.13195 -0.07986 C -0.1217 -0.0662 -0.11146 -0.04884 -0.08941 -0.03565 L 8.33333E-7 -3.7037E-7 " pathEditMode="relative" rAng="0" ptsTypes="FfafaFF">
                                      <p:cBhvr>
                                        <p:cTn id="26" dur="5000" spd="-100000" fill="hold"/>
                                        <p:tgtEl>
                                          <p:spTgt spid="4"/>
                                        </p:tgtEl>
                                        <p:attrNameLst>
                                          <p:attrName>ppt_x</p:attrName>
                                          <p:attrName>ppt_y</p:attrName>
                                        </p:attrNameLst>
                                      </p:cBhvr>
                                      <p:rCtr x="8958" y="2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598019" name="Rectangle 3"/>
          <p:cNvSpPr>
            <a:spLocks noChangeArrowheads="1"/>
          </p:cNvSpPr>
          <p:nvPr/>
        </p:nvSpPr>
        <p:spPr bwMode="auto">
          <a:xfrm>
            <a:off x="0" y="0"/>
            <a:ext cx="9144000" cy="68580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eaLnBrk="0" hangingPunct="0">
              <a:defRPr/>
            </a:pPr>
            <a:endParaRPr lang="en-US" sz="1800" dirty="0">
              <a:latin typeface="Arial" charset="0"/>
            </a:endParaRPr>
          </a:p>
          <a:p>
            <a:pPr algn="l" eaLnBrk="0" hangingPunct="0">
              <a:defRPr/>
            </a:pPr>
            <a:endParaRPr lang="en-US" sz="1800" dirty="0">
              <a:latin typeface="Arial" charset="0"/>
            </a:endParaRPr>
          </a:p>
          <a:p>
            <a:pPr algn="l" eaLnBrk="0" hangingPunct="0">
              <a:defRPr/>
            </a:pPr>
            <a:r>
              <a:rPr lang="en-US" sz="1800" dirty="0">
                <a:latin typeface="Arial" charset="0"/>
              </a:rPr>
              <a:t>   </a:t>
            </a:r>
          </a:p>
          <a:p>
            <a:pPr algn="l" eaLnBrk="0" hangingPunct="0">
              <a:defRPr/>
            </a:pPr>
            <a:r>
              <a:rPr lang="en-US" sz="1800" dirty="0">
                <a:latin typeface="Arial" charset="0"/>
              </a:rPr>
              <a:t>   </a:t>
            </a:r>
          </a:p>
          <a:p>
            <a:pPr algn="l" eaLnBrk="0" hangingPunct="0">
              <a:defRPr/>
            </a:pPr>
            <a:r>
              <a:rPr lang="en-US" sz="1800" dirty="0">
                <a:latin typeface="Arial" charset="0"/>
              </a:rPr>
              <a:t>   </a:t>
            </a:r>
          </a:p>
          <a:p>
            <a:pPr algn="l" eaLnBrk="0" hangingPunct="0">
              <a:defRPr/>
            </a:pPr>
            <a:r>
              <a:rPr lang="en-US" sz="1800" dirty="0">
                <a:latin typeface="Arial" charset="0"/>
              </a:rPr>
              <a:t>   </a:t>
            </a:r>
          </a:p>
          <a:p>
            <a:pPr algn="l" eaLnBrk="0" hangingPunct="0">
              <a:defRPr/>
            </a:pPr>
            <a:r>
              <a:rPr lang="en-US" sz="1800" dirty="0">
                <a:latin typeface="Arial" charset="0"/>
              </a:rPr>
              <a:t> </a:t>
            </a:r>
            <a:endParaRPr lang="en-US" sz="1800" b="1" dirty="0">
              <a:effectLst>
                <a:outerShdw blurRad="38100" dist="38100" dir="2700000" algn="tl">
                  <a:srgbClr val="C0C0C0"/>
                </a:outerShdw>
              </a:effectLst>
              <a:latin typeface="Arial" charset="0"/>
            </a:endParaRPr>
          </a:p>
          <a:p>
            <a:pPr algn="l" eaLnBrk="0" hangingPunct="0">
              <a:defRPr/>
            </a:pPr>
            <a:endParaRPr lang="en-US" sz="1800" b="1" dirty="0">
              <a:effectLst>
                <a:outerShdw blurRad="38100" dist="38100" dir="2700000" algn="tl">
                  <a:srgbClr val="C0C0C0"/>
                </a:outerShdw>
              </a:effectLst>
              <a:latin typeface="Arial" charset="0"/>
            </a:endParaRPr>
          </a:p>
          <a:p>
            <a:pPr algn="l" eaLnBrk="0" hangingPunct="0">
              <a:defRPr/>
            </a:pPr>
            <a:r>
              <a:rPr lang="en-US" sz="1800" b="1" u="sng" dirty="0">
                <a:solidFill>
                  <a:srgbClr val="990033"/>
                </a:solidFill>
                <a:effectLst>
                  <a:outerShdw blurRad="38100" dist="38100" dir="2700000" algn="tl">
                    <a:srgbClr val="C0C0C0"/>
                  </a:outerShdw>
                </a:effectLst>
                <a:latin typeface="Arial" charset="0"/>
              </a:rPr>
              <a:t>Phillips Curve</a:t>
            </a:r>
          </a:p>
          <a:p>
            <a:pPr algn="l" eaLnBrk="0" hangingPunct="0">
              <a:defRPr/>
            </a:pPr>
            <a:r>
              <a:rPr lang="en-US" sz="1600" b="1" dirty="0">
                <a:solidFill>
                  <a:srgbClr val="3333FF"/>
                </a:solidFill>
                <a:effectLst>
                  <a:outerShdw blurRad="38100" dist="38100" dir="2700000" algn="tl">
                    <a:srgbClr val="C0C0C0"/>
                  </a:outerShdw>
                </a:effectLst>
                <a:latin typeface="Arial" charset="0"/>
              </a:rPr>
              <a:t>(74%)</a:t>
            </a:r>
            <a:r>
              <a:rPr lang="en-US" sz="1800" b="1" dirty="0">
                <a:effectLst>
                  <a:outerShdw blurRad="38100" dist="38100" dir="2700000" algn="tl">
                    <a:srgbClr val="C0C0C0"/>
                  </a:outerShdw>
                </a:effectLst>
                <a:latin typeface="Arial" charset="0"/>
              </a:rPr>
              <a:t> </a:t>
            </a:r>
            <a:r>
              <a:rPr lang="en-US" sz="1800" dirty="0">
                <a:latin typeface="Arial" charset="0"/>
              </a:rPr>
              <a:t>1. </a:t>
            </a:r>
            <a:r>
              <a:rPr lang="en-US" sz="2000" dirty="0" smtClean="0">
                <a:solidFill>
                  <a:srgbClr val="FF0000"/>
                </a:solidFill>
                <a:effectLst>
                  <a:outerShdw blurRad="38100" dist="38100" dir="2700000" algn="tl">
                    <a:srgbClr val="000000">
                      <a:alpha val="43137"/>
                    </a:srgbClr>
                  </a:outerShdw>
                </a:effectLst>
                <a:latin typeface="Arial Black" pitchFamily="34" charset="0"/>
              </a:rPr>
              <a:t>*</a:t>
            </a:r>
            <a:r>
              <a:rPr lang="en-US" sz="1800" dirty="0" smtClean="0">
                <a:latin typeface="Arial" charset="0"/>
              </a:rPr>
              <a:t>According </a:t>
            </a:r>
            <a:r>
              <a:rPr lang="en-US" sz="1800" dirty="0">
                <a:latin typeface="Arial" charset="0"/>
              </a:rPr>
              <a:t>to the </a:t>
            </a:r>
            <a:r>
              <a:rPr lang="en-US" sz="1800" b="1" dirty="0" smtClean="0">
                <a:solidFill>
                  <a:srgbClr val="3333FF"/>
                </a:solidFill>
                <a:effectLst>
                  <a:outerShdw blurRad="38100" dist="38100" dir="2700000" algn="tl">
                    <a:srgbClr val="C0C0C0"/>
                  </a:outerShdw>
                </a:effectLst>
                <a:latin typeface="Arial" charset="0"/>
              </a:rPr>
              <a:t>Short-Run </a:t>
            </a:r>
            <a:r>
              <a:rPr lang="en-US" sz="1800" b="1" dirty="0">
                <a:solidFill>
                  <a:srgbClr val="3333FF"/>
                </a:solidFill>
                <a:effectLst>
                  <a:outerShdw blurRad="38100" dist="38100" dir="2700000" algn="tl">
                    <a:srgbClr val="C0C0C0"/>
                  </a:outerShdw>
                </a:effectLst>
                <a:latin typeface="Arial" charset="0"/>
              </a:rPr>
              <a:t>Phillips </a:t>
            </a:r>
            <a:r>
              <a:rPr lang="en-US" sz="1800" b="1" dirty="0" smtClean="0">
                <a:solidFill>
                  <a:srgbClr val="3333FF"/>
                </a:solidFill>
                <a:effectLst>
                  <a:outerShdw blurRad="38100" dist="38100" dir="2700000" algn="tl">
                    <a:srgbClr val="C0C0C0"/>
                  </a:outerShdw>
                </a:effectLst>
                <a:latin typeface="Arial" charset="0"/>
              </a:rPr>
              <a:t>Curve</a:t>
            </a:r>
            <a:r>
              <a:rPr lang="en-US" sz="1800" dirty="0">
                <a:latin typeface="Arial" charset="0"/>
              </a:rPr>
              <a:t>, there is a trade-off between</a:t>
            </a:r>
          </a:p>
          <a:p>
            <a:pPr algn="l" eaLnBrk="0" hangingPunct="0">
              <a:defRPr/>
            </a:pPr>
            <a:r>
              <a:rPr lang="en-US" sz="1800" dirty="0">
                <a:latin typeface="Arial" charset="0"/>
              </a:rPr>
              <a:t>   a. interest rates and inflation</a:t>
            </a:r>
          </a:p>
          <a:p>
            <a:pPr algn="l" eaLnBrk="0" hangingPunct="0">
              <a:defRPr/>
            </a:pPr>
            <a:r>
              <a:rPr lang="en-US" sz="1800" dirty="0">
                <a:latin typeface="Arial" charset="0"/>
              </a:rPr>
              <a:t>   b. the growth of the MS and interest rates</a:t>
            </a:r>
          </a:p>
          <a:p>
            <a:pPr algn="l" eaLnBrk="0" hangingPunct="0">
              <a:defRPr/>
            </a:pPr>
            <a:r>
              <a:rPr lang="en-US" sz="1800" dirty="0">
                <a:latin typeface="Arial" charset="0"/>
              </a:rPr>
              <a:t>   c. unemployment and economic growth</a:t>
            </a:r>
          </a:p>
          <a:p>
            <a:pPr algn="l" eaLnBrk="0" hangingPunct="0">
              <a:defRPr/>
            </a:pPr>
            <a:r>
              <a:rPr lang="en-US" sz="1800" dirty="0">
                <a:latin typeface="Arial" charset="0"/>
              </a:rPr>
              <a:t>   d. inflation and unemployment</a:t>
            </a:r>
          </a:p>
          <a:p>
            <a:pPr algn="l" eaLnBrk="0" hangingPunct="0">
              <a:defRPr/>
            </a:pPr>
            <a:r>
              <a:rPr lang="en-US" sz="1800" dirty="0">
                <a:latin typeface="Arial" charset="0"/>
              </a:rPr>
              <a:t>   e. economic growth and interest rates</a:t>
            </a:r>
          </a:p>
          <a:p>
            <a:pPr algn="l" eaLnBrk="0" hangingPunct="0">
              <a:defRPr/>
            </a:pPr>
            <a:endParaRPr lang="en-US" sz="1800" dirty="0">
              <a:latin typeface="Arial" charset="0"/>
            </a:endParaRPr>
          </a:p>
          <a:p>
            <a:pPr algn="l" eaLnBrk="0" hangingPunct="0">
              <a:defRPr/>
            </a:pPr>
            <a:r>
              <a:rPr lang="en-US" sz="1800" b="1" dirty="0">
                <a:solidFill>
                  <a:srgbClr val="3333FF"/>
                </a:solidFill>
                <a:effectLst>
                  <a:outerShdw blurRad="38100" dist="38100" dir="2700000" algn="tl">
                    <a:srgbClr val="C0C0C0"/>
                  </a:outerShdw>
                </a:effectLst>
                <a:latin typeface="Arial" charset="0"/>
              </a:rPr>
              <a:t>(22%)</a:t>
            </a:r>
            <a:r>
              <a:rPr lang="en-US" sz="1800" dirty="0">
                <a:latin typeface="Arial" charset="0"/>
              </a:rPr>
              <a:t> 2</a:t>
            </a:r>
            <a:r>
              <a:rPr lang="en-US" sz="1800" dirty="0" smtClean="0">
                <a:latin typeface="Arial" charset="0"/>
              </a:rPr>
              <a:t>.</a:t>
            </a:r>
            <a:r>
              <a:rPr lang="en-US" sz="2000" dirty="0" smtClean="0">
                <a:solidFill>
                  <a:srgbClr val="FF0000"/>
                </a:solidFill>
                <a:latin typeface="Arial Black" pitchFamily="34" charset="0"/>
              </a:rPr>
              <a:t>*</a:t>
            </a:r>
            <a:r>
              <a:rPr lang="en-US" sz="1800" dirty="0" smtClean="0">
                <a:latin typeface="Arial" charset="0"/>
              </a:rPr>
              <a:t>According </a:t>
            </a:r>
            <a:r>
              <a:rPr lang="en-US" sz="1800" dirty="0">
                <a:latin typeface="Arial" charset="0"/>
              </a:rPr>
              <a:t>to the </a:t>
            </a:r>
            <a:r>
              <a:rPr lang="en-US" sz="1800" b="1" dirty="0" smtClean="0">
                <a:solidFill>
                  <a:srgbClr val="3333FF"/>
                </a:solidFill>
                <a:effectLst>
                  <a:outerShdw blurRad="38100" dist="38100" dir="2700000" algn="tl">
                    <a:srgbClr val="C0C0C0"/>
                  </a:outerShdw>
                </a:effectLst>
                <a:latin typeface="Arial" charset="0"/>
              </a:rPr>
              <a:t>Long-Run </a:t>
            </a:r>
            <a:r>
              <a:rPr lang="en-US" sz="1800" b="1" dirty="0">
                <a:solidFill>
                  <a:srgbClr val="3333FF"/>
                </a:solidFill>
                <a:effectLst>
                  <a:outerShdw blurRad="38100" dist="38100" dir="2700000" algn="tl">
                    <a:srgbClr val="C0C0C0"/>
                  </a:outerShdw>
                </a:effectLst>
                <a:latin typeface="Arial" charset="0"/>
              </a:rPr>
              <a:t>Phillips </a:t>
            </a:r>
            <a:r>
              <a:rPr lang="en-US" sz="1800" b="1" dirty="0" smtClean="0">
                <a:solidFill>
                  <a:srgbClr val="3333FF"/>
                </a:solidFill>
                <a:effectLst>
                  <a:outerShdw blurRad="38100" dist="38100" dir="2700000" algn="tl">
                    <a:srgbClr val="C0C0C0"/>
                  </a:outerShdw>
                </a:effectLst>
                <a:latin typeface="Arial" charset="0"/>
              </a:rPr>
              <a:t>Curve</a:t>
            </a:r>
            <a:r>
              <a:rPr lang="en-US" sz="1800" dirty="0">
                <a:latin typeface="Arial" charset="0"/>
              </a:rPr>
              <a:t>, which of the following is true?</a:t>
            </a:r>
          </a:p>
          <a:p>
            <a:pPr algn="l" eaLnBrk="0" hangingPunct="0">
              <a:defRPr/>
            </a:pPr>
            <a:r>
              <a:rPr lang="en-US" sz="1800" dirty="0">
                <a:latin typeface="Arial" charset="0"/>
              </a:rPr>
              <a:t>   a. Unemployment increases with an increase in inflation.</a:t>
            </a:r>
          </a:p>
          <a:p>
            <a:pPr algn="l" eaLnBrk="0" hangingPunct="0">
              <a:defRPr/>
            </a:pPr>
            <a:r>
              <a:rPr lang="en-US" sz="1800" dirty="0">
                <a:latin typeface="Arial" charset="0"/>
              </a:rPr>
              <a:t>   b. Unemployment decreases with an increase in inflation.</a:t>
            </a:r>
          </a:p>
          <a:p>
            <a:pPr algn="l" eaLnBrk="0" hangingPunct="0">
              <a:defRPr/>
            </a:pPr>
            <a:r>
              <a:rPr lang="en-US" sz="1800" dirty="0">
                <a:latin typeface="Arial" charset="0"/>
              </a:rPr>
              <a:t>   c. Increased automation leads</a:t>
            </a:r>
            <a:r>
              <a:rPr lang="en-US" sz="1600" dirty="0">
                <a:latin typeface="Arial" charset="0"/>
              </a:rPr>
              <a:t> to </a:t>
            </a:r>
            <a:r>
              <a:rPr lang="en-US" sz="1800" dirty="0">
                <a:latin typeface="Arial" charset="0"/>
              </a:rPr>
              <a:t>lower levels</a:t>
            </a:r>
            <a:r>
              <a:rPr lang="en-US" sz="1600" dirty="0">
                <a:latin typeface="Arial" charset="0"/>
              </a:rPr>
              <a:t> of </a:t>
            </a:r>
            <a:r>
              <a:rPr lang="en-US" sz="1800" dirty="0">
                <a:latin typeface="Arial" charset="0"/>
              </a:rPr>
              <a:t>structural unemployment </a:t>
            </a:r>
            <a:r>
              <a:rPr lang="en-US" sz="1600" dirty="0">
                <a:latin typeface="Arial" charset="0"/>
              </a:rPr>
              <a:t>in the</a:t>
            </a:r>
            <a:r>
              <a:rPr lang="en-US" sz="1800" dirty="0">
                <a:latin typeface="Arial" charset="0"/>
              </a:rPr>
              <a:t> long run.</a:t>
            </a:r>
          </a:p>
          <a:p>
            <a:pPr algn="l" eaLnBrk="0" hangingPunct="0">
              <a:defRPr/>
            </a:pPr>
            <a:r>
              <a:rPr lang="en-US" sz="1800" dirty="0">
                <a:latin typeface="Arial" charset="0"/>
              </a:rPr>
              <a:t>   d. Changes in the composition of the overall demand for labor tend to be deflationary </a:t>
            </a:r>
          </a:p>
          <a:p>
            <a:pPr algn="l" eaLnBrk="0" hangingPunct="0">
              <a:defRPr/>
            </a:pPr>
            <a:r>
              <a:rPr lang="en-US" sz="1800" dirty="0">
                <a:latin typeface="Arial" charset="0"/>
              </a:rPr>
              <a:t>       in the long run.</a:t>
            </a:r>
          </a:p>
          <a:p>
            <a:pPr algn="l" eaLnBrk="0" hangingPunct="0">
              <a:defRPr/>
            </a:pPr>
            <a:r>
              <a:rPr lang="en-US" sz="1800" dirty="0">
                <a:latin typeface="Arial" charset="0"/>
              </a:rPr>
              <a:t>   e. The natural rate of unemployment is independent of monetary and fiscal policy </a:t>
            </a:r>
          </a:p>
          <a:p>
            <a:pPr algn="l" eaLnBrk="0" hangingPunct="0">
              <a:defRPr/>
            </a:pPr>
            <a:r>
              <a:rPr lang="en-US" sz="1800" dirty="0">
                <a:latin typeface="Arial" charset="0"/>
              </a:rPr>
              <a:t>       changes that affect  AD.</a:t>
            </a:r>
            <a:endParaRPr lang="en-US" sz="1800" b="1" dirty="0">
              <a:effectLst>
                <a:outerShdw blurRad="38100" dist="38100" dir="2700000" algn="tl">
                  <a:srgbClr val="C0C0C0"/>
                </a:outerShdw>
              </a:effectLst>
              <a:latin typeface="Arial" charset="0"/>
            </a:endParaRPr>
          </a:p>
        </p:txBody>
      </p:sp>
      <p:sp>
        <p:nvSpPr>
          <p:cNvPr id="3" name="Content Placeholder 2"/>
          <p:cNvSpPr>
            <a:spLocks noGrp="1"/>
          </p:cNvSpPr>
          <p:nvPr>
            <p:ph/>
          </p:nvPr>
        </p:nvSpPr>
        <p:spPr/>
        <p:txBody>
          <a:bodyPr>
            <a:scene3d>
              <a:camera prst="orthographicFront"/>
              <a:lightRig rig="threePt" dir="t"/>
            </a:scene3d>
            <a:sp3d extrusionH="57150">
              <a:bevelT w="38100" h="38100" prst="angle"/>
            </a:sp3d>
          </a:bodyPr>
          <a:lstStyle/>
          <a:p>
            <a:pPr marL="0" indent="0" algn="ctr">
              <a:buNone/>
            </a:pPr>
            <a:r>
              <a:rPr lang="en-US" sz="2600" b="1" dirty="0" smtClean="0">
                <a:solidFill>
                  <a:srgbClr val="0099FF"/>
                </a:solidFill>
                <a:effectLst>
                  <a:outerShdw blurRad="38100" dist="38100" dir="2700000" algn="tl">
                    <a:srgbClr val="000000">
                      <a:alpha val="43137"/>
                    </a:srgbClr>
                  </a:outerShdw>
                </a:effectLst>
                <a:latin typeface="Arial Black" pitchFamily="34" charset="0"/>
              </a:rPr>
              <a:t>Here are Two Phillips Curve Questions Asked In</a:t>
            </a:r>
            <a:endParaRPr lang="en-US" sz="2600" b="1" dirty="0">
              <a:solidFill>
                <a:srgbClr val="0099FF"/>
              </a:solidFill>
              <a:effectLst>
                <a:outerShdw blurRad="38100" dist="38100" dir="2700000" algn="tl">
                  <a:srgbClr val="000000">
                    <a:alpha val="43137"/>
                  </a:srgbClr>
                </a:outerShdw>
              </a:effectLst>
              <a:latin typeface="Arial Black" pitchFamily="34" charset="0"/>
            </a:endParaRPr>
          </a:p>
        </p:txBody>
      </p:sp>
      <p:sp>
        <p:nvSpPr>
          <p:cNvPr id="598021" name="Line 5"/>
          <p:cNvSpPr>
            <a:spLocks noChangeShapeType="1"/>
          </p:cNvSpPr>
          <p:nvPr/>
        </p:nvSpPr>
        <p:spPr bwMode="auto">
          <a:xfrm>
            <a:off x="533400" y="3962400"/>
            <a:ext cx="2743200" cy="0"/>
          </a:xfrm>
          <a:prstGeom prst="line">
            <a:avLst/>
          </a:prstGeom>
          <a:noFill/>
          <a:ln w="38100">
            <a:solidFill>
              <a:srgbClr val="FF0000"/>
            </a:solidFill>
            <a:round/>
            <a:headEnd/>
            <a:tailEnd/>
          </a:ln>
        </p:spPr>
        <p:txBody>
          <a:bodyPr/>
          <a:lstStyle/>
          <a:p>
            <a:endParaRPr lang="en-US"/>
          </a:p>
        </p:txBody>
      </p:sp>
      <p:sp>
        <p:nvSpPr>
          <p:cNvPr id="598022" name="Line 6"/>
          <p:cNvSpPr>
            <a:spLocks noChangeShapeType="1"/>
          </p:cNvSpPr>
          <p:nvPr/>
        </p:nvSpPr>
        <p:spPr bwMode="auto">
          <a:xfrm>
            <a:off x="609600" y="6477000"/>
            <a:ext cx="7848600" cy="0"/>
          </a:xfrm>
          <a:prstGeom prst="line">
            <a:avLst/>
          </a:prstGeom>
          <a:noFill/>
          <a:ln w="38100">
            <a:solidFill>
              <a:srgbClr val="FF0000"/>
            </a:solidFill>
            <a:round/>
            <a:headEnd/>
            <a:tailEnd/>
          </a:ln>
        </p:spPr>
        <p:txBody>
          <a:bodyPr/>
          <a:lstStyle/>
          <a:p>
            <a:endParaRPr lang="en-US"/>
          </a:p>
        </p:txBody>
      </p:sp>
      <p:sp>
        <p:nvSpPr>
          <p:cNvPr id="598023" name="Line 7"/>
          <p:cNvSpPr>
            <a:spLocks noChangeShapeType="1"/>
          </p:cNvSpPr>
          <p:nvPr/>
        </p:nvSpPr>
        <p:spPr bwMode="auto">
          <a:xfrm>
            <a:off x="609600" y="6729984"/>
            <a:ext cx="2286000" cy="0"/>
          </a:xfrm>
          <a:prstGeom prst="line">
            <a:avLst/>
          </a:prstGeom>
          <a:noFill/>
          <a:ln w="38100">
            <a:solidFill>
              <a:srgbClr val="FF0000"/>
            </a:solidFill>
            <a:round/>
            <a:headEnd/>
            <a:tailEnd/>
          </a:ln>
        </p:spPr>
        <p:txBody>
          <a:bodyPr/>
          <a:lstStyle/>
          <a:p>
            <a:endParaRPr lang="en-US"/>
          </a:p>
        </p:txBody>
      </p:sp>
      <p:grpSp>
        <p:nvGrpSpPr>
          <p:cNvPr id="2" name="Group 9"/>
          <p:cNvGrpSpPr>
            <a:grpSpLocks/>
          </p:cNvGrpSpPr>
          <p:nvPr/>
        </p:nvGrpSpPr>
        <p:grpSpPr bwMode="auto">
          <a:xfrm>
            <a:off x="5486400" y="2971800"/>
            <a:ext cx="1981200" cy="1295400"/>
            <a:chOff x="1924" y="720"/>
            <a:chExt cx="3151" cy="2868"/>
          </a:xfrm>
        </p:grpSpPr>
        <p:sp>
          <p:nvSpPr>
            <p:cNvPr id="57370" name="Line 10"/>
            <p:cNvSpPr>
              <a:spLocks noChangeShapeType="1"/>
            </p:cNvSpPr>
            <p:nvPr/>
          </p:nvSpPr>
          <p:spPr bwMode="auto">
            <a:xfrm>
              <a:off x="1928" y="3562"/>
              <a:ext cx="3147" cy="0"/>
            </a:xfrm>
            <a:prstGeom prst="line">
              <a:avLst/>
            </a:prstGeom>
            <a:noFill/>
            <a:ln w="28575">
              <a:solidFill>
                <a:schemeClr val="tx1"/>
              </a:solidFill>
              <a:round/>
              <a:headEnd/>
              <a:tailEnd/>
            </a:ln>
          </p:spPr>
          <p:txBody>
            <a:bodyPr wrap="none" anchor="ctr"/>
            <a:lstStyle/>
            <a:p>
              <a:endParaRPr lang="en-US"/>
            </a:p>
          </p:txBody>
        </p:sp>
        <p:sp>
          <p:nvSpPr>
            <p:cNvPr id="57371" name="Line 11"/>
            <p:cNvSpPr>
              <a:spLocks noChangeShapeType="1"/>
            </p:cNvSpPr>
            <p:nvPr/>
          </p:nvSpPr>
          <p:spPr bwMode="auto">
            <a:xfrm>
              <a:off x="1924" y="720"/>
              <a:ext cx="0" cy="2868"/>
            </a:xfrm>
            <a:prstGeom prst="line">
              <a:avLst/>
            </a:prstGeom>
            <a:noFill/>
            <a:ln w="28575">
              <a:solidFill>
                <a:schemeClr val="tx1"/>
              </a:solidFill>
              <a:round/>
              <a:headEnd/>
              <a:tailEnd/>
            </a:ln>
          </p:spPr>
          <p:txBody>
            <a:bodyPr wrap="none" anchor="ctr"/>
            <a:lstStyle/>
            <a:p>
              <a:endParaRPr lang="en-US"/>
            </a:p>
          </p:txBody>
        </p:sp>
      </p:grpSp>
      <p:sp>
        <p:nvSpPr>
          <p:cNvPr id="598028" name="Freeform 12"/>
          <p:cNvSpPr>
            <a:spLocks/>
          </p:cNvSpPr>
          <p:nvPr/>
        </p:nvSpPr>
        <p:spPr bwMode="auto">
          <a:xfrm>
            <a:off x="5791200" y="3124200"/>
            <a:ext cx="1600200" cy="914400"/>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28575" cap="rnd">
            <a:solidFill>
              <a:schemeClr val="tx1"/>
            </a:solidFill>
            <a:round/>
            <a:headEnd/>
            <a:tailEnd/>
          </a:ln>
        </p:spPr>
        <p:txBody>
          <a:bodyPr/>
          <a:lstStyle/>
          <a:p>
            <a:endParaRPr lang="en-US"/>
          </a:p>
        </p:txBody>
      </p:sp>
      <p:sp>
        <p:nvSpPr>
          <p:cNvPr id="598029" name="Rectangle 13"/>
          <p:cNvSpPr>
            <a:spLocks noChangeArrowheads="1"/>
          </p:cNvSpPr>
          <p:nvPr/>
        </p:nvSpPr>
        <p:spPr bwMode="auto">
          <a:xfrm rot="16200000">
            <a:off x="4762500" y="3467100"/>
            <a:ext cx="1066800" cy="228600"/>
          </a:xfrm>
          <a:prstGeom prst="rect">
            <a:avLst/>
          </a:prstGeom>
          <a:noFill/>
          <a:ln w="9525">
            <a:noFill/>
            <a:miter lim="800000"/>
            <a:headEnd/>
            <a:tailEnd/>
          </a:ln>
          <a:effectLst/>
        </p:spPr>
        <p:txBody>
          <a:bodyPr wrap="none" anchor="ctr"/>
          <a:lstStyle/>
          <a:p>
            <a:pPr>
              <a:defRPr/>
            </a:pPr>
            <a:r>
              <a:rPr lang="en-US" sz="1800" b="1">
                <a:solidFill>
                  <a:srgbClr val="008000"/>
                </a:solidFill>
                <a:effectLst>
                  <a:outerShdw blurRad="38100" dist="38100" dir="2700000" algn="tl">
                    <a:srgbClr val="C0C0C0"/>
                  </a:outerShdw>
                </a:effectLst>
                <a:latin typeface="Arial" charset="0"/>
                <a:cs typeface="Arial" charset="0"/>
              </a:rPr>
              <a:t>Inflation</a:t>
            </a:r>
          </a:p>
        </p:txBody>
      </p:sp>
      <p:sp>
        <p:nvSpPr>
          <p:cNvPr id="598030" name="Rectangle 14"/>
          <p:cNvSpPr>
            <a:spLocks noChangeArrowheads="1"/>
          </p:cNvSpPr>
          <p:nvPr/>
        </p:nvSpPr>
        <p:spPr bwMode="auto">
          <a:xfrm>
            <a:off x="6781800" y="4267200"/>
            <a:ext cx="1600200" cy="228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600" b="1" dirty="0">
                <a:solidFill>
                  <a:srgbClr val="FF0000"/>
                </a:solidFill>
                <a:effectLst>
                  <a:outerShdw blurRad="38100" dist="38100" dir="2700000" algn="tl">
                    <a:srgbClr val="C0C0C0"/>
                  </a:outerShdw>
                </a:effectLst>
                <a:latin typeface="Arial" charset="0"/>
                <a:cs typeface="Arial" charset="0"/>
              </a:rPr>
              <a:t>Unemployment</a:t>
            </a:r>
          </a:p>
        </p:txBody>
      </p:sp>
      <p:sp>
        <p:nvSpPr>
          <p:cNvPr id="598031" name="Freeform 15"/>
          <p:cNvSpPr>
            <a:spLocks/>
          </p:cNvSpPr>
          <p:nvPr/>
        </p:nvSpPr>
        <p:spPr bwMode="auto">
          <a:xfrm>
            <a:off x="5867400" y="3276600"/>
            <a:ext cx="1219200" cy="685800"/>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38100" cap="rnd">
            <a:solidFill>
              <a:srgbClr val="FF0000"/>
            </a:solidFill>
            <a:round/>
            <a:headEnd/>
            <a:tailEnd type="stealth" w="med" len="med"/>
          </a:ln>
        </p:spPr>
        <p:txBody>
          <a:bodyPr/>
          <a:lstStyle/>
          <a:p>
            <a:endParaRPr lang="en-US"/>
          </a:p>
        </p:txBody>
      </p:sp>
      <p:pic>
        <p:nvPicPr>
          <p:cNvPr id="598032" name="a bo2794.wav">
            <a:hlinkClick r:id="" action="ppaction://media"/>
          </p:cNvPr>
          <p:cNvPicPr>
            <a:picLocks noRot="1" noChangeAspect="1" noChangeArrowheads="1"/>
          </p:cNvPicPr>
          <p:nvPr>
            <a:wavAudioFile r:embed="rId1" name="a boing_x.wav"/>
          </p:nvPr>
        </p:nvPicPr>
        <p:blipFill>
          <a:blip r:embed="rId6"/>
          <a:srcRect/>
          <a:stretch>
            <a:fillRect/>
          </a:stretch>
        </p:blipFill>
        <p:spPr bwMode="auto">
          <a:xfrm>
            <a:off x="8839200" y="6553200"/>
            <a:ext cx="304800" cy="304800"/>
          </a:xfrm>
          <a:prstGeom prst="rect">
            <a:avLst/>
          </a:prstGeom>
          <a:noFill/>
          <a:ln w="9525">
            <a:noFill/>
            <a:miter lim="800000"/>
            <a:headEnd/>
            <a:tailEnd/>
          </a:ln>
        </p:spPr>
      </p:pic>
      <p:sp>
        <p:nvSpPr>
          <p:cNvPr id="598033" name="Rectangle 17"/>
          <p:cNvSpPr>
            <a:spLocks noChangeArrowheads="1"/>
          </p:cNvSpPr>
          <p:nvPr/>
        </p:nvSpPr>
        <p:spPr bwMode="auto">
          <a:xfrm>
            <a:off x="6070600" y="2997200"/>
            <a:ext cx="469900" cy="228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600" b="1" dirty="0">
                <a:solidFill>
                  <a:srgbClr val="0000FF"/>
                </a:solidFill>
                <a:effectLst>
                  <a:outerShdw blurRad="38100" dist="38100" dir="2700000" algn="tl">
                    <a:srgbClr val="C0C0C0"/>
                  </a:outerShdw>
                </a:effectLst>
                <a:latin typeface="Arial" charset="0"/>
                <a:cs typeface="Arial" charset="0"/>
              </a:rPr>
              <a:t>LRPC</a:t>
            </a:r>
          </a:p>
        </p:txBody>
      </p:sp>
      <p:sp>
        <p:nvSpPr>
          <p:cNvPr id="598034" name="Line 18"/>
          <p:cNvSpPr>
            <a:spLocks noChangeShapeType="1"/>
          </p:cNvSpPr>
          <p:nvPr/>
        </p:nvSpPr>
        <p:spPr bwMode="auto">
          <a:xfrm>
            <a:off x="6248400" y="3200400"/>
            <a:ext cx="0" cy="1066800"/>
          </a:xfrm>
          <a:prstGeom prst="line">
            <a:avLst/>
          </a:prstGeom>
          <a:noFill/>
          <a:ln w="38100">
            <a:solidFill>
              <a:srgbClr val="0000FF"/>
            </a:solidFill>
            <a:round/>
            <a:headEnd/>
            <a:tailEnd/>
          </a:ln>
        </p:spPr>
        <p:txBody>
          <a:bodyPr/>
          <a:lstStyle/>
          <a:p>
            <a:endParaRPr lang="en-US"/>
          </a:p>
        </p:txBody>
      </p:sp>
      <p:sp>
        <p:nvSpPr>
          <p:cNvPr id="598035" name="Rectangle 19"/>
          <p:cNvSpPr>
            <a:spLocks noChangeArrowheads="1"/>
          </p:cNvSpPr>
          <p:nvPr/>
        </p:nvSpPr>
        <p:spPr bwMode="auto">
          <a:xfrm>
            <a:off x="6096000" y="4267200"/>
            <a:ext cx="304800" cy="304800"/>
          </a:xfrm>
          <a:prstGeom prst="rect">
            <a:avLst/>
          </a:prstGeom>
          <a:noFill/>
          <a:ln w="9525">
            <a:noFill/>
            <a:miter lim="800000"/>
            <a:headEnd/>
            <a:tailEnd/>
          </a:ln>
          <a:effectLst/>
        </p:spPr>
        <p:txBody>
          <a:bodyPr wrap="none" anchor="ctr"/>
          <a:lstStyle/>
          <a:p>
            <a:pPr eaLnBrk="0" hangingPunct="0">
              <a:defRPr/>
            </a:pPr>
            <a:r>
              <a:rPr lang="en-US" sz="1800" b="1">
                <a:solidFill>
                  <a:srgbClr val="0000FF"/>
                </a:solidFill>
                <a:effectLst>
                  <a:outerShdw blurRad="38100" dist="38100" dir="2700000" algn="tl">
                    <a:srgbClr val="C0C0C0"/>
                  </a:outerShdw>
                </a:effectLst>
                <a:latin typeface="Arial" charset="0"/>
              </a:rPr>
              <a:t>Y*</a:t>
            </a:r>
          </a:p>
        </p:txBody>
      </p:sp>
      <p:sp>
        <p:nvSpPr>
          <p:cNvPr id="598036" name="Line 20"/>
          <p:cNvSpPr>
            <a:spLocks noChangeShapeType="1"/>
          </p:cNvSpPr>
          <p:nvPr/>
        </p:nvSpPr>
        <p:spPr bwMode="auto">
          <a:xfrm flipH="1" flipV="1">
            <a:off x="5867400" y="3352800"/>
            <a:ext cx="381000" cy="304800"/>
          </a:xfrm>
          <a:prstGeom prst="line">
            <a:avLst/>
          </a:prstGeom>
          <a:noFill/>
          <a:ln w="57150">
            <a:solidFill>
              <a:srgbClr val="009900"/>
            </a:solidFill>
            <a:round/>
            <a:headEnd/>
            <a:tailEnd type="stealth" w="med" len="med"/>
          </a:ln>
        </p:spPr>
        <p:txBody>
          <a:bodyPr/>
          <a:lstStyle/>
          <a:p>
            <a:endParaRPr lang="en-US"/>
          </a:p>
        </p:txBody>
      </p:sp>
      <p:sp>
        <p:nvSpPr>
          <p:cNvPr id="598037" name="Line 21"/>
          <p:cNvSpPr>
            <a:spLocks noChangeShapeType="1"/>
          </p:cNvSpPr>
          <p:nvPr/>
        </p:nvSpPr>
        <p:spPr bwMode="auto">
          <a:xfrm>
            <a:off x="5867400" y="3352800"/>
            <a:ext cx="381000" cy="0"/>
          </a:xfrm>
          <a:prstGeom prst="line">
            <a:avLst/>
          </a:prstGeom>
          <a:noFill/>
          <a:ln w="57150">
            <a:solidFill>
              <a:srgbClr val="009900"/>
            </a:solidFill>
            <a:round/>
            <a:headEnd/>
            <a:tailEnd type="stealth" w="med" len="med"/>
          </a:ln>
        </p:spPr>
        <p:txBody>
          <a:bodyPr/>
          <a:lstStyle/>
          <a:p>
            <a:endParaRPr lang="en-US"/>
          </a:p>
        </p:txBody>
      </p:sp>
      <p:sp>
        <p:nvSpPr>
          <p:cNvPr id="598038" name="Line 22"/>
          <p:cNvSpPr>
            <a:spLocks noChangeShapeType="1"/>
          </p:cNvSpPr>
          <p:nvPr/>
        </p:nvSpPr>
        <p:spPr bwMode="auto">
          <a:xfrm>
            <a:off x="6248400" y="3657600"/>
            <a:ext cx="609600" cy="304800"/>
          </a:xfrm>
          <a:prstGeom prst="line">
            <a:avLst/>
          </a:prstGeom>
          <a:noFill/>
          <a:ln w="57150">
            <a:solidFill>
              <a:srgbClr val="FF0000"/>
            </a:solidFill>
            <a:round/>
            <a:headEnd/>
            <a:tailEnd type="stealth" w="med" len="med"/>
          </a:ln>
        </p:spPr>
        <p:txBody>
          <a:bodyPr/>
          <a:lstStyle/>
          <a:p>
            <a:endParaRPr lang="en-US"/>
          </a:p>
        </p:txBody>
      </p:sp>
      <p:sp>
        <p:nvSpPr>
          <p:cNvPr id="598039" name="Line 23"/>
          <p:cNvSpPr>
            <a:spLocks noChangeShapeType="1"/>
          </p:cNvSpPr>
          <p:nvPr/>
        </p:nvSpPr>
        <p:spPr bwMode="auto">
          <a:xfrm flipH="1">
            <a:off x="6248400" y="3962400"/>
            <a:ext cx="533400" cy="0"/>
          </a:xfrm>
          <a:prstGeom prst="line">
            <a:avLst/>
          </a:prstGeom>
          <a:noFill/>
          <a:ln w="57150">
            <a:solidFill>
              <a:srgbClr val="FF0000"/>
            </a:solidFill>
            <a:round/>
            <a:headEnd/>
            <a:tailEnd type="stealth" w="med" len="med"/>
          </a:ln>
        </p:spPr>
        <p:txBody>
          <a:bodyPr/>
          <a:lstStyle/>
          <a:p>
            <a:endParaRPr lang="en-US"/>
          </a:p>
        </p:txBody>
      </p:sp>
      <p:pic>
        <p:nvPicPr>
          <p:cNvPr id="598040" name="A sw2794.wav">
            <a:hlinkClick r:id="" action="ppaction://media"/>
          </p:cNvPr>
          <p:cNvPicPr>
            <a:picLocks noRot="1" noChangeAspect="1" noChangeArrowheads="1"/>
          </p:cNvPicPr>
          <p:nvPr>
            <a:wavAudioFile r:embed="rId2" name="A sword clang.wav"/>
          </p:nvPr>
        </p:nvPicPr>
        <p:blipFill>
          <a:blip r:embed="rId6"/>
          <a:srcRect/>
          <a:stretch>
            <a:fillRect/>
          </a:stretch>
        </p:blipFill>
        <p:spPr bwMode="auto">
          <a:xfrm>
            <a:off x="8229600" y="6553200"/>
            <a:ext cx="304800" cy="304800"/>
          </a:xfrm>
          <a:prstGeom prst="rect">
            <a:avLst/>
          </a:prstGeom>
          <a:noFill/>
          <a:ln w="9525">
            <a:noFill/>
            <a:miter lim="800000"/>
            <a:headEnd/>
            <a:tailEnd/>
          </a:ln>
        </p:spPr>
      </p:pic>
      <p:pic>
        <p:nvPicPr>
          <p:cNvPr id="598041" name="A sw2801.wav">
            <a:hlinkClick r:id="" action="ppaction://media"/>
          </p:cNvPr>
          <p:cNvPicPr>
            <a:picLocks noRot="1" noChangeAspect="1" noChangeArrowheads="1"/>
          </p:cNvPicPr>
          <p:nvPr>
            <a:wavAudioFile r:embed="rId2" name="A sword clang.wav"/>
          </p:nvPr>
        </p:nvPicPr>
        <p:blipFill>
          <a:blip r:embed="rId6"/>
          <a:srcRect/>
          <a:stretch>
            <a:fillRect/>
          </a:stretch>
        </p:blipFill>
        <p:spPr bwMode="auto">
          <a:xfrm>
            <a:off x="7543800" y="6553200"/>
            <a:ext cx="304800" cy="304800"/>
          </a:xfrm>
          <a:prstGeom prst="rect">
            <a:avLst/>
          </a:prstGeom>
          <a:noFill/>
          <a:ln w="9525">
            <a:noFill/>
            <a:miter lim="800000"/>
            <a:headEnd/>
            <a:tailEnd/>
          </a:ln>
        </p:spPr>
      </p:pic>
      <p:sp>
        <p:nvSpPr>
          <p:cNvPr id="598043" name="WordArt 27"/>
          <p:cNvSpPr>
            <a:spLocks noChangeArrowheads="1" noChangeShapeType="1" noTextEdit="1"/>
          </p:cNvSpPr>
          <p:nvPr/>
        </p:nvSpPr>
        <p:spPr bwMode="auto">
          <a:xfrm>
            <a:off x="2559177" y="723900"/>
            <a:ext cx="4085463" cy="55626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b="1" kern="10" dirty="0" smtClean="0">
                <a:ln w="12700">
                  <a:solidFill>
                    <a:schemeClr val="tx1"/>
                  </a:solidFill>
                  <a:round/>
                  <a:headEnd/>
                  <a:tailEnd/>
                </a:ln>
                <a:solidFill>
                  <a:srgbClr val="3399FF"/>
                </a:solidFill>
                <a:latin typeface="Arial Black" pitchFamily="34" charset="0"/>
              </a:rPr>
              <a:t>2005 MC Exam</a:t>
            </a:r>
            <a:endParaRPr lang="en-US" sz="3600" b="1" kern="10" dirty="0">
              <a:ln w="12700">
                <a:solidFill>
                  <a:schemeClr val="tx1"/>
                </a:solidFill>
                <a:round/>
                <a:headEnd/>
                <a:tailEnd/>
              </a:ln>
              <a:solidFill>
                <a:srgbClr val="3399FF"/>
              </a:solidFill>
              <a:latin typeface="Arial Black" pitchFamily="34" charset="0"/>
            </a:endParaRPr>
          </a:p>
        </p:txBody>
      </p:sp>
      <p:sp>
        <p:nvSpPr>
          <p:cNvPr id="598046" name="Rectangle 30"/>
          <p:cNvSpPr>
            <a:spLocks noChangeArrowheads="1"/>
          </p:cNvSpPr>
          <p:nvPr/>
        </p:nvSpPr>
        <p:spPr bwMode="auto">
          <a:xfrm>
            <a:off x="6451600" y="3188208"/>
            <a:ext cx="2298700" cy="469900"/>
          </a:xfrm>
          <a:prstGeom prst="rect">
            <a:avLst/>
          </a:prstGeom>
          <a:noFill/>
          <a:ln w="76200" algn="ctr">
            <a:noFill/>
            <a:miter lim="800000"/>
            <a:headEnd/>
            <a:tailEnd/>
          </a:ln>
        </p:spPr>
        <p:txBody>
          <a:bodyPr wrap="none" anchor="ctr"/>
          <a:lstStyle/>
          <a:p>
            <a:r>
              <a:rPr lang="en-US" sz="2000" dirty="0">
                <a:latin typeface="Arial" charset="0"/>
              </a:rPr>
              <a:t>No LR </a:t>
            </a:r>
            <a:r>
              <a:rPr lang="en-US" sz="2000" dirty="0" smtClean="0">
                <a:latin typeface="Arial" charset="0"/>
              </a:rPr>
              <a:t>trade-off</a:t>
            </a:r>
          </a:p>
          <a:p>
            <a:r>
              <a:rPr lang="en-US" sz="2000" dirty="0" smtClean="0">
                <a:latin typeface="Arial" charset="0"/>
              </a:rPr>
              <a:t>[</a:t>
            </a:r>
            <a:r>
              <a:rPr lang="en-US" sz="1600" dirty="0" smtClean="0">
                <a:latin typeface="Arial" charset="0"/>
              </a:rPr>
              <a:t>just change in inflation]</a:t>
            </a:r>
            <a:endParaRPr lang="en-US" sz="1600" dirty="0">
              <a:latin typeface="Arial" charset="0"/>
            </a:endParaRPr>
          </a:p>
        </p:txBody>
      </p:sp>
      <p:sp>
        <p:nvSpPr>
          <p:cNvPr id="598047" name="Rectangle 31"/>
          <p:cNvSpPr>
            <a:spLocks noChangeArrowheads="1"/>
          </p:cNvSpPr>
          <p:nvPr/>
        </p:nvSpPr>
        <p:spPr bwMode="auto">
          <a:xfrm>
            <a:off x="5499100" y="2882900"/>
            <a:ext cx="533400" cy="228600"/>
          </a:xfrm>
          <a:prstGeom prst="rect">
            <a:avLst/>
          </a:prstGeom>
          <a:noFill/>
          <a:ln w="9525">
            <a:noFill/>
            <a:miter lim="800000"/>
            <a:headEnd/>
            <a:tailEnd/>
          </a:ln>
          <a:effectLst/>
        </p:spPr>
        <p:txBody>
          <a:bodyPr wrap="none" anchor="ctr"/>
          <a:lstStyle/>
          <a:p>
            <a:pPr>
              <a:defRPr/>
            </a:pPr>
            <a:r>
              <a:rPr lang="en-US" sz="1600" b="1">
                <a:effectLst>
                  <a:outerShdw blurRad="38100" dist="38100" dir="2700000" algn="tl">
                    <a:srgbClr val="C0C0C0"/>
                  </a:outerShdw>
                </a:effectLst>
                <a:latin typeface="Arial" charset="0"/>
                <a:cs typeface="Arial" charset="0"/>
              </a:rPr>
              <a:t>SRPC</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598043"/>
                                        </p:tgtEl>
                                        <p:attrNameLst>
                                          <p:attrName>style.visibility</p:attrName>
                                        </p:attrNameLst>
                                      </p:cBhvr>
                                      <p:to>
                                        <p:strVal val="visible"/>
                                      </p:to>
                                    </p:set>
                                    <p:anim calcmode="lin" valueType="num">
                                      <p:cBhvr>
                                        <p:cTn id="7" dur="3000" fill="hold"/>
                                        <p:tgtEl>
                                          <p:spTgt spid="598043"/>
                                        </p:tgtEl>
                                        <p:attrNameLst>
                                          <p:attrName>ppt_w</p:attrName>
                                        </p:attrNameLst>
                                      </p:cBhvr>
                                      <p:tavLst>
                                        <p:tav tm="0">
                                          <p:val>
                                            <p:strVal val="4/3*#ppt_w"/>
                                          </p:val>
                                        </p:tav>
                                        <p:tav tm="100000">
                                          <p:val>
                                            <p:strVal val="#ppt_w"/>
                                          </p:val>
                                        </p:tav>
                                      </p:tavLst>
                                    </p:anim>
                                    <p:anim calcmode="lin" valueType="num">
                                      <p:cBhvr>
                                        <p:cTn id="8" dur="3000" fill="hold"/>
                                        <p:tgtEl>
                                          <p:spTgt spid="598043"/>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98021"/>
                                        </p:tgtEl>
                                        <p:attrNameLst>
                                          <p:attrName>style.visibility</p:attrName>
                                        </p:attrNameLst>
                                      </p:cBhvr>
                                      <p:to>
                                        <p:strVal val="visible"/>
                                      </p:to>
                                    </p:set>
                                    <p:anim calcmode="lin" valueType="num">
                                      <p:cBhvr>
                                        <p:cTn id="13" dur="500" fill="hold"/>
                                        <p:tgtEl>
                                          <p:spTgt spid="598021"/>
                                        </p:tgtEl>
                                        <p:attrNameLst>
                                          <p:attrName>ppt_w</p:attrName>
                                        </p:attrNameLst>
                                      </p:cBhvr>
                                      <p:tavLst>
                                        <p:tav tm="0">
                                          <p:val>
                                            <p:fltVal val="0"/>
                                          </p:val>
                                        </p:tav>
                                        <p:tav tm="100000">
                                          <p:val>
                                            <p:strVal val="#ppt_w"/>
                                          </p:val>
                                        </p:tav>
                                      </p:tavLst>
                                    </p:anim>
                                    <p:anim calcmode="lin" valueType="num">
                                      <p:cBhvr>
                                        <p:cTn id="14" dur="500" fill="hold"/>
                                        <p:tgtEl>
                                          <p:spTgt spid="598021"/>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9"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598047"/>
                                        </p:tgtEl>
                                        <p:attrNameLst>
                                          <p:attrName>style.visibility</p:attrName>
                                        </p:attrNameLst>
                                      </p:cBhvr>
                                      <p:to>
                                        <p:strVal val="visible"/>
                                      </p:to>
                                    </p:set>
                                    <p:animEffect transition="in" filter="dissolve">
                                      <p:cBhvr>
                                        <p:cTn id="22" dur="500"/>
                                        <p:tgtEl>
                                          <p:spTgt spid="59804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98028"/>
                                        </p:tgtEl>
                                        <p:attrNameLst>
                                          <p:attrName>style.visibility</p:attrName>
                                        </p:attrNameLst>
                                      </p:cBhvr>
                                      <p:to>
                                        <p:strVal val="visible"/>
                                      </p:to>
                                    </p:set>
                                    <p:animEffect transition="in" filter="dissolve">
                                      <p:cBhvr>
                                        <p:cTn id="25" dur="500"/>
                                        <p:tgtEl>
                                          <p:spTgt spid="59802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98029"/>
                                        </p:tgtEl>
                                        <p:attrNameLst>
                                          <p:attrName>style.visibility</p:attrName>
                                        </p:attrNameLst>
                                      </p:cBhvr>
                                      <p:to>
                                        <p:strVal val="visible"/>
                                      </p:to>
                                    </p:set>
                                    <p:animEffect transition="in" filter="dissolve">
                                      <p:cBhvr>
                                        <p:cTn id="28" dur="500"/>
                                        <p:tgtEl>
                                          <p:spTgt spid="59802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98030"/>
                                        </p:tgtEl>
                                        <p:attrNameLst>
                                          <p:attrName>style.visibility</p:attrName>
                                        </p:attrNameLst>
                                      </p:cBhvr>
                                      <p:to>
                                        <p:strVal val="visible"/>
                                      </p:to>
                                    </p:set>
                                    <p:animEffect transition="in" filter="dissolve">
                                      <p:cBhvr>
                                        <p:cTn id="31" dur="500"/>
                                        <p:tgtEl>
                                          <p:spTgt spid="598030"/>
                                        </p:tgtEl>
                                      </p:cBhvr>
                                    </p:animEffect>
                                  </p:childTnLst>
                                </p:cTn>
                              </p:par>
                            </p:childTnLst>
                          </p:cTn>
                        </p:par>
                        <p:par>
                          <p:cTn id="32" fill="hold" nodeType="afterGroup">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598031"/>
                                        </p:tgtEl>
                                        <p:attrNameLst>
                                          <p:attrName>style.visibility</p:attrName>
                                        </p:attrNameLst>
                                      </p:cBhvr>
                                      <p:to>
                                        <p:strVal val="visible"/>
                                      </p:to>
                                    </p:set>
                                    <p:animEffect transition="in" filter="wipe(up)">
                                      <p:cBhvr>
                                        <p:cTn id="35" dur="2000"/>
                                        <p:tgtEl>
                                          <p:spTgt spid="598031"/>
                                        </p:tgtEl>
                                      </p:cBhvr>
                                    </p:animEffect>
                                  </p:childTnLst>
                                </p:cTn>
                              </p:par>
                              <p:par>
                                <p:cTn id="36" presetID="1" presetClass="mediacall" presetSubtype="0" fill="hold" nodeType="withEffect">
                                  <p:stCondLst>
                                    <p:cond delay="0"/>
                                  </p:stCondLst>
                                  <p:childTnLst>
                                    <p:cmd type="call" cmd="playFrom(0.0)">
                                      <p:cBhvr>
                                        <p:cTn id="37" dur="699" fill="hold"/>
                                        <p:tgtEl>
                                          <p:spTgt spid="598032"/>
                                        </p:tgtEl>
                                      </p:cBhvr>
                                    </p:cmd>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598022"/>
                                        </p:tgtEl>
                                        <p:attrNameLst>
                                          <p:attrName>style.visibility</p:attrName>
                                        </p:attrNameLst>
                                      </p:cBhvr>
                                      <p:to>
                                        <p:strVal val="visible"/>
                                      </p:to>
                                    </p:set>
                                    <p:anim calcmode="lin" valueType="num">
                                      <p:cBhvr>
                                        <p:cTn id="42" dur="500" fill="hold"/>
                                        <p:tgtEl>
                                          <p:spTgt spid="598022"/>
                                        </p:tgtEl>
                                        <p:attrNameLst>
                                          <p:attrName>ppt_w</p:attrName>
                                        </p:attrNameLst>
                                      </p:cBhvr>
                                      <p:tavLst>
                                        <p:tav tm="0">
                                          <p:val>
                                            <p:fltVal val="0"/>
                                          </p:val>
                                        </p:tav>
                                        <p:tav tm="100000">
                                          <p:val>
                                            <p:strVal val="#ppt_w"/>
                                          </p:val>
                                        </p:tav>
                                      </p:tavLst>
                                    </p:anim>
                                    <p:anim calcmode="lin" valueType="num">
                                      <p:cBhvr>
                                        <p:cTn id="43" dur="500" fill="hold"/>
                                        <p:tgtEl>
                                          <p:spTgt spid="598022"/>
                                        </p:tgtEl>
                                        <p:attrNameLst>
                                          <p:attrName>ppt_h</p:attrName>
                                        </p:attrNameLst>
                                      </p:cBhvr>
                                      <p:tavLst>
                                        <p:tav tm="0">
                                          <p:val>
                                            <p:fltVal val="0"/>
                                          </p:val>
                                        </p:tav>
                                        <p:tav tm="100000">
                                          <p:val>
                                            <p:strVal val="#ppt_h"/>
                                          </p:val>
                                        </p:tav>
                                      </p:tavLst>
                                    </p:anim>
                                  </p:childTnLst>
                                </p:cTn>
                              </p:par>
                            </p:childTnLst>
                          </p:cTn>
                        </p:par>
                        <p:par>
                          <p:cTn id="44" fill="hold" nodeType="afterGroup">
                            <p:stCondLst>
                              <p:cond delay="500"/>
                            </p:stCondLst>
                            <p:childTnLst>
                              <p:par>
                                <p:cTn id="45" presetID="23" presetClass="entr" presetSubtype="16" fill="hold" grpId="0" nodeType="afterEffect">
                                  <p:stCondLst>
                                    <p:cond delay="0"/>
                                  </p:stCondLst>
                                  <p:childTnLst>
                                    <p:set>
                                      <p:cBhvr>
                                        <p:cTn id="46" dur="1" fill="hold">
                                          <p:stCondLst>
                                            <p:cond delay="0"/>
                                          </p:stCondLst>
                                        </p:cTn>
                                        <p:tgtEl>
                                          <p:spTgt spid="598023"/>
                                        </p:tgtEl>
                                        <p:attrNameLst>
                                          <p:attrName>style.visibility</p:attrName>
                                        </p:attrNameLst>
                                      </p:cBhvr>
                                      <p:to>
                                        <p:strVal val="visible"/>
                                      </p:to>
                                    </p:set>
                                    <p:anim calcmode="lin" valueType="num">
                                      <p:cBhvr>
                                        <p:cTn id="47" dur="500" fill="hold"/>
                                        <p:tgtEl>
                                          <p:spTgt spid="598023"/>
                                        </p:tgtEl>
                                        <p:attrNameLst>
                                          <p:attrName>ppt_w</p:attrName>
                                        </p:attrNameLst>
                                      </p:cBhvr>
                                      <p:tavLst>
                                        <p:tav tm="0">
                                          <p:val>
                                            <p:fltVal val="0"/>
                                          </p:val>
                                        </p:tav>
                                        <p:tav tm="100000">
                                          <p:val>
                                            <p:strVal val="#ppt_w"/>
                                          </p:val>
                                        </p:tav>
                                      </p:tavLst>
                                    </p:anim>
                                    <p:anim calcmode="lin" valueType="num">
                                      <p:cBhvr>
                                        <p:cTn id="48" dur="500" fill="hold"/>
                                        <p:tgtEl>
                                          <p:spTgt spid="598023"/>
                                        </p:tgtEl>
                                        <p:attrNameLst>
                                          <p:attrName>ppt_h</p:attrName>
                                        </p:attrNameLst>
                                      </p:cBhvr>
                                      <p:tavLst>
                                        <p:tav tm="0">
                                          <p:val>
                                            <p:fltVal val="0"/>
                                          </p:val>
                                        </p:tav>
                                        <p:tav tm="100000">
                                          <p:val>
                                            <p:strVal val="#ppt_h"/>
                                          </p:val>
                                        </p:tav>
                                      </p:tavLst>
                                    </p:anim>
                                  </p:childTnLst>
                                </p:cTn>
                              </p:par>
                            </p:childTnLst>
                          </p:cTn>
                        </p:par>
                        <p:par>
                          <p:cTn id="49" fill="hold" nodeType="afterGroup">
                            <p:stCondLst>
                              <p:cond delay="1000"/>
                            </p:stCondLst>
                            <p:childTnLst>
                              <p:par>
                                <p:cTn id="50" presetID="9" presetClass="entr" presetSubtype="0" fill="hold" grpId="0" nodeType="afterEffect">
                                  <p:stCondLst>
                                    <p:cond delay="0"/>
                                  </p:stCondLst>
                                  <p:childTnLst>
                                    <p:set>
                                      <p:cBhvr>
                                        <p:cTn id="51" dur="1" fill="hold">
                                          <p:stCondLst>
                                            <p:cond delay="0"/>
                                          </p:stCondLst>
                                        </p:cTn>
                                        <p:tgtEl>
                                          <p:spTgt spid="598035"/>
                                        </p:tgtEl>
                                        <p:attrNameLst>
                                          <p:attrName>style.visibility</p:attrName>
                                        </p:attrNameLst>
                                      </p:cBhvr>
                                      <p:to>
                                        <p:strVal val="visible"/>
                                      </p:to>
                                    </p:set>
                                    <p:animEffect transition="in" filter="dissolve">
                                      <p:cBhvr>
                                        <p:cTn id="52" dur="500"/>
                                        <p:tgtEl>
                                          <p:spTgt spid="598035"/>
                                        </p:tgtEl>
                                      </p:cBhvr>
                                    </p:animEffect>
                                  </p:childTnLst>
                                </p:cTn>
                              </p:par>
                            </p:childTnLst>
                          </p:cTn>
                        </p:par>
                        <p:par>
                          <p:cTn id="53" fill="hold" nodeType="afterGroup">
                            <p:stCondLst>
                              <p:cond delay="1500"/>
                            </p:stCondLst>
                            <p:childTnLst>
                              <p:par>
                                <p:cTn id="54" presetID="22" presetClass="entr" presetSubtype="4" fill="hold" grpId="0" nodeType="afterEffect">
                                  <p:stCondLst>
                                    <p:cond delay="0"/>
                                  </p:stCondLst>
                                  <p:childTnLst>
                                    <p:set>
                                      <p:cBhvr>
                                        <p:cTn id="55" dur="1" fill="hold">
                                          <p:stCondLst>
                                            <p:cond delay="0"/>
                                          </p:stCondLst>
                                        </p:cTn>
                                        <p:tgtEl>
                                          <p:spTgt spid="598034"/>
                                        </p:tgtEl>
                                        <p:attrNameLst>
                                          <p:attrName>style.visibility</p:attrName>
                                        </p:attrNameLst>
                                      </p:cBhvr>
                                      <p:to>
                                        <p:strVal val="visible"/>
                                      </p:to>
                                    </p:set>
                                    <p:animEffect transition="in" filter="wipe(down)">
                                      <p:cBhvr>
                                        <p:cTn id="56" dur="2000"/>
                                        <p:tgtEl>
                                          <p:spTgt spid="598034"/>
                                        </p:tgtEl>
                                      </p:cBhvr>
                                    </p:animEffect>
                                  </p:childTnLst>
                                </p:cTn>
                              </p:par>
                            </p:childTnLst>
                          </p:cTn>
                        </p:par>
                        <p:par>
                          <p:cTn id="57" fill="hold" nodeType="afterGroup">
                            <p:stCondLst>
                              <p:cond delay="3500"/>
                            </p:stCondLst>
                            <p:childTnLst>
                              <p:par>
                                <p:cTn id="58" presetID="9" presetClass="entr" presetSubtype="0" fill="hold" grpId="0" nodeType="afterEffect">
                                  <p:stCondLst>
                                    <p:cond delay="0"/>
                                  </p:stCondLst>
                                  <p:childTnLst>
                                    <p:set>
                                      <p:cBhvr>
                                        <p:cTn id="59" dur="1" fill="hold">
                                          <p:stCondLst>
                                            <p:cond delay="0"/>
                                          </p:stCondLst>
                                        </p:cTn>
                                        <p:tgtEl>
                                          <p:spTgt spid="598033"/>
                                        </p:tgtEl>
                                        <p:attrNameLst>
                                          <p:attrName>style.visibility</p:attrName>
                                        </p:attrNameLst>
                                      </p:cBhvr>
                                      <p:to>
                                        <p:strVal val="visible"/>
                                      </p:to>
                                    </p:set>
                                    <p:animEffect transition="in" filter="dissolve">
                                      <p:cBhvr>
                                        <p:cTn id="60" dur="500"/>
                                        <p:tgtEl>
                                          <p:spTgt spid="598033"/>
                                        </p:tgtEl>
                                      </p:cBhvr>
                                    </p:animEffect>
                                  </p:childTnLst>
                                </p:cTn>
                              </p:par>
                            </p:childTnLst>
                          </p:cTn>
                        </p:par>
                        <p:par>
                          <p:cTn id="61" fill="hold" nodeType="afterGroup">
                            <p:stCondLst>
                              <p:cond delay="4000"/>
                            </p:stCondLst>
                            <p:childTnLst>
                              <p:par>
                                <p:cTn id="62" presetID="22" presetClass="entr" presetSubtype="4" fill="hold" grpId="0" nodeType="afterEffect">
                                  <p:stCondLst>
                                    <p:cond delay="0"/>
                                  </p:stCondLst>
                                  <p:childTnLst>
                                    <p:set>
                                      <p:cBhvr>
                                        <p:cTn id="63" dur="1" fill="hold">
                                          <p:stCondLst>
                                            <p:cond delay="0"/>
                                          </p:stCondLst>
                                        </p:cTn>
                                        <p:tgtEl>
                                          <p:spTgt spid="598036"/>
                                        </p:tgtEl>
                                        <p:attrNameLst>
                                          <p:attrName>style.visibility</p:attrName>
                                        </p:attrNameLst>
                                      </p:cBhvr>
                                      <p:to>
                                        <p:strVal val="visible"/>
                                      </p:to>
                                    </p:set>
                                    <p:animEffect transition="in" filter="wipe(down)">
                                      <p:cBhvr>
                                        <p:cTn id="64" dur="2000"/>
                                        <p:tgtEl>
                                          <p:spTgt spid="598036"/>
                                        </p:tgtEl>
                                      </p:cBhvr>
                                    </p:animEffect>
                                  </p:childTnLst>
                                </p:cTn>
                              </p:par>
                            </p:childTnLst>
                          </p:cTn>
                        </p:par>
                        <p:par>
                          <p:cTn id="65" fill="hold" nodeType="afterGroup">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598037"/>
                                        </p:tgtEl>
                                        <p:attrNameLst>
                                          <p:attrName>style.visibility</p:attrName>
                                        </p:attrNameLst>
                                      </p:cBhvr>
                                      <p:to>
                                        <p:strVal val="visible"/>
                                      </p:to>
                                    </p:set>
                                    <p:animEffect transition="in" filter="wipe(left)">
                                      <p:cBhvr>
                                        <p:cTn id="68" dur="2000"/>
                                        <p:tgtEl>
                                          <p:spTgt spid="598037"/>
                                        </p:tgtEl>
                                      </p:cBhvr>
                                    </p:animEffect>
                                  </p:childTnLst>
                                </p:cTn>
                              </p:par>
                            </p:childTnLst>
                          </p:cTn>
                        </p:par>
                        <p:par>
                          <p:cTn id="69" fill="hold" nodeType="afterGroup">
                            <p:stCondLst>
                              <p:cond delay="8000"/>
                            </p:stCondLst>
                            <p:childTnLst>
                              <p:par>
                                <p:cTn id="70" presetID="1" presetClass="mediacall" presetSubtype="0" fill="hold" nodeType="afterEffect">
                                  <p:stCondLst>
                                    <p:cond delay="0"/>
                                  </p:stCondLst>
                                  <p:childTnLst>
                                    <p:cmd type="call" cmd="playFrom(0.0)">
                                      <p:cBhvr>
                                        <p:cTn id="71" dur="322" fill="hold"/>
                                        <p:tgtEl>
                                          <p:spTgt spid="598040"/>
                                        </p:tgtEl>
                                      </p:cBhvr>
                                    </p:cmd>
                                  </p:childTnLst>
                                </p:cTn>
                              </p:par>
                            </p:childTnLst>
                          </p:cTn>
                        </p:par>
                        <p:par>
                          <p:cTn id="72" fill="hold" nodeType="afterGroup">
                            <p:stCondLst>
                              <p:cond delay="8322"/>
                            </p:stCondLst>
                            <p:childTnLst>
                              <p:par>
                                <p:cTn id="73" presetID="22" presetClass="entr" presetSubtype="1" fill="hold" grpId="0" nodeType="afterEffect">
                                  <p:stCondLst>
                                    <p:cond delay="0"/>
                                  </p:stCondLst>
                                  <p:childTnLst>
                                    <p:set>
                                      <p:cBhvr>
                                        <p:cTn id="74" dur="1" fill="hold">
                                          <p:stCondLst>
                                            <p:cond delay="0"/>
                                          </p:stCondLst>
                                        </p:cTn>
                                        <p:tgtEl>
                                          <p:spTgt spid="598038"/>
                                        </p:tgtEl>
                                        <p:attrNameLst>
                                          <p:attrName>style.visibility</p:attrName>
                                        </p:attrNameLst>
                                      </p:cBhvr>
                                      <p:to>
                                        <p:strVal val="visible"/>
                                      </p:to>
                                    </p:set>
                                    <p:animEffect transition="in" filter="wipe(up)">
                                      <p:cBhvr>
                                        <p:cTn id="75" dur="2000"/>
                                        <p:tgtEl>
                                          <p:spTgt spid="598038"/>
                                        </p:tgtEl>
                                      </p:cBhvr>
                                    </p:animEffect>
                                  </p:childTnLst>
                                </p:cTn>
                              </p:par>
                            </p:childTnLst>
                          </p:cTn>
                        </p:par>
                        <p:par>
                          <p:cTn id="76" fill="hold" nodeType="afterGroup">
                            <p:stCondLst>
                              <p:cond delay="10322"/>
                            </p:stCondLst>
                            <p:childTnLst>
                              <p:par>
                                <p:cTn id="77" presetID="22" presetClass="entr" presetSubtype="2" fill="hold" grpId="0" nodeType="afterEffect">
                                  <p:stCondLst>
                                    <p:cond delay="0"/>
                                  </p:stCondLst>
                                  <p:childTnLst>
                                    <p:set>
                                      <p:cBhvr>
                                        <p:cTn id="78" dur="1" fill="hold">
                                          <p:stCondLst>
                                            <p:cond delay="0"/>
                                          </p:stCondLst>
                                        </p:cTn>
                                        <p:tgtEl>
                                          <p:spTgt spid="598039"/>
                                        </p:tgtEl>
                                        <p:attrNameLst>
                                          <p:attrName>style.visibility</p:attrName>
                                        </p:attrNameLst>
                                      </p:cBhvr>
                                      <p:to>
                                        <p:strVal val="visible"/>
                                      </p:to>
                                    </p:set>
                                    <p:animEffect transition="in" filter="wipe(right)">
                                      <p:cBhvr>
                                        <p:cTn id="79" dur="2000"/>
                                        <p:tgtEl>
                                          <p:spTgt spid="598039"/>
                                        </p:tgtEl>
                                      </p:cBhvr>
                                    </p:animEffect>
                                  </p:childTnLst>
                                </p:cTn>
                              </p:par>
                            </p:childTnLst>
                          </p:cTn>
                        </p:par>
                        <p:par>
                          <p:cTn id="80" fill="hold" nodeType="afterGroup">
                            <p:stCondLst>
                              <p:cond delay="12322"/>
                            </p:stCondLst>
                            <p:childTnLst>
                              <p:par>
                                <p:cTn id="81" presetID="1" presetClass="mediacall" presetSubtype="0" fill="hold" nodeType="afterEffect">
                                  <p:stCondLst>
                                    <p:cond delay="0"/>
                                  </p:stCondLst>
                                  <p:childTnLst>
                                    <p:cmd type="call" cmd="playFrom(0.0)">
                                      <p:cBhvr>
                                        <p:cTn id="82" dur="322" fill="hold"/>
                                        <p:tgtEl>
                                          <p:spTgt spid="598041"/>
                                        </p:tgtEl>
                                      </p:cBhvr>
                                    </p:cmd>
                                  </p:childTnLst>
                                </p:cTn>
                              </p:par>
                            </p:childTnLst>
                          </p:cTn>
                        </p:par>
                        <p:par>
                          <p:cTn id="83" fill="hold" nodeType="afterGroup">
                            <p:stCondLst>
                              <p:cond delay="12644"/>
                            </p:stCondLst>
                            <p:childTnLst>
                              <p:par>
                                <p:cTn id="84" presetID="23" presetClass="entr" presetSubtype="288" fill="hold" grpId="0" nodeType="afterEffect">
                                  <p:stCondLst>
                                    <p:cond delay="0"/>
                                  </p:stCondLst>
                                  <p:childTnLst>
                                    <p:set>
                                      <p:cBhvr>
                                        <p:cTn id="85" dur="1" fill="hold">
                                          <p:stCondLst>
                                            <p:cond delay="0"/>
                                          </p:stCondLst>
                                        </p:cTn>
                                        <p:tgtEl>
                                          <p:spTgt spid="598046"/>
                                        </p:tgtEl>
                                        <p:attrNameLst>
                                          <p:attrName>style.visibility</p:attrName>
                                        </p:attrNameLst>
                                      </p:cBhvr>
                                      <p:to>
                                        <p:strVal val="visible"/>
                                      </p:to>
                                    </p:set>
                                    <p:anim calcmode="lin" valueType="num">
                                      <p:cBhvr>
                                        <p:cTn id="86" dur="2000" fill="hold"/>
                                        <p:tgtEl>
                                          <p:spTgt spid="598046"/>
                                        </p:tgtEl>
                                        <p:attrNameLst>
                                          <p:attrName>ppt_w</p:attrName>
                                        </p:attrNameLst>
                                      </p:cBhvr>
                                      <p:tavLst>
                                        <p:tav tm="0">
                                          <p:val>
                                            <p:strVal val="4/3*#ppt_w"/>
                                          </p:val>
                                        </p:tav>
                                        <p:tav tm="100000">
                                          <p:val>
                                            <p:strVal val="#ppt_w"/>
                                          </p:val>
                                        </p:tav>
                                      </p:tavLst>
                                    </p:anim>
                                    <p:anim calcmode="lin" valueType="num">
                                      <p:cBhvr>
                                        <p:cTn id="87" dur="2000" fill="hold"/>
                                        <p:tgtEl>
                                          <p:spTgt spid="59804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8" fill="hold" display="0">
                  <p:stCondLst>
                    <p:cond delay="indefinite"/>
                  </p:stCondLst>
                  <p:endCondLst>
                    <p:cond evt="onNext" delay="0">
                      <p:tgtEl>
                        <p:sldTgt/>
                      </p:tgtEl>
                    </p:cond>
                    <p:cond evt="onPrev" delay="0">
                      <p:tgtEl>
                        <p:sldTgt/>
                      </p:tgtEl>
                    </p:cond>
                    <p:cond evt="onStopAudio" delay="0">
                      <p:tgtEl>
                        <p:sldTgt/>
                      </p:tgtEl>
                    </p:cond>
                  </p:endCondLst>
                </p:cTn>
                <p:tgtEl>
                  <p:spTgt spid="598032"/>
                </p:tgtEl>
              </p:cMediaNode>
            </p:audio>
            <p:audio>
              <p:cMediaNode showWhenStopped="0">
                <p:cTn id="89" fill="hold" display="0">
                  <p:stCondLst>
                    <p:cond delay="indefinite"/>
                  </p:stCondLst>
                  <p:endCondLst>
                    <p:cond evt="onNext" delay="0">
                      <p:tgtEl>
                        <p:sldTgt/>
                      </p:tgtEl>
                    </p:cond>
                    <p:cond evt="onPrev" delay="0">
                      <p:tgtEl>
                        <p:sldTgt/>
                      </p:tgtEl>
                    </p:cond>
                    <p:cond evt="onStopAudio" delay="0">
                      <p:tgtEl>
                        <p:sldTgt/>
                      </p:tgtEl>
                    </p:cond>
                  </p:endCondLst>
                </p:cTn>
                <p:tgtEl>
                  <p:spTgt spid="598040"/>
                </p:tgtEl>
              </p:cMediaNode>
            </p:audio>
            <p:audio>
              <p:cMediaNode showWhenStopped="0">
                <p:cTn id="90" fill="hold" display="0">
                  <p:stCondLst>
                    <p:cond delay="indefinite"/>
                  </p:stCondLst>
                  <p:endCondLst>
                    <p:cond evt="onNext" delay="0">
                      <p:tgtEl>
                        <p:sldTgt/>
                      </p:tgtEl>
                    </p:cond>
                    <p:cond evt="onPrev" delay="0">
                      <p:tgtEl>
                        <p:sldTgt/>
                      </p:tgtEl>
                    </p:cond>
                    <p:cond evt="onStopAudio" delay="0">
                      <p:tgtEl>
                        <p:sldTgt/>
                      </p:tgtEl>
                    </p:cond>
                  </p:endCondLst>
                </p:cTn>
                <p:tgtEl>
                  <p:spTgt spid="598041"/>
                </p:tgtEl>
              </p:cMediaNode>
            </p:audio>
          </p:childTnLst>
        </p:cTn>
      </p:par>
    </p:tnLst>
    <p:bldLst>
      <p:bldP spid="598021" grpId="0" animBg="1"/>
      <p:bldP spid="598022" grpId="0" animBg="1"/>
      <p:bldP spid="598023" grpId="0" animBg="1"/>
      <p:bldP spid="598028" grpId="0" animBg="1"/>
      <p:bldP spid="598029" grpId="0"/>
      <p:bldP spid="598030" grpId="0"/>
      <p:bldP spid="598031" grpId="0" animBg="1"/>
      <p:bldP spid="598033" grpId="0"/>
      <p:bldP spid="598034" grpId="0" animBg="1"/>
      <p:bldP spid="598035" grpId="0"/>
      <p:bldP spid="598036" grpId="0" animBg="1"/>
      <p:bldP spid="598037" grpId="0" animBg="1"/>
      <p:bldP spid="598038" grpId="0" animBg="1"/>
      <p:bldP spid="598039" grpId="0" animBg="1"/>
      <p:bldP spid="598043" grpId="0"/>
      <p:bldP spid="598046" grpId="0"/>
      <p:bldP spid="59804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91874" name="WordArt 2"/>
          <p:cNvSpPr>
            <a:spLocks noChangeArrowheads="1" noChangeShapeType="1" noTextEdit="1"/>
          </p:cNvSpPr>
          <p:nvPr/>
        </p:nvSpPr>
        <p:spPr bwMode="auto">
          <a:xfrm>
            <a:off x="257175" y="1865376"/>
            <a:ext cx="8696325" cy="906399"/>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2800" b="1" kern="10" dirty="0">
                <a:ln w="12700">
                  <a:solidFill>
                    <a:schemeClr val="tx1"/>
                  </a:solidFill>
                  <a:round/>
                  <a:headEnd/>
                  <a:tailEnd/>
                </a:ln>
                <a:solidFill>
                  <a:srgbClr val="FF0000"/>
                </a:solidFill>
                <a:latin typeface="Arial Black"/>
              </a:rPr>
              <a:t>And Here Is A Phillips Curve FRQ Asked In </a:t>
            </a:r>
          </a:p>
        </p:txBody>
      </p:sp>
      <p:sp>
        <p:nvSpPr>
          <p:cNvPr id="591876" name="WordArt 4"/>
          <p:cNvSpPr>
            <a:spLocks noChangeArrowheads="1" noChangeShapeType="1" noTextEdit="1"/>
          </p:cNvSpPr>
          <p:nvPr/>
        </p:nvSpPr>
        <p:spPr bwMode="auto">
          <a:xfrm>
            <a:off x="2886074" y="3286125"/>
            <a:ext cx="3076575" cy="950214"/>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b="1" kern="10" dirty="0">
                <a:ln w="12700">
                  <a:solidFill>
                    <a:schemeClr val="tx1"/>
                  </a:solidFill>
                  <a:round/>
                  <a:headEnd/>
                  <a:tailEnd/>
                </a:ln>
                <a:solidFill>
                  <a:srgbClr val="FF0000"/>
                </a:solidFill>
                <a:effectLst>
                  <a:outerShdw blurRad="50800" dist="38100" dir="2700000" algn="tl" rotWithShape="0">
                    <a:prstClr val="black">
                      <a:alpha val="40000"/>
                    </a:prstClr>
                  </a:outerShdw>
                </a:effectLst>
                <a:latin typeface="Arial Black" pitchFamily="34" charset="0"/>
              </a:rPr>
              <a:t>2008</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91874"/>
                                        </p:tgtEl>
                                        <p:attrNameLst>
                                          <p:attrName>style.visibility</p:attrName>
                                        </p:attrNameLst>
                                      </p:cBhvr>
                                      <p:to>
                                        <p:strVal val="visible"/>
                                      </p:to>
                                    </p:set>
                                    <p:anim calcmode="lin" valueType="num">
                                      <p:cBhvr>
                                        <p:cTn id="7" dur="3000" fill="hold"/>
                                        <p:tgtEl>
                                          <p:spTgt spid="591874"/>
                                        </p:tgtEl>
                                        <p:attrNameLst>
                                          <p:attrName>ppt_w</p:attrName>
                                        </p:attrNameLst>
                                      </p:cBhvr>
                                      <p:tavLst>
                                        <p:tav tm="0">
                                          <p:val>
                                            <p:fltVal val="0"/>
                                          </p:val>
                                        </p:tav>
                                        <p:tav tm="100000">
                                          <p:val>
                                            <p:strVal val="#ppt_w"/>
                                          </p:val>
                                        </p:tav>
                                      </p:tavLst>
                                    </p:anim>
                                    <p:anim calcmode="lin" valueType="num">
                                      <p:cBhvr>
                                        <p:cTn id="8" dur="3000" fill="hold"/>
                                        <p:tgtEl>
                                          <p:spTgt spid="591874"/>
                                        </p:tgtEl>
                                        <p:attrNameLst>
                                          <p:attrName>ppt_h</p:attrName>
                                        </p:attrNameLst>
                                      </p:cBhvr>
                                      <p:tavLst>
                                        <p:tav tm="0">
                                          <p:val>
                                            <p:fltVal val="0"/>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591876"/>
                                        </p:tgtEl>
                                        <p:attrNameLst>
                                          <p:attrName>style.visibility</p:attrName>
                                        </p:attrNameLst>
                                      </p:cBhvr>
                                      <p:to>
                                        <p:strVal val="visible"/>
                                      </p:to>
                                    </p:set>
                                    <p:anim calcmode="lin" valueType="num">
                                      <p:cBhvr>
                                        <p:cTn id="11" dur="3000" fill="hold"/>
                                        <p:tgtEl>
                                          <p:spTgt spid="591876"/>
                                        </p:tgtEl>
                                        <p:attrNameLst>
                                          <p:attrName>ppt_w</p:attrName>
                                        </p:attrNameLst>
                                      </p:cBhvr>
                                      <p:tavLst>
                                        <p:tav tm="0">
                                          <p:val>
                                            <p:strVal val="4/3*#ppt_w"/>
                                          </p:val>
                                        </p:tav>
                                        <p:tav tm="100000">
                                          <p:val>
                                            <p:strVal val="#ppt_w"/>
                                          </p:val>
                                        </p:tav>
                                      </p:tavLst>
                                    </p:anim>
                                    <p:anim calcmode="lin" valueType="num">
                                      <p:cBhvr>
                                        <p:cTn id="12" dur="3000" fill="hold"/>
                                        <p:tgtEl>
                                          <p:spTgt spid="59187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p:bldP spid="5918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3" name="Rectangle 32"/>
          <p:cNvSpPr/>
          <p:nvPr/>
        </p:nvSpPr>
        <p:spPr>
          <a:xfrm>
            <a:off x="0" y="222250"/>
            <a:ext cx="9144000" cy="4800600"/>
          </a:xfrm>
          <a:prstGeom prst="rect">
            <a:avLst/>
          </a:prstGeom>
          <a:noFill/>
        </p:spPr>
        <p:txBody>
          <a:bodyPr>
            <a:spAutoFit/>
            <a:scene3d>
              <a:camera prst="orthographicFront"/>
              <a:lightRig rig="threePt" dir="t"/>
            </a:scene3d>
            <a:sp3d extrusionH="57150">
              <a:bevelT w="38100" h="38100"/>
            </a:sp3d>
          </a:bodyPr>
          <a:lstStyle/>
          <a:p>
            <a:pPr marL="342900" indent="-342900" algn="l">
              <a:buFontTx/>
              <a:buAutoNum type="arabicPeriod"/>
              <a:defRPr/>
            </a:pPr>
            <a:r>
              <a:rPr lang="en-US" sz="1800" dirty="0">
                <a:latin typeface="Arial" pitchFamily="34" charset="0"/>
                <a:cs typeface="Arial" pitchFamily="34" charset="0"/>
              </a:rPr>
              <a:t>Assume the  U.S. economy is  operating at  full-employment  </a:t>
            </a:r>
            <a:r>
              <a:rPr lang="en-US" sz="1800" dirty="0" smtClean="0">
                <a:latin typeface="Arial" pitchFamily="34" charset="0"/>
                <a:cs typeface="Arial" pitchFamily="34" charset="0"/>
              </a:rPr>
              <a:t>output.   </a:t>
            </a:r>
            <a:r>
              <a:rPr lang="en-US" sz="1800" dirty="0">
                <a:latin typeface="Arial" pitchFamily="34" charset="0"/>
                <a:cs typeface="Arial" pitchFamily="34" charset="0"/>
              </a:rPr>
              <a:t>A drop in consumer confidence reduces consumption spending, causing the economy to enter into a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recession</a:t>
            </a:r>
            <a:r>
              <a:rPr lang="en-US" sz="1800" dirty="0">
                <a:latin typeface="Arial" pitchFamily="34" charset="0"/>
                <a:cs typeface="Arial" pitchFamily="34" charset="0"/>
              </a:rPr>
              <a:t>.</a:t>
            </a:r>
          </a:p>
          <a:p>
            <a:pPr algn="l">
              <a:defRPr/>
            </a:pPr>
            <a:r>
              <a:rPr lang="en-US" sz="1800" dirty="0">
                <a:latin typeface="Arial" pitchFamily="34" charset="0"/>
                <a:cs typeface="Arial" pitchFamily="34" charset="0"/>
              </a:rPr>
              <a:t>  (a) Using a correctly labeled graph of the </a:t>
            </a:r>
            <a:r>
              <a:rPr lang="en-US" sz="1800" b="1" dirty="0">
                <a:latin typeface="Arial" pitchFamily="34" charset="0"/>
                <a:cs typeface="Arial" pitchFamily="34" charset="0"/>
              </a:rPr>
              <a:t>short-run Phillips curve</a:t>
            </a:r>
            <a:r>
              <a:rPr lang="en-US" sz="1800" dirty="0">
                <a:latin typeface="Arial" pitchFamily="34" charset="0"/>
                <a:cs typeface="Arial" pitchFamily="34" charset="0"/>
              </a:rPr>
              <a:t>, show the effect </a:t>
            </a:r>
          </a:p>
          <a:p>
            <a:pPr algn="l">
              <a:defRPr/>
            </a:pPr>
            <a:r>
              <a:rPr lang="en-US" sz="1800" dirty="0">
                <a:latin typeface="Arial" pitchFamily="34" charset="0"/>
                <a:cs typeface="Arial" pitchFamily="34" charset="0"/>
              </a:rPr>
              <a:t>      of the </a:t>
            </a:r>
            <a:r>
              <a:rPr lang="en-US" sz="2000" dirty="0" smtClean="0">
                <a:solidFill>
                  <a:srgbClr val="FF0000"/>
                </a:solidFill>
                <a:effectLst>
                  <a:outerShdw blurRad="38100" dist="38100" dir="2700000" algn="tl">
                    <a:srgbClr val="000000">
                      <a:alpha val="43137"/>
                    </a:srgbClr>
                  </a:outerShdw>
                </a:effectLst>
                <a:latin typeface="Arial Black" pitchFamily="34" charset="0"/>
                <a:cs typeface="Arial" pitchFamily="34" charset="0"/>
              </a:rPr>
              <a:t>*</a:t>
            </a:r>
            <a:r>
              <a:rPr lang="en-US" sz="1800" dirty="0" smtClean="0">
                <a:latin typeface="Arial" pitchFamily="34" charset="0"/>
                <a:cs typeface="Arial" pitchFamily="34" charset="0"/>
              </a:rPr>
              <a:t>decrease </a:t>
            </a:r>
            <a:r>
              <a:rPr lang="en-US" sz="1800" dirty="0">
                <a:latin typeface="Arial" pitchFamily="34" charset="0"/>
                <a:cs typeface="Arial" pitchFamily="34" charset="0"/>
              </a:rPr>
              <a:t>in consumption spending. Label the initial position </a:t>
            </a:r>
            <a:r>
              <a:rPr lang="en-US" sz="1800" b="1" dirty="0">
                <a:solidFill>
                  <a:srgbClr val="0000FF"/>
                </a:solidFill>
                <a:effectLst>
                  <a:outerShdw blurRad="38100" dist="38100" dir="2700000" algn="tl">
                    <a:srgbClr val="000000">
                      <a:alpha val="43137"/>
                    </a:srgbClr>
                  </a:outerShdw>
                </a:effectLst>
                <a:latin typeface="Arial" pitchFamily="34" charset="0"/>
                <a:cs typeface="Arial" pitchFamily="34" charset="0"/>
              </a:rPr>
              <a:t>“A”</a:t>
            </a:r>
            <a:r>
              <a:rPr lang="en-US" sz="1800" dirty="0">
                <a:latin typeface="Arial" pitchFamily="34" charset="0"/>
                <a:cs typeface="Arial" pitchFamily="34" charset="0"/>
              </a:rPr>
              <a:t>  and the </a:t>
            </a:r>
          </a:p>
          <a:p>
            <a:pPr algn="l">
              <a:defRPr/>
            </a:pPr>
            <a:r>
              <a:rPr lang="en-US" sz="1800" dirty="0">
                <a:latin typeface="Arial" pitchFamily="34" charset="0"/>
                <a:cs typeface="Arial" pitchFamily="34" charset="0"/>
              </a:rPr>
              <a:t>      new position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“B”</a:t>
            </a:r>
            <a:r>
              <a:rPr lang="en-US" sz="1800" dirty="0">
                <a:latin typeface="Arial" pitchFamily="34" charset="0"/>
                <a:cs typeface="Arial" pitchFamily="34" charset="0"/>
              </a:rPr>
              <a:t>.</a:t>
            </a:r>
          </a:p>
          <a:p>
            <a:pPr algn="l">
              <a:defRPr/>
            </a:pPr>
            <a:endParaRPr lang="en-US" sz="1800" dirty="0">
              <a:latin typeface="Arial" pitchFamily="34" charset="0"/>
              <a:cs typeface="Arial" pitchFamily="34" charset="0"/>
            </a:endParaRPr>
          </a:p>
          <a:p>
            <a:pPr algn="l">
              <a:defRPr/>
            </a:pPr>
            <a:endParaRPr lang="en-US" sz="1800" dirty="0">
              <a:latin typeface="Arial" pitchFamily="34" charset="0"/>
              <a:cs typeface="Arial" pitchFamily="34" charset="0"/>
            </a:endParaRPr>
          </a:p>
          <a:p>
            <a:pPr algn="l">
              <a:defRPr/>
            </a:pPr>
            <a:endParaRPr lang="en-US" sz="1800" dirty="0">
              <a:latin typeface="Arial" pitchFamily="34" charset="0"/>
              <a:cs typeface="Arial" pitchFamily="34" charset="0"/>
            </a:endParaRPr>
          </a:p>
          <a:p>
            <a:pPr algn="l">
              <a:defRPr/>
            </a:pPr>
            <a:endParaRPr lang="en-US" sz="1800" dirty="0">
              <a:latin typeface="Arial" pitchFamily="34" charset="0"/>
              <a:cs typeface="Arial" pitchFamily="34" charset="0"/>
            </a:endParaRPr>
          </a:p>
          <a:p>
            <a:pPr algn="l">
              <a:defRPr/>
            </a:pPr>
            <a:endParaRPr lang="en-US" sz="1800" dirty="0">
              <a:latin typeface="Arial" pitchFamily="34" charset="0"/>
              <a:cs typeface="Arial" pitchFamily="34" charset="0"/>
            </a:endParaRPr>
          </a:p>
          <a:p>
            <a:pPr algn="l">
              <a:defRPr/>
            </a:pPr>
            <a:endParaRPr lang="en-US" sz="1800" dirty="0">
              <a:latin typeface="Arial" pitchFamily="34" charset="0"/>
              <a:cs typeface="Arial" pitchFamily="34" charset="0"/>
            </a:endParaRPr>
          </a:p>
          <a:p>
            <a:pPr algn="l">
              <a:defRPr/>
            </a:pPr>
            <a:endParaRPr lang="en-US" sz="1800" dirty="0">
              <a:latin typeface="Arial" pitchFamily="34" charset="0"/>
              <a:cs typeface="Arial" pitchFamily="34" charset="0"/>
            </a:endParaRPr>
          </a:p>
          <a:p>
            <a:pPr algn="l">
              <a:defRPr/>
            </a:pPr>
            <a:endParaRPr lang="en-US" sz="1800" dirty="0">
              <a:latin typeface="Arial" pitchFamily="34" charset="0"/>
              <a:cs typeface="Arial" pitchFamily="34" charset="0"/>
            </a:endParaRPr>
          </a:p>
          <a:p>
            <a:pPr algn="l">
              <a:defRPr/>
            </a:pPr>
            <a:endParaRPr lang="en-US" sz="1800" dirty="0">
              <a:latin typeface="Arial" pitchFamily="34" charset="0"/>
              <a:cs typeface="Arial" pitchFamily="34" charset="0"/>
            </a:endParaRPr>
          </a:p>
          <a:p>
            <a:pPr algn="l">
              <a:defRPr/>
            </a:pPr>
            <a:endParaRPr lang="en-US" sz="1800" dirty="0">
              <a:latin typeface="Arial" pitchFamily="34" charset="0"/>
              <a:cs typeface="Arial" pitchFamily="34" charset="0"/>
            </a:endParaRPr>
          </a:p>
          <a:p>
            <a:pPr algn="l">
              <a:defRPr/>
            </a:pPr>
            <a:r>
              <a:rPr lang="en-US" sz="1800" dirty="0">
                <a:latin typeface="Arial" pitchFamily="34" charset="0"/>
                <a:cs typeface="Arial" pitchFamily="34" charset="0"/>
              </a:rPr>
              <a:t>(b) What is the impact of the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recession</a:t>
            </a:r>
            <a:r>
              <a:rPr lang="en-US" sz="1800" dirty="0">
                <a:latin typeface="Arial" pitchFamily="34" charset="0"/>
                <a:cs typeface="Arial" pitchFamily="34" charset="0"/>
              </a:rPr>
              <a:t> on the federal budget? Explain.</a:t>
            </a:r>
          </a:p>
        </p:txBody>
      </p:sp>
      <p:sp>
        <p:nvSpPr>
          <p:cNvPr id="458757" name="Freeform 5"/>
          <p:cNvSpPr>
            <a:spLocks/>
          </p:cNvSpPr>
          <p:nvPr/>
        </p:nvSpPr>
        <p:spPr bwMode="auto">
          <a:xfrm>
            <a:off x="3048000" y="2362200"/>
            <a:ext cx="2514600" cy="1600200"/>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chemeClr val="tx1"/>
            </a:solidFill>
            <a:round/>
            <a:headEnd/>
            <a:tailEnd/>
          </a:ln>
        </p:spPr>
        <p:txBody>
          <a:bodyPr/>
          <a:lstStyle/>
          <a:p>
            <a:endParaRPr lang="en-US"/>
          </a:p>
        </p:txBody>
      </p:sp>
      <p:grpSp>
        <p:nvGrpSpPr>
          <p:cNvPr id="2" name="Group 6"/>
          <p:cNvGrpSpPr>
            <a:grpSpLocks/>
          </p:cNvGrpSpPr>
          <p:nvPr/>
        </p:nvGrpSpPr>
        <p:grpSpPr bwMode="auto">
          <a:xfrm>
            <a:off x="2895600" y="2286000"/>
            <a:ext cx="2667000" cy="1828800"/>
            <a:chOff x="1924" y="720"/>
            <a:chExt cx="3151" cy="2868"/>
          </a:xfrm>
        </p:grpSpPr>
        <p:sp>
          <p:nvSpPr>
            <p:cNvPr id="59422" name="Line 7"/>
            <p:cNvSpPr>
              <a:spLocks noChangeShapeType="1"/>
            </p:cNvSpPr>
            <p:nvPr/>
          </p:nvSpPr>
          <p:spPr bwMode="auto">
            <a:xfrm>
              <a:off x="1928" y="3562"/>
              <a:ext cx="3147" cy="0"/>
            </a:xfrm>
            <a:prstGeom prst="line">
              <a:avLst/>
            </a:prstGeom>
            <a:noFill/>
            <a:ln w="76200">
              <a:solidFill>
                <a:schemeClr val="tx1"/>
              </a:solidFill>
              <a:round/>
              <a:headEnd/>
              <a:tailEnd/>
            </a:ln>
          </p:spPr>
          <p:txBody>
            <a:bodyPr wrap="none" anchor="ctr"/>
            <a:lstStyle/>
            <a:p>
              <a:endParaRPr lang="en-US"/>
            </a:p>
          </p:txBody>
        </p:sp>
        <p:sp>
          <p:nvSpPr>
            <p:cNvPr id="59423" name="Line 8"/>
            <p:cNvSpPr>
              <a:spLocks noChangeShapeType="1"/>
            </p:cNvSpPr>
            <p:nvPr/>
          </p:nvSpPr>
          <p:spPr bwMode="auto">
            <a:xfrm>
              <a:off x="1924" y="720"/>
              <a:ext cx="0" cy="2868"/>
            </a:xfrm>
            <a:prstGeom prst="line">
              <a:avLst/>
            </a:prstGeom>
            <a:noFill/>
            <a:ln w="76200">
              <a:solidFill>
                <a:schemeClr val="tx1"/>
              </a:solidFill>
              <a:round/>
              <a:headEnd/>
              <a:tailEnd/>
            </a:ln>
          </p:spPr>
          <p:txBody>
            <a:bodyPr wrap="none" anchor="ctr"/>
            <a:lstStyle/>
            <a:p>
              <a:endParaRPr lang="en-US"/>
            </a:p>
          </p:txBody>
        </p:sp>
      </p:grpSp>
      <p:sp>
        <p:nvSpPr>
          <p:cNvPr id="458761" name="Rectangle 9"/>
          <p:cNvSpPr>
            <a:spLocks noChangeArrowheads="1"/>
          </p:cNvSpPr>
          <p:nvPr/>
        </p:nvSpPr>
        <p:spPr bwMode="auto">
          <a:xfrm rot="16200000">
            <a:off x="1600200" y="2895600"/>
            <a:ext cx="1600200" cy="228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b="1" dirty="0">
                <a:solidFill>
                  <a:srgbClr val="008000"/>
                </a:solidFill>
                <a:effectLst>
                  <a:outerShdw blurRad="38100" dist="38100" dir="2700000" algn="tl">
                    <a:srgbClr val="000000"/>
                  </a:outerShdw>
                </a:effectLst>
                <a:latin typeface="Arial" pitchFamily="34" charset="0"/>
                <a:cs typeface="Arial" pitchFamily="34" charset="0"/>
              </a:rPr>
              <a:t>Inflation</a:t>
            </a:r>
          </a:p>
        </p:txBody>
      </p:sp>
      <p:sp>
        <p:nvSpPr>
          <p:cNvPr id="458762" name="Rectangle 10"/>
          <p:cNvSpPr>
            <a:spLocks noChangeArrowheads="1"/>
          </p:cNvSpPr>
          <p:nvPr/>
        </p:nvSpPr>
        <p:spPr bwMode="auto">
          <a:xfrm>
            <a:off x="4876800" y="4114800"/>
            <a:ext cx="1600200" cy="304800"/>
          </a:xfrm>
          <a:prstGeom prst="rect">
            <a:avLst/>
          </a:prstGeom>
          <a:noFill/>
          <a:ln w="9525">
            <a:noFill/>
            <a:miter lim="800000"/>
            <a:headEnd/>
            <a:tailEnd/>
          </a:ln>
          <a:effectLst/>
        </p:spPr>
        <p:txBody>
          <a:bodyPr wrap="none" anchor="ctr"/>
          <a:lstStyle/>
          <a:p>
            <a:pPr>
              <a:defRPr/>
            </a:pPr>
            <a:r>
              <a:rPr lang="en-US" sz="1600" b="1" dirty="0">
                <a:solidFill>
                  <a:srgbClr val="FF0000"/>
                </a:solidFill>
                <a:effectLst>
                  <a:outerShdw blurRad="38100" dist="38100" dir="2700000" algn="tl">
                    <a:srgbClr val="000000"/>
                  </a:outerShdw>
                </a:effectLst>
                <a:latin typeface="Arial" pitchFamily="34" charset="0"/>
                <a:cs typeface="Arial" pitchFamily="34" charset="0"/>
              </a:rPr>
              <a:t>Unemployment</a:t>
            </a:r>
          </a:p>
        </p:txBody>
      </p:sp>
      <p:sp>
        <p:nvSpPr>
          <p:cNvPr id="458763" name="Rectangle 11"/>
          <p:cNvSpPr>
            <a:spLocks noChangeArrowheads="1"/>
          </p:cNvSpPr>
          <p:nvPr/>
        </p:nvSpPr>
        <p:spPr bwMode="auto">
          <a:xfrm>
            <a:off x="2514600" y="3519488"/>
            <a:ext cx="381000" cy="228600"/>
          </a:xfrm>
          <a:prstGeom prst="rect">
            <a:avLst/>
          </a:prstGeom>
          <a:noFill/>
          <a:ln w="9525">
            <a:noFill/>
            <a:miter lim="800000"/>
            <a:headEnd/>
            <a:tailEnd/>
          </a:ln>
          <a:effectLst/>
        </p:spPr>
        <p:txBody>
          <a:bodyPr wrap="none" anchor="ctr"/>
          <a:lstStyle/>
          <a:p>
            <a:pPr>
              <a:defRPr/>
            </a:pPr>
            <a:r>
              <a:rPr lang="en-US" sz="2000" b="1" dirty="0">
                <a:solidFill>
                  <a:srgbClr val="FF0000"/>
                </a:solidFill>
                <a:effectLst>
                  <a:outerShdw blurRad="38100" dist="38100" dir="2700000" algn="tl">
                    <a:srgbClr val="000000"/>
                  </a:outerShdw>
                </a:effectLst>
                <a:latin typeface="Arial" pitchFamily="34" charset="0"/>
                <a:cs typeface="Arial" pitchFamily="34" charset="0"/>
              </a:rPr>
              <a:t>2</a:t>
            </a:r>
            <a:r>
              <a:rPr lang="en-US" sz="1600" b="1" dirty="0">
                <a:solidFill>
                  <a:srgbClr val="FF0000"/>
                </a:solidFill>
                <a:effectLst>
                  <a:outerShdw blurRad="38100" dist="38100" dir="2700000" algn="tl">
                    <a:srgbClr val="000000"/>
                  </a:outerShdw>
                </a:effectLst>
                <a:latin typeface="Arial" pitchFamily="34" charset="0"/>
                <a:cs typeface="Arial" pitchFamily="34" charset="0"/>
              </a:rPr>
              <a:t>%</a:t>
            </a:r>
          </a:p>
        </p:txBody>
      </p:sp>
      <p:sp>
        <p:nvSpPr>
          <p:cNvPr id="458766" name="Rectangle 14"/>
          <p:cNvSpPr>
            <a:spLocks noChangeArrowheads="1"/>
          </p:cNvSpPr>
          <p:nvPr/>
        </p:nvSpPr>
        <p:spPr bwMode="auto">
          <a:xfrm>
            <a:off x="4343400" y="4117975"/>
            <a:ext cx="304800" cy="304800"/>
          </a:xfrm>
          <a:prstGeom prst="rect">
            <a:avLst/>
          </a:prstGeom>
          <a:noFill/>
          <a:ln w="9525">
            <a:noFill/>
            <a:miter lim="800000"/>
            <a:headEnd/>
            <a:tailEnd/>
          </a:ln>
          <a:effectLst/>
        </p:spPr>
        <p:txBody>
          <a:bodyPr wrap="none" anchor="ctr"/>
          <a:lstStyle/>
          <a:p>
            <a:pPr>
              <a:defRPr/>
            </a:pPr>
            <a:r>
              <a:rPr lang="en-US" sz="2000" b="1" dirty="0">
                <a:solidFill>
                  <a:srgbClr val="FF0000"/>
                </a:solidFill>
                <a:effectLst>
                  <a:outerShdw blurRad="38100" dist="38100" dir="2700000" algn="tl">
                    <a:srgbClr val="000000"/>
                  </a:outerShdw>
                </a:effectLst>
                <a:latin typeface="Arial" pitchFamily="34" charset="0"/>
                <a:cs typeface="Arial" pitchFamily="34" charset="0"/>
              </a:rPr>
              <a:t>7%</a:t>
            </a:r>
          </a:p>
        </p:txBody>
      </p:sp>
      <p:sp>
        <p:nvSpPr>
          <p:cNvPr id="458767" name="Rectangle 15"/>
          <p:cNvSpPr>
            <a:spLocks noChangeArrowheads="1"/>
          </p:cNvSpPr>
          <p:nvPr/>
        </p:nvSpPr>
        <p:spPr bwMode="auto">
          <a:xfrm>
            <a:off x="2533650" y="3219450"/>
            <a:ext cx="304800" cy="228600"/>
          </a:xfrm>
          <a:prstGeom prst="rect">
            <a:avLst/>
          </a:prstGeom>
          <a:noFill/>
          <a:ln w="9525">
            <a:noFill/>
            <a:miter lim="800000"/>
            <a:headEnd/>
            <a:tailEnd/>
          </a:ln>
          <a:effectLst/>
        </p:spPr>
        <p:txBody>
          <a:bodyPr wrap="none" anchor="ctr"/>
          <a:lstStyle/>
          <a:p>
            <a:pPr>
              <a:defRPr/>
            </a:pPr>
            <a:r>
              <a:rPr lang="en-US" sz="2000" b="1" dirty="0">
                <a:solidFill>
                  <a:srgbClr val="0000FF"/>
                </a:solidFill>
                <a:effectLst>
                  <a:outerShdw blurRad="38100" dist="38100" dir="2700000" algn="tl">
                    <a:srgbClr val="000000"/>
                  </a:outerShdw>
                </a:effectLst>
                <a:latin typeface="Arial" pitchFamily="34" charset="0"/>
                <a:cs typeface="Arial" pitchFamily="34" charset="0"/>
              </a:rPr>
              <a:t>4</a:t>
            </a:r>
            <a:r>
              <a:rPr lang="en-US" sz="1600" b="1" dirty="0">
                <a:solidFill>
                  <a:srgbClr val="0000FF"/>
                </a:solidFill>
                <a:effectLst>
                  <a:outerShdw blurRad="38100" dist="38100" dir="2700000" algn="tl">
                    <a:srgbClr val="000000"/>
                  </a:outerShdw>
                </a:effectLst>
                <a:latin typeface="Arial" pitchFamily="34" charset="0"/>
                <a:cs typeface="Arial" pitchFamily="34" charset="0"/>
              </a:rPr>
              <a:t>%</a:t>
            </a:r>
          </a:p>
        </p:txBody>
      </p:sp>
      <p:sp>
        <p:nvSpPr>
          <p:cNvPr id="458768" name="Line 16"/>
          <p:cNvSpPr>
            <a:spLocks noChangeShapeType="1"/>
          </p:cNvSpPr>
          <p:nvPr/>
        </p:nvSpPr>
        <p:spPr bwMode="auto">
          <a:xfrm>
            <a:off x="2895600" y="3352800"/>
            <a:ext cx="1066800" cy="0"/>
          </a:xfrm>
          <a:prstGeom prst="line">
            <a:avLst/>
          </a:prstGeom>
          <a:noFill/>
          <a:ln w="38100">
            <a:solidFill>
              <a:srgbClr val="0000FF"/>
            </a:solidFill>
            <a:prstDash val="sysDot"/>
            <a:round/>
            <a:headEnd/>
            <a:tailEnd/>
          </a:ln>
        </p:spPr>
        <p:txBody>
          <a:bodyPr/>
          <a:lstStyle/>
          <a:p>
            <a:endParaRPr lang="en-US"/>
          </a:p>
        </p:txBody>
      </p:sp>
      <p:sp>
        <p:nvSpPr>
          <p:cNvPr id="458769" name="Line 17"/>
          <p:cNvSpPr>
            <a:spLocks noChangeShapeType="1"/>
          </p:cNvSpPr>
          <p:nvPr/>
        </p:nvSpPr>
        <p:spPr bwMode="auto">
          <a:xfrm>
            <a:off x="3886200" y="3406775"/>
            <a:ext cx="0" cy="685800"/>
          </a:xfrm>
          <a:prstGeom prst="line">
            <a:avLst/>
          </a:prstGeom>
          <a:noFill/>
          <a:ln w="38100">
            <a:solidFill>
              <a:srgbClr val="0000FF"/>
            </a:solidFill>
            <a:prstDash val="sysDot"/>
            <a:round/>
            <a:headEnd/>
            <a:tailEnd type="stealth" w="med" len="med"/>
          </a:ln>
        </p:spPr>
        <p:txBody>
          <a:bodyPr/>
          <a:lstStyle/>
          <a:p>
            <a:endParaRPr lang="en-US"/>
          </a:p>
        </p:txBody>
      </p:sp>
      <p:sp>
        <p:nvSpPr>
          <p:cNvPr id="458770" name="Rectangle 18"/>
          <p:cNvSpPr>
            <a:spLocks noChangeArrowheads="1"/>
          </p:cNvSpPr>
          <p:nvPr/>
        </p:nvSpPr>
        <p:spPr bwMode="auto">
          <a:xfrm>
            <a:off x="3733800" y="4148138"/>
            <a:ext cx="304800" cy="228600"/>
          </a:xfrm>
          <a:prstGeom prst="rect">
            <a:avLst/>
          </a:prstGeom>
          <a:noFill/>
          <a:ln w="9525">
            <a:noFill/>
            <a:miter lim="800000"/>
            <a:headEnd/>
            <a:tailEnd/>
          </a:ln>
          <a:effectLst/>
        </p:spPr>
        <p:txBody>
          <a:bodyPr wrap="none" anchor="ctr"/>
          <a:lstStyle/>
          <a:p>
            <a:pPr>
              <a:defRPr/>
            </a:pPr>
            <a:r>
              <a:rPr lang="en-US" sz="2000" b="1" dirty="0">
                <a:solidFill>
                  <a:srgbClr val="0000FF"/>
                </a:solidFill>
                <a:effectLst>
                  <a:outerShdw blurRad="38100" dist="38100" dir="2700000" algn="tl">
                    <a:srgbClr val="000000"/>
                  </a:outerShdw>
                </a:effectLst>
                <a:latin typeface="Arial" pitchFamily="34" charset="0"/>
                <a:cs typeface="Arial" pitchFamily="34" charset="0"/>
              </a:rPr>
              <a:t>5%</a:t>
            </a:r>
          </a:p>
        </p:txBody>
      </p:sp>
      <p:sp>
        <p:nvSpPr>
          <p:cNvPr id="458771" name="Rectangle 19"/>
          <p:cNvSpPr>
            <a:spLocks noChangeArrowheads="1"/>
          </p:cNvSpPr>
          <p:nvPr/>
        </p:nvSpPr>
        <p:spPr bwMode="auto">
          <a:xfrm>
            <a:off x="2667000" y="1981200"/>
            <a:ext cx="762000" cy="3048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b="1" dirty="0">
                <a:solidFill>
                  <a:srgbClr val="008000"/>
                </a:solidFill>
                <a:effectLst>
                  <a:outerShdw blurRad="38100" dist="38100" dir="2700000" algn="tl">
                    <a:srgbClr val="000000"/>
                  </a:outerShdw>
                </a:effectLst>
                <a:latin typeface="Arial" pitchFamily="34" charset="0"/>
                <a:cs typeface="Arial" pitchFamily="34" charset="0"/>
              </a:rPr>
              <a:t>S</a:t>
            </a:r>
            <a:r>
              <a:rPr lang="en-US" b="1" dirty="0">
                <a:solidFill>
                  <a:srgbClr val="FF0000"/>
                </a:solidFill>
                <a:effectLst>
                  <a:outerShdw blurRad="38100" dist="38100" dir="2700000" algn="tl">
                    <a:srgbClr val="000000"/>
                  </a:outerShdw>
                </a:effectLst>
                <a:latin typeface="Arial" pitchFamily="34" charset="0"/>
                <a:cs typeface="Arial" pitchFamily="34" charset="0"/>
              </a:rPr>
              <a:t>R</a:t>
            </a:r>
            <a:r>
              <a:rPr lang="en-US" b="1" dirty="0">
                <a:solidFill>
                  <a:srgbClr val="008000"/>
                </a:solidFill>
                <a:effectLst>
                  <a:outerShdw blurRad="38100" dist="38100" dir="2700000" algn="tl">
                    <a:srgbClr val="000000"/>
                  </a:outerShdw>
                </a:effectLst>
                <a:latin typeface="Arial" pitchFamily="34" charset="0"/>
                <a:cs typeface="Arial" pitchFamily="34" charset="0"/>
              </a:rPr>
              <a:t>P</a:t>
            </a:r>
            <a:r>
              <a:rPr lang="en-US" b="1" dirty="0">
                <a:solidFill>
                  <a:srgbClr val="FF0000"/>
                </a:solidFill>
                <a:effectLst>
                  <a:outerShdw blurRad="38100" dist="38100" dir="2700000" algn="tl">
                    <a:srgbClr val="000000"/>
                  </a:outerShdw>
                </a:effectLst>
                <a:latin typeface="Arial" pitchFamily="34" charset="0"/>
                <a:cs typeface="Arial" pitchFamily="34" charset="0"/>
              </a:rPr>
              <a:t>C</a:t>
            </a:r>
          </a:p>
        </p:txBody>
      </p:sp>
      <p:sp>
        <p:nvSpPr>
          <p:cNvPr id="458773" name="Rectangle 21"/>
          <p:cNvSpPr>
            <a:spLocks noChangeArrowheads="1"/>
          </p:cNvSpPr>
          <p:nvPr/>
        </p:nvSpPr>
        <p:spPr bwMode="auto">
          <a:xfrm>
            <a:off x="3787775" y="2933700"/>
            <a:ext cx="228600" cy="381000"/>
          </a:xfrm>
          <a:prstGeom prst="rect">
            <a:avLst/>
          </a:prstGeom>
          <a:noFill/>
          <a:ln w="9525">
            <a:noFill/>
            <a:miter lim="800000"/>
            <a:headEnd/>
            <a:tailEnd/>
          </a:ln>
          <a:effectLst/>
        </p:spPr>
        <p:txBody>
          <a:bodyPr wrap="none" anchor="ctr"/>
          <a:lstStyle/>
          <a:p>
            <a:pPr>
              <a:defRPr/>
            </a:pPr>
            <a:r>
              <a:rPr lang="en-US" b="1" dirty="0">
                <a:solidFill>
                  <a:srgbClr val="0000FF"/>
                </a:solidFill>
                <a:effectLst>
                  <a:outerShdw blurRad="38100" dist="38100" dir="2700000" algn="tl">
                    <a:srgbClr val="000000"/>
                  </a:outerShdw>
                </a:effectLst>
                <a:latin typeface="Arial" pitchFamily="34" charset="0"/>
                <a:cs typeface="Arial" pitchFamily="34" charset="0"/>
              </a:rPr>
              <a:t>A</a:t>
            </a:r>
          </a:p>
        </p:txBody>
      </p:sp>
      <p:sp>
        <p:nvSpPr>
          <p:cNvPr id="458779" name="Line 27"/>
          <p:cNvSpPr>
            <a:spLocks noChangeShapeType="1"/>
          </p:cNvSpPr>
          <p:nvPr/>
        </p:nvSpPr>
        <p:spPr bwMode="auto">
          <a:xfrm>
            <a:off x="3924300" y="3381375"/>
            <a:ext cx="590550" cy="304800"/>
          </a:xfrm>
          <a:prstGeom prst="line">
            <a:avLst/>
          </a:prstGeom>
          <a:noFill/>
          <a:ln w="57150">
            <a:solidFill>
              <a:srgbClr val="FF0000"/>
            </a:solidFill>
            <a:round/>
            <a:headEnd/>
            <a:tailEnd type="stealth" w="med" len="med"/>
          </a:ln>
        </p:spPr>
        <p:txBody>
          <a:bodyPr/>
          <a:lstStyle/>
          <a:p>
            <a:endParaRPr lang="en-US"/>
          </a:p>
        </p:txBody>
      </p:sp>
      <p:pic>
        <p:nvPicPr>
          <p:cNvPr id="458782" name="A sw2936.wav">
            <a:hlinkClick r:id="" action="ppaction://media"/>
          </p:cNvPr>
          <p:cNvPicPr>
            <a:picLocks noGrp="1" noRot="1" noChangeAspect="1" noChangeArrowheads="1"/>
          </p:cNvPicPr>
          <p:nvPr>
            <p:ph sz="half" idx="1"/>
            <a:wavAudioFile r:embed="rId1" name="A sword clang.wav"/>
          </p:nvPr>
        </p:nvPicPr>
        <p:blipFill>
          <a:blip r:embed="rId5"/>
          <a:srcRect/>
          <a:stretch>
            <a:fillRect/>
          </a:stretch>
        </p:blipFill>
        <p:spPr>
          <a:xfrm>
            <a:off x="7029450" y="6596063"/>
            <a:ext cx="274638" cy="261937"/>
          </a:xfrm>
        </p:spPr>
      </p:pic>
      <p:pic>
        <p:nvPicPr>
          <p:cNvPr id="458783" name="A sw2950.wav">
            <a:hlinkClick r:id="" action="ppaction://media"/>
          </p:cNvPr>
          <p:cNvPicPr>
            <a:picLocks noGrp="1" noRot="1" noChangeAspect="1" noChangeArrowheads="1"/>
          </p:cNvPicPr>
          <p:nvPr>
            <p:ph sz="quarter" idx="2"/>
            <a:wavAudioFile r:embed="rId1" name="A sword clang.wav"/>
          </p:nvPr>
        </p:nvPicPr>
        <p:blipFill>
          <a:blip r:embed="rId5"/>
          <a:srcRect/>
          <a:stretch>
            <a:fillRect/>
          </a:stretch>
        </p:blipFill>
        <p:spPr>
          <a:xfrm>
            <a:off x="7572375" y="6596063"/>
            <a:ext cx="274638" cy="261937"/>
          </a:xfrm>
        </p:spPr>
      </p:pic>
      <p:cxnSp>
        <p:nvCxnSpPr>
          <p:cNvPr id="35" name="Straight Arrow Connector 34"/>
          <p:cNvCxnSpPr/>
          <p:nvPr/>
        </p:nvCxnSpPr>
        <p:spPr>
          <a:xfrm rot="5400000">
            <a:off x="4307682" y="3867943"/>
            <a:ext cx="381000" cy="4763"/>
          </a:xfrm>
          <a:prstGeom prst="straightConnector1">
            <a:avLst/>
          </a:prstGeom>
          <a:ln w="28575">
            <a:solidFill>
              <a:srgbClr val="FF0000"/>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38" name="Rectangle 21"/>
          <p:cNvSpPr>
            <a:spLocks noChangeArrowheads="1"/>
          </p:cNvSpPr>
          <p:nvPr/>
        </p:nvSpPr>
        <p:spPr bwMode="auto">
          <a:xfrm>
            <a:off x="4419600" y="3276600"/>
            <a:ext cx="228600" cy="3810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b="1" dirty="0">
                <a:solidFill>
                  <a:srgbClr val="FF0000"/>
                </a:solidFill>
                <a:effectLst>
                  <a:outerShdw blurRad="38100" dist="38100" dir="2700000" algn="tl">
                    <a:srgbClr val="000000"/>
                  </a:outerShdw>
                </a:effectLst>
                <a:latin typeface="Arial" pitchFamily="34" charset="0"/>
                <a:cs typeface="Arial" pitchFamily="34" charset="0"/>
              </a:rPr>
              <a:t>B</a:t>
            </a:r>
          </a:p>
        </p:txBody>
      </p:sp>
      <p:cxnSp>
        <p:nvCxnSpPr>
          <p:cNvPr id="40" name="Straight Arrow Connector 39"/>
          <p:cNvCxnSpPr>
            <a:stCxn id="458779" idx="1"/>
          </p:cNvCxnSpPr>
          <p:nvPr/>
        </p:nvCxnSpPr>
        <p:spPr>
          <a:xfrm rot="16200000" flipV="1">
            <a:off x="3690937" y="2862263"/>
            <a:ext cx="28575" cy="1619250"/>
          </a:xfrm>
          <a:prstGeom prst="straightConnector1">
            <a:avLst/>
          </a:prstGeom>
          <a:ln w="28575">
            <a:solidFill>
              <a:srgbClr val="FF0000"/>
            </a:solidFill>
            <a:prstDash val="sysDot"/>
            <a:tailEnd type="stealth"/>
          </a:ln>
        </p:spPr>
        <p:style>
          <a:lnRef idx="1">
            <a:schemeClr val="accent1"/>
          </a:lnRef>
          <a:fillRef idx="0">
            <a:schemeClr val="accent1"/>
          </a:fillRef>
          <a:effectRef idx="0">
            <a:schemeClr val="accent1"/>
          </a:effectRef>
          <a:fontRef idx="minor">
            <a:schemeClr val="tx1"/>
          </a:fontRef>
        </p:style>
      </p:cxnSp>
      <p:pic>
        <p:nvPicPr>
          <p:cNvPr id="458776" name="Picture 24" descr="1 aaa ball red"/>
          <p:cNvPicPr>
            <a:picLocks noChangeAspect="1" noChangeArrowheads="1" noCrop="1"/>
          </p:cNvPicPr>
          <p:nvPr/>
        </p:nvPicPr>
        <p:blipFill>
          <a:blip r:embed="rId6"/>
          <a:srcRect/>
          <a:stretch>
            <a:fillRect/>
          </a:stretch>
        </p:blipFill>
        <p:spPr bwMode="auto">
          <a:xfrm>
            <a:off x="3810000" y="3276600"/>
            <a:ext cx="152400" cy="152400"/>
          </a:xfrm>
          <a:prstGeom prst="rect">
            <a:avLst/>
          </a:prstGeom>
          <a:noFill/>
          <a:ln w="9525">
            <a:noFill/>
            <a:miter lim="800000"/>
            <a:headEnd/>
            <a:tailEnd/>
          </a:ln>
        </p:spPr>
      </p:pic>
      <p:sp>
        <p:nvSpPr>
          <p:cNvPr id="42" name="Rectangle 22"/>
          <p:cNvSpPr>
            <a:spLocks noChangeArrowheads="1"/>
          </p:cNvSpPr>
          <p:nvPr/>
        </p:nvSpPr>
        <p:spPr bwMode="auto">
          <a:xfrm>
            <a:off x="0" y="4953000"/>
            <a:ext cx="9144000" cy="15240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1600" dirty="0">
                <a:latin typeface="Arial" pitchFamily="34" charset="0"/>
                <a:cs typeface="Arial" pitchFamily="34" charset="0"/>
              </a:rPr>
              <a:t>  </a:t>
            </a: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Answer to 1. (b): </a:t>
            </a:r>
          </a:p>
          <a:p>
            <a:pPr algn="l">
              <a:defRPr/>
            </a:pP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   The  decrease  in  consumption  would result in a decrease in AD and a decrease  in GDP.</a:t>
            </a:r>
          </a:p>
          <a:p>
            <a:pPr algn="l">
              <a:defRPr/>
            </a:pP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   This would result in  an  increase in unemployment and an increase in transfer payments.</a:t>
            </a:r>
          </a:p>
          <a:p>
            <a:pPr algn="l">
              <a:defRPr/>
            </a:pP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   Due to the job losses, there would be a decrease in tax revenues, resulting in an increase</a:t>
            </a:r>
          </a:p>
          <a:p>
            <a:pPr algn="l">
              <a:defRPr/>
            </a:pP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   in government red ink for the federal budget.   So a  federal budget deficit would increase </a:t>
            </a:r>
          </a:p>
          <a:p>
            <a:pPr algn="l">
              <a:defRPr/>
            </a:pP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   or a federal budget surplus would decrease.     </a:t>
            </a:r>
          </a:p>
        </p:txBody>
      </p:sp>
      <p:pic>
        <p:nvPicPr>
          <p:cNvPr id="26" name="Picture 82" descr="logo"/>
          <p:cNvPicPr>
            <a:picLocks noChangeAspect="1" noChangeArrowheads="1"/>
          </p:cNvPicPr>
          <p:nvPr/>
        </p:nvPicPr>
        <p:blipFill>
          <a:blip r:embed="rId7"/>
          <a:srcRect/>
          <a:stretch>
            <a:fillRect/>
          </a:stretch>
        </p:blipFill>
        <p:spPr bwMode="auto">
          <a:xfrm>
            <a:off x="762000" y="1981200"/>
            <a:ext cx="1295400" cy="1982788"/>
          </a:xfrm>
          <a:prstGeom prst="rect">
            <a:avLst/>
          </a:prstGeom>
          <a:noFill/>
          <a:ln w="9525">
            <a:noFill/>
            <a:miter lim="800000"/>
            <a:headEnd/>
            <a:tailEnd/>
          </a:ln>
        </p:spPr>
      </p:pic>
      <p:sp>
        <p:nvSpPr>
          <p:cNvPr id="27" name="Rectangle 83"/>
          <p:cNvSpPr>
            <a:spLocks noChangeArrowheads="1"/>
          </p:cNvSpPr>
          <p:nvPr/>
        </p:nvSpPr>
        <p:spPr bwMode="auto">
          <a:xfrm>
            <a:off x="609600" y="3898900"/>
            <a:ext cx="1600200" cy="596900"/>
          </a:xfrm>
          <a:prstGeom prst="rect">
            <a:avLst/>
          </a:prstGeom>
          <a:noFill/>
          <a:ln w="76200" algn="ctr">
            <a:noFill/>
            <a:miter lim="800000"/>
            <a:headEnd/>
            <a:tailEnd/>
          </a:ln>
          <a:effectLst/>
        </p:spPr>
        <p:txBody>
          <a:bodyPr wrap="none" anchor="ctr"/>
          <a:lstStyle/>
          <a:p>
            <a:pPr>
              <a:defRPr/>
            </a:pPr>
            <a:r>
              <a:rPr lang="en-US" b="1" dirty="0">
                <a:effectLst>
                  <a:outerShdw blurRad="38100" dist="38100" dir="2700000" algn="tl">
                    <a:srgbClr val="FFFFFF"/>
                  </a:outerShdw>
                </a:effectLst>
                <a:latin typeface="Arial" pitchFamily="34" charset="0"/>
                <a:cs typeface="Arial" pitchFamily="34" charset="0"/>
              </a:rPr>
              <a:t>A. W. Phillips</a:t>
            </a:r>
          </a:p>
          <a:p>
            <a:pPr>
              <a:defRPr/>
            </a:pPr>
            <a:r>
              <a:rPr lang="en-US" sz="2000" b="1" dirty="0">
                <a:effectLst>
                  <a:outerShdw blurRad="38100" dist="38100" dir="2700000" algn="tl">
                    <a:srgbClr val="FFFFFF"/>
                  </a:outerShdw>
                </a:effectLst>
                <a:latin typeface="Arial" pitchFamily="34" charset="0"/>
                <a:cs typeface="Arial" pitchFamily="34" charset="0"/>
              </a:rPr>
              <a:t> </a:t>
            </a:r>
            <a:r>
              <a:rPr lang="en-US" sz="800" b="1" dirty="0">
                <a:effectLst>
                  <a:outerShdw blurRad="38100" dist="38100" dir="2700000" algn="tl">
                    <a:srgbClr val="FFFFFF"/>
                  </a:outerShdw>
                </a:effectLst>
                <a:latin typeface="Arial" pitchFamily="34" charset="0"/>
                <a:cs typeface="Arial" pitchFamily="34" charset="0"/>
              </a:rPr>
              <a:t> </a:t>
            </a:r>
            <a:r>
              <a:rPr lang="en-US" sz="2000" b="1" dirty="0">
                <a:effectLst>
                  <a:outerShdw blurRad="38100" dist="38100" dir="2700000" algn="tl">
                    <a:srgbClr val="FFFFFF"/>
                  </a:outerShdw>
                </a:effectLst>
                <a:latin typeface="Arial" pitchFamily="34" charset="0"/>
                <a:cs typeface="Arial" pitchFamily="34" charset="0"/>
              </a:rPr>
              <a:t>1914-1975</a:t>
            </a:r>
          </a:p>
        </p:txBody>
      </p:sp>
      <p:pic>
        <p:nvPicPr>
          <p:cNvPr id="28" name="A sw2972.wav">
            <a:hlinkClick r:id="" action="ppaction://media"/>
          </p:cNvPr>
          <p:cNvPicPr>
            <a:picLocks noGrp="1" noRot="1" noChangeAspect="1" noChangeArrowheads="1"/>
          </p:cNvPicPr>
          <p:nvPr>
            <p:ph sz="quarter" idx="2"/>
            <a:wavAudioFile r:embed="rId1" name="A sword clang.wav"/>
          </p:nvPr>
        </p:nvPicPr>
        <p:blipFill>
          <a:blip r:embed="rId5"/>
          <a:srcRect/>
          <a:stretch>
            <a:fillRect/>
          </a:stretch>
        </p:blipFill>
        <p:spPr>
          <a:xfrm>
            <a:off x="8058150" y="6596063"/>
            <a:ext cx="274638" cy="261937"/>
          </a:xfrm>
        </p:spPr>
      </p:pic>
      <p:sp>
        <p:nvSpPr>
          <p:cNvPr id="30" name="Rectangle 29"/>
          <p:cNvSpPr/>
          <p:nvPr/>
        </p:nvSpPr>
        <p:spPr>
          <a:xfrm>
            <a:off x="3860800" y="2108200"/>
            <a:ext cx="5283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l">
              <a:defRPr/>
            </a:pPr>
            <a:endParaRPr lang="en-US" sz="1800" b="1" dirty="0">
              <a:solidFill>
                <a:srgbClr val="6600CC"/>
              </a:solidFill>
              <a:effectLst>
                <a:outerShdw blurRad="38100" dist="38100" dir="2700000" algn="tl">
                  <a:srgbClr val="000000">
                    <a:alpha val="43137"/>
                  </a:srgbClr>
                </a:outerShdw>
              </a:effectLst>
              <a:latin typeface="Arial" pitchFamily="34" charset="0"/>
              <a:cs typeface="Arial" pitchFamily="34" charset="0"/>
            </a:endParaRPr>
          </a:p>
          <a:p>
            <a:pPr algn="l">
              <a:defRPr/>
            </a:pPr>
            <a:r>
              <a:rPr lang="en-US" sz="1800" b="1" dirty="0">
                <a:solidFill>
                  <a:srgbClr val="6600CC"/>
                </a:solidFill>
                <a:effectLst>
                  <a:outerShdw blurRad="38100" dist="38100" dir="2700000" algn="tl">
                    <a:srgbClr val="000000">
                      <a:alpha val="43137"/>
                    </a:srgbClr>
                  </a:outerShdw>
                </a:effectLst>
                <a:latin typeface="Arial" pitchFamily="34" charset="0"/>
                <a:cs typeface="Arial" pitchFamily="34" charset="0"/>
              </a:rPr>
              <a:t>2 pts – 1 pt for correctly labeled SRPC graph.</a:t>
            </a:r>
          </a:p>
          <a:p>
            <a:pPr algn="l">
              <a:defRPr/>
            </a:pPr>
            <a:r>
              <a:rPr lang="en-US" sz="1800" b="1" dirty="0">
                <a:solidFill>
                  <a:srgbClr val="6600CC"/>
                </a:solidFill>
                <a:effectLst>
                  <a:outerShdw blurRad="38100" dist="38100" dir="2700000" algn="tl">
                    <a:srgbClr val="000000">
                      <a:alpha val="43137"/>
                    </a:srgbClr>
                  </a:outerShdw>
                </a:effectLst>
                <a:latin typeface="Arial" pitchFamily="34" charset="0"/>
                <a:cs typeface="Arial" pitchFamily="34" charset="0"/>
              </a:rPr>
              <a:t>             1 pt for initial &amp; new pt on SRPC graph.</a:t>
            </a:r>
          </a:p>
          <a:p>
            <a:pPr algn="l">
              <a:defRPr/>
            </a:pPr>
            <a:endParaRPr lang="en-US" sz="1800" b="1" dirty="0">
              <a:solidFill>
                <a:srgbClr val="6600CC"/>
              </a:solidFill>
              <a:effectLst>
                <a:outerShdw blurRad="38100" dist="38100" dir="2700000" algn="tl">
                  <a:srgbClr val="000000">
                    <a:alpha val="43137"/>
                  </a:srgbClr>
                </a:outerShdw>
              </a:effectLst>
              <a:latin typeface="Arial" pitchFamily="34" charset="0"/>
              <a:cs typeface="Arial" pitchFamily="34" charset="0"/>
            </a:endParaRPr>
          </a:p>
        </p:txBody>
      </p:sp>
      <p:sp>
        <p:nvSpPr>
          <p:cNvPr id="31" name="Rectangle 30"/>
          <p:cNvSpPr/>
          <p:nvPr/>
        </p:nvSpPr>
        <p:spPr>
          <a:xfrm>
            <a:off x="228600" y="6400800"/>
            <a:ext cx="6858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defRPr/>
            </a:pPr>
            <a:endParaRPr lang="en-US" sz="1800" b="1" dirty="0">
              <a:solidFill>
                <a:srgbClr val="6600CC"/>
              </a:solidFill>
              <a:effectLst>
                <a:outerShdw blurRad="38100" dist="38100" dir="2700000" algn="tl">
                  <a:srgbClr val="000000">
                    <a:alpha val="43137"/>
                  </a:srgbClr>
                </a:outerShdw>
              </a:effectLst>
              <a:latin typeface="Arial" pitchFamily="34" charset="0"/>
              <a:cs typeface="Arial" pitchFamily="34" charset="0"/>
            </a:endParaRPr>
          </a:p>
          <a:p>
            <a:pPr>
              <a:defRPr/>
            </a:pPr>
            <a:r>
              <a:rPr lang="en-US" sz="1800" b="1" dirty="0">
                <a:solidFill>
                  <a:srgbClr val="6600CC"/>
                </a:solidFill>
                <a:effectLst>
                  <a:outerShdw blurRad="38100" dist="38100" dir="2700000" algn="tl">
                    <a:srgbClr val="000000">
                      <a:alpha val="43137"/>
                    </a:srgbClr>
                  </a:outerShdw>
                </a:effectLst>
                <a:latin typeface="Arial" pitchFamily="34" charset="0"/>
                <a:cs typeface="Arial" pitchFamily="34" charset="0"/>
              </a:rPr>
              <a:t>2 pts - 1 pt for budget deficit and 1 pt for explanation.</a:t>
            </a:r>
          </a:p>
          <a:p>
            <a:pPr>
              <a:defRPr/>
            </a:pPr>
            <a:endParaRPr lang="en-US" sz="1800" b="1" dirty="0">
              <a:solidFill>
                <a:srgbClr val="6600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8761"/>
                                        </p:tgtEl>
                                        <p:attrNameLst>
                                          <p:attrName>style.visibility</p:attrName>
                                        </p:attrNameLst>
                                      </p:cBhvr>
                                      <p:to>
                                        <p:strVal val="visible"/>
                                      </p:to>
                                    </p:set>
                                    <p:animEffect transition="in" filter="dissolve">
                                      <p:cBhvr>
                                        <p:cTn id="10" dur="500"/>
                                        <p:tgtEl>
                                          <p:spTgt spid="45876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58762"/>
                                        </p:tgtEl>
                                        <p:attrNameLst>
                                          <p:attrName>style.visibility</p:attrName>
                                        </p:attrNameLst>
                                      </p:cBhvr>
                                      <p:to>
                                        <p:strVal val="visible"/>
                                      </p:to>
                                    </p:set>
                                    <p:animEffect transition="in" filter="dissolve">
                                      <p:cBhvr>
                                        <p:cTn id="13" dur="500"/>
                                        <p:tgtEl>
                                          <p:spTgt spid="458762"/>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458773"/>
                                        </p:tgtEl>
                                        <p:attrNameLst>
                                          <p:attrName>style.visibility</p:attrName>
                                        </p:attrNameLst>
                                      </p:cBhvr>
                                      <p:to>
                                        <p:strVal val="visible"/>
                                      </p:to>
                                    </p:set>
                                    <p:animEffect transition="in" filter="dissolve">
                                      <p:cBhvr>
                                        <p:cTn id="17" dur="500"/>
                                        <p:tgtEl>
                                          <p:spTgt spid="458773"/>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458770"/>
                                        </p:tgtEl>
                                        <p:attrNameLst>
                                          <p:attrName>style.visibility</p:attrName>
                                        </p:attrNameLst>
                                      </p:cBhvr>
                                      <p:to>
                                        <p:strVal val="visible"/>
                                      </p:to>
                                    </p:set>
                                    <p:animEffect transition="in" filter="dissolve">
                                      <p:cBhvr>
                                        <p:cTn id="21" dur="500"/>
                                        <p:tgtEl>
                                          <p:spTgt spid="45877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58757"/>
                                        </p:tgtEl>
                                        <p:attrNameLst>
                                          <p:attrName>style.visibility</p:attrName>
                                        </p:attrNameLst>
                                      </p:cBhvr>
                                      <p:to>
                                        <p:strVal val="visible"/>
                                      </p:to>
                                    </p:set>
                                    <p:animEffect transition="in" filter="dissolve">
                                      <p:cBhvr>
                                        <p:cTn id="24" dur="500"/>
                                        <p:tgtEl>
                                          <p:spTgt spid="45875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58769"/>
                                        </p:tgtEl>
                                        <p:attrNameLst>
                                          <p:attrName>style.visibility</p:attrName>
                                        </p:attrNameLst>
                                      </p:cBhvr>
                                      <p:to>
                                        <p:strVal val="visible"/>
                                      </p:to>
                                    </p:set>
                                    <p:animEffect transition="in" filter="dissolve">
                                      <p:cBhvr>
                                        <p:cTn id="27" dur="500"/>
                                        <p:tgtEl>
                                          <p:spTgt spid="45876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58768"/>
                                        </p:tgtEl>
                                        <p:attrNameLst>
                                          <p:attrName>style.visibility</p:attrName>
                                        </p:attrNameLst>
                                      </p:cBhvr>
                                      <p:to>
                                        <p:strVal val="visible"/>
                                      </p:to>
                                    </p:set>
                                    <p:animEffect transition="in" filter="dissolve">
                                      <p:cBhvr>
                                        <p:cTn id="30" dur="500"/>
                                        <p:tgtEl>
                                          <p:spTgt spid="45876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58767"/>
                                        </p:tgtEl>
                                        <p:attrNameLst>
                                          <p:attrName>style.visibility</p:attrName>
                                        </p:attrNameLst>
                                      </p:cBhvr>
                                      <p:to>
                                        <p:strVal val="visible"/>
                                      </p:to>
                                    </p:set>
                                    <p:animEffect transition="in" filter="dissolve">
                                      <p:cBhvr>
                                        <p:cTn id="33" dur="500"/>
                                        <p:tgtEl>
                                          <p:spTgt spid="45876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458771"/>
                                        </p:tgtEl>
                                        <p:attrNameLst>
                                          <p:attrName>style.visibility</p:attrName>
                                        </p:attrNameLst>
                                      </p:cBhvr>
                                      <p:to>
                                        <p:strVal val="visible"/>
                                      </p:to>
                                    </p:set>
                                    <p:animEffect transition="in" filter="dissolve">
                                      <p:cBhvr>
                                        <p:cTn id="36" dur="500"/>
                                        <p:tgtEl>
                                          <p:spTgt spid="458771"/>
                                        </p:tgtEl>
                                      </p:cBhvr>
                                    </p:animEffect>
                                  </p:childTnLst>
                                </p:cTn>
                              </p:par>
                            </p:childTnLst>
                          </p:cTn>
                        </p:par>
                        <p:par>
                          <p:cTn id="37" fill="hold" nodeType="afterGroup">
                            <p:stCondLst>
                              <p:cond delay="1500"/>
                            </p:stCondLst>
                            <p:childTnLst>
                              <p:par>
                                <p:cTn id="38" presetID="9" presetClass="entr" presetSubtype="0" fill="hold" nodeType="afterEffect">
                                  <p:stCondLst>
                                    <p:cond delay="0"/>
                                  </p:stCondLst>
                                  <p:childTnLst>
                                    <p:set>
                                      <p:cBhvr>
                                        <p:cTn id="39" dur="1" fill="hold">
                                          <p:stCondLst>
                                            <p:cond delay="0"/>
                                          </p:stCondLst>
                                        </p:cTn>
                                        <p:tgtEl>
                                          <p:spTgt spid="458776"/>
                                        </p:tgtEl>
                                        <p:attrNameLst>
                                          <p:attrName>style.visibility</p:attrName>
                                        </p:attrNameLst>
                                      </p:cBhvr>
                                      <p:to>
                                        <p:strVal val="visible"/>
                                      </p:to>
                                    </p:set>
                                    <p:animEffect transition="in" filter="dissolve">
                                      <p:cBhvr>
                                        <p:cTn id="40" dur="500"/>
                                        <p:tgtEl>
                                          <p:spTgt spid="458776"/>
                                        </p:tgtEl>
                                      </p:cBhvr>
                                    </p:animEffect>
                                  </p:childTnLst>
                                </p:cTn>
                              </p:par>
                            </p:childTnLst>
                          </p:cTn>
                        </p:par>
                        <p:par>
                          <p:cTn id="41" fill="hold" nodeType="afterGroup">
                            <p:stCondLst>
                              <p:cond delay="2000"/>
                            </p:stCondLst>
                            <p:childTnLst>
                              <p:par>
                                <p:cTn id="42" presetID="23" presetClass="entr" presetSubtype="28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2000" fill="hold"/>
                                        <p:tgtEl>
                                          <p:spTgt spid="26"/>
                                        </p:tgtEl>
                                        <p:attrNameLst>
                                          <p:attrName>ppt_w</p:attrName>
                                        </p:attrNameLst>
                                      </p:cBhvr>
                                      <p:tavLst>
                                        <p:tav tm="0">
                                          <p:val>
                                            <p:strVal val="4/3*#ppt_w"/>
                                          </p:val>
                                        </p:tav>
                                        <p:tav tm="100000">
                                          <p:val>
                                            <p:strVal val="#ppt_w"/>
                                          </p:val>
                                        </p:tav>
                                      </p:tavLst>
                                    </p:anim>
                                    <p:anim calcmode="lin" valueType="num">
                                      <p:cBhvr>
                                        <p:cTn id="45" dur="2000" fill="hold"/>
                                        <p:tgtEl>
                                          <p:spTgt spid="26"/>
                                        </p:tgtEl>
                                        <p:attrNameLst>
                                          <p:attrName>ppt_h</p:attrName>
                                        </p:attrNameLst>
                                      </p:cBhvr>
                                      <p:tavLst>
                                        <p:tav tm="0">
                                          <p:val>
                                            <p:strVal val="4/3*#ppt_h"/>
                                          </p:val>
                                        </p:tav>
                                        <p:tav tm="100000">
                                          <p:val>
                                            <p:strVal val="#ppt_h"/>
                                          </p:val>
                                        </p:tav>
                                      </p:tavLst>
                                    </p:anim>
                                  </p:childTnLst>
                                </p:cTn>
                              </p:par>
                              <p:par>
                                <p:cTn id="46" presetID="9"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58779"/>
                                        </p:tgtEl>
                                        <p:attrNameLst>
                                          <p:attrName>style.visibility</p:attrName>
                                        </p:attrNameLst>
                                      </p:cBhvr>
                                      <p:to>
                                        <p:strVal val="visible"/>
                                      </p:to>
                                    </p:set>
                                    <p:animEffect transition="in" filter="wipe(left)">
                                      <p:cBhvr>
                                        <p:cTn id="53" dur="2000"/>
                                        <p:tgtEl>
                                          <p:spTgt spid="458779"/>
                                        </p:tgtEl>
                                      </p:cBhvr>
                                    </p:animEffect>
                                  </p:childTnLst>
                                </p:cTn>
                              </p:par>
                            </p:childTnLst>
                          </p:cTn>
                        </p:par>
                        <p:par>
                          <p:cTn id="54" fill="hold" nodeType="afterGroup">
                            <p:stCondLst>
                              <p:cond delay="2000"/>
                            </p:stCondLst>
                            <p:childTnLst>
                              <p:par>
                                <p:cTn id="55" presetID="49" presetClass="path" presetSubtype="0" accel="50000" decel="50000" fill="hold" nodeType="afterEffect">
                                  <p:stCondLst>
                                    <p:cond delay="0"/>
                                  </p:stCondLst>
                                  <p:childTnLst>
                                    <p:animMotion origin="layout" path="M 5.55112E-17 1.11111E-6 L 0.06667 0.04444 " pathEditMode="relative" rAng="0" ptsTypes="AA">
                                      <p:cBhvr>
                                        <p:cTn id="56" dur="2000" fill="hold"/>
                                        <p:tgtEl>
                                          <p:spTgt spid="458776"/>
                                        </p:tgtEl>
                                        <p:attrNameLst>
                                          <p:attrName>ppt_x</p:attrName>
                                          <p:attrName>ppt_y</p:attrName>
                                        </p:attrNameLst>
                                      </p:cBhvr>
                                      <p:rCtr x="3300" y="2200"/>
                                    </p:animMotion>
                                  </p:childTnLst>
                                </p:cTn>
                              </p:par>
                              <p:par>
                                <p:cTn id="57" presetID="1" presetClass="mediacall" presetSubtype="0" fill="hold" nodeType="withEffect">
                                  <p:stCondLst>
                                    <p:cond delay="0"/>
                                  </p:stCondLst>
                                  <p:childTnLst>
                                    <p:cmd type="call" cmd="playFrom(0.0)">
                                      <p:cBhvr>
                                        <p:cTn id="58" dur="322" fill="hold"/>
                                        <p:tgtEl>
                                          <p:spTgt spid="458782"/>
                                        </p:tgtEl>
                                      </p:cBhvr>
                                    </p:cmd>
                                  </p:childTnLst>
                                </p:cTn>
                              </p:par>
                            </p:childTnLst>
                          </p:cTn>
                        </p:par>
                        <p:par>
                          <p:cTn id="59" fill="hold" nodeType="afterGroup">
                            <p:stCondLst>
                              <p:cond delay="4000"/>
                            </p:stCondLst>
                            <p:childTnLst>
                              <p:par>
                                <p:cTn id="60" presetID="22" presetClass="entr" presetSubtype="1"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up)">
                                      <p:cBhvr>
                                        <p:cTn id="62" dur="2000"/>
                                        <p:tgtEl>
                                          <p:spTgt spid="35"/>
                                        </p:tgtEl>
                                      </p:cBhvr>
                                    </p:animEffect>
                                  </p:childTnLst>
                                </p:cTn>
                              </p:par>
                              <p:par>
                                <p:cTn id="63" presetID="22" presetClass="entr" presetSubtype="2"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right)">
                                      <p:cBhvr>
                                        <p:cTn id="65" dur="2000"/>
                                        <p:tgtEl>
                                          <p:spTgt spid="40"/>
                                        </p:tgtEl>
                                      </p:cBhvr>
                                    </p:animEffect>
                                  </p:childTnLst>
                                </p:cTn>
                              </p:par>
                              <p:par>
                                <p:cTn id="66" presetID="1" presetClass="mediacall" presetSubtype="0" fill="hold" nodeType="withEffect">
                                  <p:stCondLst>
                                    <p:cond delay="0"/>
                                  </p:stCondLst>
                                  <p:childTnLst>
                                    <p:cmd type="call" cmd="playFrom(0.0)">
                                      <p:cBhvr>
                                        <p:cTn id="67" dur="322" fill="hold"/>
                                        <p:tgtEl>
                                          <p:spTgt spid="458783"/>
                                        </p:tgtEl>
                                      </p:cBhvr>
                                    </p:cmd>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458766"/>
                                        </p:tgtEl>
                                        <p:attrNameLst>
                                          <p:attrName>style.visibility</p:attrName>
                                        </p:attrNameLst>
                                      </p:cBhvr>
                                      <p:to>
                                        <p:strVal val="visible"/>
                                      </p:to>
                                    </p:set>
                                    <p:animEffect transition="in" filter="dissolve">
                                      <p:cBhvr>
                                        <p:cTn id="71" dur="500"/>
                                        <p:tgtEl>
                                          <p:spTgt spid="45876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458763"/>
                                        </p:tgtEl>
                                        <p:attrNameLst>
                                          <p:attrName>style.visibility</p:attrName>
                                        </p:attrNameLst>
                                      </p:cBhvr>
                                      <p:to>
                                        <p:strVal val="visible"/>
                                      </p:to>
                                    </p:set>
                                    <p:animEffect transition="in" filter="dissolve">
                                      <p:cBhvr>
                                        <p:cTn id="74" dur="500"/>
                                        <p:tgtEl>
                                          <p:spTgt spid="458763"/>
                                        </p:tgtEl>
                                      </p:cBhvr>
                                    </p:animEffect>
                                  </p:childTnLst>
                                </p:cTn>
                              </p:par>
                              <p:par>
                                <p:cTn id="75" presetID="1" presetClass="mediacall" presetSubtype="0" fill="hold" nodeType="withEffect">
                                  <p:stCondLst>
                                    <p:cond delay="0"/>
                                  </p:stCondLst>
                                  <p:childTnLst>
                                    <p:cmd type="call" cmd="playFrom(0.0)">
                                      <p:cBhvr>
                                        <p:cTn id="76" dur="322" fill="hold"/>
                                        <p:tgtEl>
                                          <p:spTgt spid="28"/>
                                        </p:tgtEl>
                                      </p:cBhvr>
                                    </p:cmd>
                                  </p:childTnLst>
                                </p:cTn>
                              </p:par>
                            </p:childTnLst>
                          </p:cTn>
                        </p:par>
                        <p:par>
                          <p:cTn id="77" fill="hold" nodeType="afterGroup">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2000"/>
                                        <p:tgtEl>
                                          <p:spTgt spid="30"/>
                                        </p:tgtEl>
                                      </p:cBhvr>
                                    </p:animEffect>
                                  </p:childTnLst>
                                </p:cTn>
                              </p:par>
                            </p:childTnLst>
                          </p:cTn>
                        </p:par>
                        <p:par>
                          <p:cTn id="81" fill="hold" nodeType="afterGroup">
                            <p:stCondLst>
                              <p:cond delay="8500"/>
                            </p:stCondLst>
                            <p:childTnLst>
                              <p:par>
                                <p:cTn id="82" presetID="9"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dissolve">
                                      <p:cBhvr>
                                        <p:cTn id="84" dur="500"/>
                                        <p:tgtEl>
                                          <p:spTgt spid="3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33">
                                            <p:txEl>
                                              <p:pRg st="14" end="14"/>
                                            </p:txEl>
                                          </p:spTgt>
                                        </p:tgtEl>
                                        <p:attrNameLst>
                                          <p:attrName>style.visibility</p:attrName>
                                        </p:attrNameLst>
                                      </p:cBhvr>
                                      <p:to>
                                        <p:strVal val="visible"/>
                                      </p:to>
                                    </p:set>
                                    <p:animEffect transition="in" filter="wipe(left)">
                                      <p:cBhvr>
                                        <p:cTn id="89" dur="2000"/>
                                        <p:tgtEl>
                                          <p:spTgt spid="33">
                                            <p:txEl>
                                              <p:pRg st="14" end="14"/>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left)">
                                      <p:cBhvr>
                                        <p:cTn id="94" dur="2000"/>
                                        <p:tgtEl>
                                          <p:spTgt spid="42"/>
                                        </p:tgtEl>
                                      </p:cBhvr>
                                    </p:animEffect>
                                  </p:childTnLst>
                                </p:cTn>
                              </p:par>
                            </p:childTnLst>
                          </p:cTn>
                        </p:par>
                        <p:par>
                          <p:cTn id="95" fill="hold" nodeType="afterGroup">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left)">
                                      <p:cBhvr>
                                        <p:cTn id="9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9" fill="hold" display="0">
                  <p:stCondLst>
                    <p:cond delay="indefinite"/>
                  </p:stCondLst>
                  <p:endCondLst>
                    <p:cond evt="onNext" delay="0">
                      <p:tgtEl>
                        <p:sldTgt/>
                      </p:tgtEl>
                    </p:cond>
                    <p:cond evt="onPrev" delay="0">
                      <p:tgtEl>
                        <p:sldTgt/>
                      </p:tgtEl>
                    </p:cond>
                    <p:cond evt="onStopAudio" delay="0">
                      <p:tgtEl>
                        <p:sldTgt/>
                      </p:tgtEl>
                    </p:cond>
                  </p:endCondLst>
                </p:cTn>
                <p:tgtEl>
                  <p:spTgt spid="458782"/>
                </p:tgtEl>
              </p:cMediaNode>
            </p:audio>
            <p:audio>
              <p:cMediaNode showWhenStopped="0">
                <p:cTn id="100" fill="hold" display="0">
                  <p:stCondLst>
                    <p:cond delay="indefinite"/>
                  </p:stCondLst>
                  <p:endCondLst>
                    <p:cond evt="onNext" delay="0">
                      <p:tgtEl>
                        <p:sldTgt/>
                      </p:tgtEl>
                    </p:cond>
                    <p:cond evt="onPrev" delay="0">
                      <p:tgtEl>
                        <p:sldTgt/>
                      </p:tgtEl>
                    </p:cond>
                    <p:cond evt="onStopAudio" delay="0">
                      <p:tgtEl>
                        <p:sldTgt/>
                      </p:tgtEl>
                    </p:cond>
                  </p:endCondLst>
                </p:cTn>
                <p:tgtEl>
                  <p:spTgt spid="458783"/>
                </p:tgtEl>
              </p:cMediaNode>
            </p:audio>
            <p:audio>
              <p:cMediaNode showWhenStopped="0">
                <p:cTn id="10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458757" grpId="0" animBg="1"/>
      <p:bldP spid="458761" grpId="0"/>
      <p:bldP spid="458762" grpId="0"/>
      <p:bldP spid="458763" grpId="0"/>
      <p:bldP spid="458766" grpId="0"/>
      <p:bldP spid="458767" grpId="0"/>
      <p:bldP spid="458768" grpId="0" animBg="1"/>
      <p:bldP spid="458769" grpId="0" animBg="1"/>
      <p:bldP spid="458770" grpId="0"/>
      <p:bldP spid="458771" grpId="0"/>
      <p:bldP spid="458773" grpId="0"/>
      <p:bldP spid="458779" grpId="0" animBg="1"/>
      <p:bldP spid="38" grpId="0"/>
      <p:bldP spid="42" grpId="0"/>
      <p:bldP spid="27" grpId="0"/>
      <p:bldP spid="30"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91874" name="WordArt 2"/>
          <p:cNvSpPr>
            <a:spLocks noChangeArrowheads="1" noChangeShapeType="1" noTextEdit="1"/>
          </p:cNvSpPr>
          <p:nvPr/>
        </p:nvSpPr>
        <p:spPr bwMode="auto">
          <a:xfrm>
            <a:off x="257175" y="1901952"/>
            <a:ext cx="8696325" cy="869823"/>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2800" b="1" kern="10" dirty="0">
                <a:ln w="12700">
                  <a:solidFill>
                    <a:schemeClr val="tx1"/>
                  </a:solidFill>
                  <a:round/>
                  <a:headEnd/>
                  <a:tailEnd/>
                </a:ln>
                <a:solidFill>
                  <a:srgbClr val="009900"/>
                </a:solidFill>
                <a:latin typeface="Arial Black"/>
              </a:rPr>
              <a:t>And Here Is A Phillips Curve FRQ Asked In </a:t>
            </a:r>
          </a:p>
        </p:txBody>
      </p:sp>
      <p:sp>
        <p:nvSpPr>
          <p:cNvPr id="591876" name="WordArt 4"/>
          <p:cNvSpPr>
            <a:spLocks noChangeArrowheads="1" noChangeShapeType="1" noTextEdit="1"/>
          </p:cNvSpPr>
          <p:nvPr/>
        </p:nvSpPr>
        <p:spPr bwMode="auto">
          <a:xfrm>
            <a:off x="2609850" y="3162299"/>
            <a:ext cx="3400425" cy="99631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b="1" kern="10" dirty="0">
                <a:ln w="12700">
                  <a:solidFill>
                    <a:schemeClr val="tx1"/>
                  </a:solidFill>
                  <a:round/>
                  <a:headEnd/>
                  <a:tailEnd/>
                </a:ln>
                <a:solidFill>
                  <a:srgbClr val="009900"/>
                </a:solidFill>
                <a:effectLst>
                  <a:outerShdw blurRad="50800" dist="38100" dir="2700000" algn="tl" rotWithShape="0">
                    <a:prstClr val="black">
                      <a:alpha val="40000"/>
                    </a:prstClr>
                  </a:outerShdw>
                </a:effectLst>
                <a:latin typeface="Arial Black" pitchFamily="34" charset="0"/>
              </a:rPr>
              <a:t>2009</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91874"/>
                                        </p:tgtEl>
                                        <p:attrNameLst>
                                          <p:attrName>style.visibility</p:attrName>
                                        </p:attrNameLst>
                                      </p:cBhvr>
                                      <p:to>
                                        <p:strVal val="visible"/>
                                      </p:to>
                                    </p:set>
                                    <p:anim calcmode="lin" valueType="num">
                                      <p:cBhvr>
                                        <p:cTn id="7" dur="3000" fill="hold"/>
                                        <p:tgtEl>
                                          <p:spTgt spid="591874"/>
                                        </p:tgtEl>
                                        <p:attrNameLst>
                                          <p:attrName>ppt_w</p:attrName>
                                        </p:attrNameLst>
                                      </p:cBhvr>
                                      <p:tavLst>
                                        <p:tav tm="0">
                                          <p:val>
                                            <p:fltVal val="0"/>
                                          </p:val>
                                        </p:tav>
                                        <p:tav tm="100000">
                                          <p:val>
                                            <p:strVal val="#ppt_w"/>
                                          </p:val>
                                        </p:tav>
                                      </p:tavLst>
                                    </p:anim>
                                    <p:anim calcmode="lin" valueType="num">
                                      <p:cBhvr>
                                        <p:cTn id="8" dur="3000" fill="hold"/>
                                        <p:tgtEl>
                                          <p:spTgt spid="591874"/>
                                        </p:tgtEl>
                                        <p:attrNameLst>
                                          <p:attrName>ppt_h</p:attrName>
                                        </p:attrNameLst>
                                      </p:cBhvr>
                                      <p:tavLst>
                                        <p:tav tm="0">
                                          <p:val>
                                            <p:fltVal val="0"/>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591876"/>
                                        </p:tgtEl>
                                        <p:attrNameLst>
                                          <p:attrName>style.visibility</p:attrName>
                                        </p:attrNameLst>
                                      </p:cBhvr>
                                      <p:to>
                                        <p:strVal val="visible"/>
                                      </p:to>
                                    </p:set>
                                    <p:anim calcmode="lin" valueType="num">
                                      <p:cBhvr>
                                        <p:cTn id="11" dur="3000" fill="hold"/>
                                        <p:tgtEl>
                                          <p:spTgt spid="591876"/>
                                        </p:tgtEl>
                                        <p:attrNameLst>
                                          <p:attrName>ppt_w</p:attrName>
                                        </p:attrNameLst>
                                      </p:cBhvr>
                                      <p:tavLst>
                                        <p:tav tm="0">
                                          <p:val>
                                            <p:strVal val="4/3*#ppt_w"/>
                                          </p:val>
                                        </p:tav>
                                        <p:tav tm="100000">
                                          <p:val>
                                            <p:strVal val="#ppt_w"/>
                                          </p:val>
                                        </p:tav>
                                      </p:tavLst>
                                    </p:anim>
                                    <p:anim calcmode="lin" valueType="num">
                                      <p:cBhvr>
                                        <p:cTn id="12" dur="3000" fill="hold"/>
                                        <p:tgtEl>
                                          <p:spTgt spid="59187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p:bldP spid="59187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 name="Line 5"/>
          <p:cNvSpPr>
            <a:spLocks noChangeShapeType="1"/>
          </p:cNvSpPr>
          <p:nvPr/>
        </p:nvSpPr>
        <p:spPr bwMode="auto">
          <a:xfrm flipH="1">
            <a:off x="3886200" y="2095500"/>
            <a:ext cx="0" cy="2011363"/>
          </a:xfrm>
          <a:prstGeom prst="line">
            <a:avLst/>
          </a:prstGeom>
          <a:noFill/>
          <a:ln w="57150">
            <a:solidFill>
              <a:schemeClr val="tx1"/>
            </a:solidFill>
            <a:round/>
            <a:headEnd/>
            <a:tailEnd/>
          </a:ln>
        </p:spPr>
        <p:txBody>
          <a:bodyPr/>
          <a:lstStyle/>
          <a:p>
            <a:endParaRPr lang="en-US"/>
          </a:p>
        </p:txBody>
      </p:sp>
      <p:sp>
        <p:nvSpPr>
          <p:cNvPr id="3075" name="Rectangle 3"/>
          <p:cNvSpPr>
            <a:spLocks noChangeArrowheads="1"/>
          </p:cNvSpPr>
          <p:nvPr/>
        </p:nvSpPr>
        <p:spPr bwMode="auto">
          <a:xfrm>
            <a:off x="0" y="0"/>
            <a:ext cx="9144000" cy="4801314"/>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lgn="l">
              <a:defRPr/>
            </a:pPr>
            <a:r>
              <a:rPr lang="en-US" sz="1800" dirty="0">
                <a:latin typeface="Arial" pitchFamily="34" charset="0"/>
                <a:cs typeface="Arial" pitchFamily="34" charset="0"/>
              </a:rPr>
              <a:t>1.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11 pts</a:t>
            </a:r>
            <a:r>
              <a:rPr lang="en-US" sz="1800" dirty="0">
                <a:latin typeface="Arial" pitchFamily="34" charset="0"/>
                <a:cs typeface="Arial" pitchFamily="34" charset="0"/>
              </a:rPr>
              <a:t>] Assume that the U.S economy is in long-run equilibrium with an expected </a:t>
            </a:r>
          </a:p>
          <a:p>
            <a:pPr algn="l">
              <a:defRPr/>
            </a:pPr>
            <a:r>
              <a:rPr lang="en-US" sz="1800" dirty="0">
                <a:latin typeface="Arial" pitchFamily="34" charset="0"/>
                <a:cs typeface="Arial" pitchFamily="34" charset="0"/>
              </a:rPr>
              <a:t>       </a:t>
            </a:r>
            <a:r>
              <a:rPr lang="en-US" sz="1800" dirty="0">
                <a:solidFill>
                  <a:srgbClr val="009900"/>
                </a:solidFill>
                <a:effectLst>
                  <a:outerShdw blurRad="38100" dist="38100" dir="2700000" algn="tl">
                    <a:srgbClr val="000000">
                      <a:alpha val="43137"/>
                    </a:srgbClr>
                  </a:outerShdw>
                </a:effectLst>
                <a:latin typeface="Arial" pitchFamily="34" charset="0"/>
                <a:cs typeface="Arial" pitchFamily="34" charset="0"/>
              </a:rPr>
              <a:t>inflation rate of 6% </a:t>
            </a:r>
            <a:r>
              <a:rPr lang="en-US" sz="1800" dirty="0">
                <a:latin typeface="Arial" pitchFamily="34" charset="0"/>
                <a:cs typeface="Arial" pitchFamily="34" charset="0"/>
              </a:rPr>
              <a:t>&amp; an unemployment rate of 5%.  The </a:t>
            </a:r>
            <a:r>
              <a:rPr lang="en-US" sz="1800" dirty="0">
                <a:solidFill>
                  <a:srgbClr val="009900"/>
                </a:solidFill>
                <a:effectLst>
                  <a:outerShdw blurRad="38100" dist="38100" dir="2700000" algn="tl">
                    <a:srgbClr val="000000">
                      <a:alpha val="43137"/>
                    </a:srgbClr>
                  </a:outerShdw>
                </a:effectLst>
                <a:latin typeface="Arial" pitchFamily="34" charset="0"/>
                <a:cs typeface="Arial" pitchFamily="34" charset="0"/>
              </a:rPr>
              <a:t>nominal interest rate is 8%.</a:t>
            </a:r>
          </a:p>
          <a:p>
            <a:pPr algn="l">
              <a:defRPr/>
            </a:pPr>
            <a:r>
              <a:rPr lang="en-US" sz="1800" dirty="0">
                <a:latin typeface="Arial" pitchFamily="34" charset="0"/>
                <a:cs typeface="Arial" pitchFamily="34" charset="0"/>
              </a:rPr>
              <a:t>   (a)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2 pts</a:t>
            </a:r>
            <a:r>
              <a:rPr lang="en-US" sz="1800" dirty="0">
                <a:latin typeface="Arial" pitchFamily="34" charset="0"/>
                <a:cs typeface="Arial" pitchFamily="34" charset="0"/>
              </a:rPr>
              <a:t>] Using a correctly labeled graph with both the </a:t>
            </a:r>
            <a:r>
              <a:rPr lang="en-US" sz="1800" dirty="0">
                <a:solidFill>
                  <a:srgbClr val="3366FF"/>
                </a:solidFill>
                <a:effectLst>
                  <a:outerShdw blurRad="38100" dist="38100" dir="2700000" algn="tl">
                    <a:srgbClr val="000000">
                      <a:alpha val="43137"/>
                    </a:srgbClr>
                  </a:outerShdw>
                </a:effectLst>
                <a:latin typeface="Arial" pitchFamily="34" charset="0"/>
                <a:cs typeface="Arial" pitchFamily="34" charset="0"/>
              </a:rPr>
              <a:t>short-run and long-run Phillips</a:t>
            </a:r>
          </a:p>
          <a:p>
            <a:pPr algn="l">
              <a:defRPr/>
            </a:pPr>
            <a:r>
              <a:rPr lang="en-US" sz="1800" dirty="0">
                <a:solidFill>
                  <a:srgbClr val="3366FF"/>
                </a:solidFill>
                <a:effectLst>
                  <a:outerShdw blurRad="38100" dist="38100" dir="2700000" algn="tl">
                    <a:srgbClr val="000000">
                      <a:alpha val="43137"/>
                    </a:srgbClr>
                  </a:outerShdw>
                </a:effectLst>
                <a:latin typeface="Arial" pitchFamily="34" charset="0"/>
                <a:cs typeface="Arial" pitchFamily="34" charset="0"/>
              </a:rPr>
              <a:t>        curves</a:t>
            </a:r>
            <a:r>
              <a:rPr lang="en-US" sz="1800" dirty="0">
                <a:latin typeface="Arial" pitchFamily="34" charset="0"/>
                <a:cs typeface="Arial" pitchFamily="34" charset="0"/>
              </a:rPr>
              <a:t> and the relevant numbers from above, show the current long-run equilibrium</a:t>
            </a:r>
          </a:p>
          <a:p>
            <a:pPr algn="l">
              <a:defRPr/>
            </a:pPr>
            <a:r>
              <a:rPr lang="en-US" sz="1800" dirty="0">
                <a:latin typeface="Arial" pitchFamily="34" charset="0"/>
                <a:cs typeface="Arial" pitchFamily="34" charset="0"/>
              </a:rPr>
              <a:t>        as point “A”.</a:t>
            </a:r>
          </a:p>
          <a:p>
            <a:pPr algn="l">
              <a:defRPr/>
            </a:pPr>
            <a:endParaRPr lang="en-US" dirty="0">
              <a:latin typeface="Arial" pitchFamily="34" charset="0"/>
              <a:cs typeface="Arial" pitchFamily="34" charset="0"/>
            </a:endParaRPr>
          </a:p>
          <a:p>
            <a:pPr algn="l">
              <a:defRPr/>
            </a:pPr>
            <a:endParaRPr lang="en-US" dirty="0">
              <a:latin typeface="Arial" pitchFamily="34" charset="0"/>
              <a:cs typeface="Arial" pitchFamily="34" charset="0"/>
            </a:endParaRPr>
          </a:p>
          <a:p>
            <a:pPr algn="l">
              <a:defRPr/>
            </a:pPr>
            <a:endParaRPr lang="en-US" dirty="0">
              <a:latin typeface="Arial" pitchFamily="34" charset="0"/>
              <a:cs typeface="Arial" pitchFamily="34" charset="0"/>
            </a:endParaRPr>
          </a:p>
          <a:p>
            <a:pPr algn="l">
              <a:defRPr/>
            </a:pPr>
            <a:endParaRPr lang="en-US" dirty="0">
              <a:latin typeface="Arial" pitchFamily="34" charset="0"/>
              <a:cs typeface="Arial" pitchFamily="34" charset="0"/>
            </a:endParaRPr>
          </a:p>
          <a:p>
            <a:pPr algn="l">
              <a:defRPr/>
            </a:pPr>
            <a:endParaRPr lang="en-US" dirty="0">
              <a:latin typeface="Arial" pitchFamily="34" charset="0"/>
              <a:cs typeface="Arial" pitchFamily="34" charset="0"/>
            </a:endParaRPr>
          </a:p>
          <a:p>
            <a:pPr algn="l">
              <a:defRPr/>
            </a:pPr>
            <a:endParaRPr lang="en-US" dirty="0">
              <a:latin typeface="Arial" pitchFamily="34" charset="0"/>
              <a:cs typeface="Arial" pitchFamily="34" charset="0"/>
            </a:endParaRPr>
          </a:p>
          <a:p>
            <a:pPr algn="l">
              <a:defRPr/>
            </a:pPr>
            <a:endParaRPr lang="en-US" dirty="0">
              <a:latin typeface="Arial" pitchFamily="34" charset="0"/>
              <a:cs typeface="Arial" pitchFamily="34" charset="0"/>
            </a:endParaRPr>
          </a:p>
          <a:p>
            <a:pPr algn="l">
              <a:defRPr/>
            </a:pPr>
            <a:endParaRPr lang="en-US" dirty="0">
              <a:latin typeface="Arial" pitchFamily="34" charset="0"/>
              <a:cs typeface="Arial" pitchFamily="34" charset="0"/>
            </a:endParaRPr>
          </a:p>
          <a:p>
            <a:pPr algn="l">
              <a:defRPr/>
            </a:pPr>
            <a:r>
              <a:rPr lang="en-US" dirty="0">
                <a:latin typeface="Arial" pitchFamily="34" charset="0"/>
                <a:cs typeface="Arial" pitchFamily="34" charset="0"/>
              </a:rPr>
              <a:t>  (b) [</a:t>
            </a: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1 pt</a:t>
            </a:r>
            <a:r>
              <a:rPr lang="en-US" dirty="0">
                <a:latin typeface="Arial" pitchFamily="34" charset="0"/>
                <a:cs typeface="Arial" pitchFamily="34" charset="0"/>
              </a:rPr>
              <a:t>] </a:t>
            </a:r>
            <a:r>
              <a:rPr lang="en-US" sz="2200" dirty="0">
                <a:latin typeface="Arial" pitchFamily="34" charset="0"/>
                <a:cs typeface="Arial" pitchFamily="34" charset="0"/>
              </a:rPr>
              <a:t>Calculate the </a:t>
            </a:r>
            <a:r>
              <a:rPr lang="en-US" dirty="0">
                <a:latin typeface="Arial" pitchFamily="34" charset="0"/>
                <a:cs typeface="Arial" pitchFamily="34" charset="0"/>
              </a:rPr>
              <a:t>real interest rate </a:t>
            </a:r>
            <a:r>
              <a:rPr lang="en-US" sz="2200" dirty="0">
                <a:latin typeface="Arial" pitchFamily="34" charset="0"/>
                <a:cs typeface="Arial" pitchFamily="34" charset="0"/>
              </a:rPr>
              <a:t>in the long-run equilibrium.  </a:t>
            </a:r>
          </a:p>
        </p:txBody>
      </p:sp>
      <p:grpSp>
        <p:nvGrpSpPr>
          <p:cNvPr id="2" name="Group 6"/>
          <p:cNvGrpSpPr>
            <a:grpSpLocks/>
          </p:cNvGrpSpPr>
          <p:nvPr/>
        </p:nvGrpSpPr>
        <p:grpSpPr bwMode="auto">
          <a:xfrm>
            <a:off x="2895600" y="2286000"/>
            <a:ext cx="2667000" cy="1828800"/>
            <a:chOff x="1924" y="720"/>
            <a:chExt cx="3151" cy="2868"/>
          </a:xfrm>
        </p:grpSpPr>
        <p:sp>
          <p:nvSpPr>
            <p:cNvPr id="61457" name="Line 7"/>
            <p:cNvSpPr>
              <a:spLocks noChangeShapeType="1"/>
            </p:cNvSpPr>
            <p:nvPr/>
          </p:nvSpPr>
          <p:spPr bwMode="auto">
            <a:xfrm>
              <a:off x="1928" y="3562"/>
              <a:ext cx="3147" cy="0"/>
            </a:xfrm>
            <a:prstGeom prst="line">
              <a:avLst/>
            </a:prstGeom>
            <a:noFill/>
            <a:ln w="76200">
              <a:solidFill>
                <a:schemeClr val="tx1"/>
              </a:solidFill>
              <a:round/>
              <a:headEnd/>
              <a:tailEnd/>
            </a:ln>
          </p:spPr>
          <p:txBody>
            <a:bodyPr wrap="none" anchor="ctr"/>
            <a:lstStyle/>
            <a:p>
              <a:endParaRPr lang="en-US"/>
            </a:p>
          </p:txBody>
        </p:sp>
        <p:sp>
          <p:nvSpPr>
            <p:cNvPr id="61458" name="Line 8"/>
            <p:cNvSpPr>
              <a:spLocks noChangeShapeType="1"/>
            </p:cNvSpPr>
            <p:nvPr/>
          </p:nvSpPr>
          <p:spPr bwMode="auto">
            <a:xfrm>
              <a:off x="1924" y="720"/>
              <a:ext cx="0" cy="2868"/>
            </a:xfrm>
            <a:prstGeom prst="line">
              <a:avLst/>
            </a:prstGeom>
            <a:noFill/>
            <a:ln w="76200">
              <a:solidFill>
                <a:schemeClr val="tx1"/>
              </a:solidFill>
              <a:round/>
              <a:headEnd/>
              <a:tailEnd/>
            </a:ln>
          </p:spPr>
          <p:txBody>
            <a:bodyPr wrap="none" anchor="ctr"/>
            <a:lstStyle/>
            <a:p>
              <a:endParaRPr lang="en-US"/>
            </a:p>
          </p:txBody>
        </p:sp>
      </p:grpSp>
      <p:sp>
        <p:nvSpPr>
          <p:cNvPr id="6" name="Freeform 5"/>
          <p:cNvSpPr>
            <a:spLocks/>
          </p:cNvSpPr>
          <p:nvPr/>
        </p:nvSpPr>
        <p:spPr bwMode="auto">
          <a:xfrm>
            <a:off x="3048000" y="2362200"/>
            <a:ext cx="2514600" cy="1600200"/>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chemeClr val="tx1"/>
            </a:solidFill>
            <a:round/>
            <a:headEnd/>
            <a:tailEnd/>
          </a:ln>
        </p:spPr>
        <p:txBody>
          <a:bodyPr/>
          <a:lstStyle/>
          <a:p>
            <a:endParaRPr lang="en-US"/>
          </a:p>
        </p:txBody>
      </p:sp>
      <p:sp>
        <p:nvSpPr>
          <p:cNvPr id="7" name="Rectangle 19"/>
          <p:cNvSpPr>
            <a:spLocks noChangeArrowheads="1"/>
          </p:cNvSpPr>
          <p:nvPr/>
        </p:nvSpPr>
        <p:spPr bwMode="auto">
          <a:xfrm>
            <a:off x="2667000" y="1981200"/>
            <a:ext cx="762000" cy="304800"/>
          </a:xfrm>
          <a:prstGeom prst="rect">
            <a:avLst/>
          </a:prstGeom>
          <a:noFill/>
          <a:ln w="9525">
            <a:noFill/>
            <a:miter lim="800000"/>
            <a:headEnd/>
            <a:tailEnd/>
          </a:ln>
        </p:spPr>
        <p:txBody>
          <a:bodyPr wrap="none" anchor="ctr"/>
          <a:lstStyle/>
          <a:p>
            <a:r>
              <a:rPr lang="en-US" b="1">
                <a:latin typeface="Arial" charset="0"/>
                <a:cs typeface="Arial" charset="0"/>
              </a:rPr>
              <a:t>SRPC</a:t>
            </a:r>
          </a:p>
        </p:txBody>
      </p:sp>
      <p:sp>
        <p:nvSpPr>
          <p:cNvPr id="8" name="Rectangle 9"/>
          <p:cNvSpPr>
            <a:spLocks noChangeArrowheads="1"/>
          </p:cNvSpPr>
          <p:nvPr/>
        </p:nvSpPr>
        <p:spPr bwMode="auto">
          <a:xfrm rot="-5400000">
            <a:off x="1524000" y="3124200"/>
            <a:ext cx="1600200" cy="228600"/>
          </a:xfrm>
          <a:prstGeom prst="rect">
            <a:avLst/>
          </a:prstGeom>
          <a:noFill/>
          <a:ln w="9525">
            <a:noFill/>
            <a:miter lim="800000"/>
            <a:headEnd/>
            <a:tailEnd/>
          </a:ln>
        </p:spPr>
        <p:txBody>
          <a:bodyPr wrap="none" anchor="ctr"/>
          <a:lstStyle/>
          <a:p>
            <a:r>
              <a:rPr lang="en-US" b="1">
                <a:latin typeface="Arial" charset="0"/>
                <a:cs typeface="Arial" charset="0"/>
              </a:rPr>
              <a:t>Inflation</a:t>
            </a:r>
          </a:p>
        </p:txBody>
      </p:sp>
      <p:sp>
        <p:nvSpPr>
          <p:cNvPr id="9" name="Rectangle 15"/>
          <p:cNvSpPr>
            <a:spLocks noChangeArrowheads="1"/>
          </p:cNvSpPr>
          <p:nvPr/>
        </p:nvSpPr>
        <p:spPr bwMode="auto">
          <a:xfrm>
            <a:off x="2533650" y="3219450"/>
            <a:ext cx="304800" cy="228600"/>
          </a:xfrm>
          <a:prstGeom prst="rect">
            <a:avLst/>
          </a:prstGeom>
          <a:noFill/>
          <a:ln w="9525">
            <a:noFill/>
            <a:miter lim="800000"/>
            <a:headEnd/>
            <a:tailEnd/>
          </a:ln>
        </p:spPr>
        <p:txBody>
          <a:bodyPr wrap="none" anchor="ctr"/>
          <a:lstStyle/>
          <a:p>
            <a:r>
              <a:rPr lang="en-US" sz="2000" b="1">
                <a:latin typeface="Arial" charset="0"/>
                <a:cs typeface="Arial" charset="0"/>
              </a:rPr>
              <a:t>6</a:t>
            </a:r>
            <a:r>
              <a:rPr lang="en-US" sz="1600" b="1">
                <a:latin typeface="Arial" charset="0"/>
                <a:cs typeface="Arial" charset="0"/>
              </a:rPr>
              <a:t>%</a:t>
            </a:r>
          </a:p>
        </p:txBody>
      </p:sp>
      <p:sp>
        <p:nvSpPr>
          <p:cNvPr id="10" name="Line 16"/>
          <p:cNvSpPr>
            <a:spLocks noChangeShapeType="1"/>
          </p:cNvSpPr>
          <p:nvPr/>
        </p:nvSpPr>
        <p:spPr bwMode="auto">
          <a:xfrm>
            <a:off x="2895600" y="3352800"/>
            <a:ext cx="1066800" cy="0"/>
          </a:xfrm>
          <a:prstGeom prst="line">
            <a:avLst/>
          </a:prstGeom>
          <a:noFill/>
          <a:ln w="38100">
            <a:solidFill>
              <a:schemeClr val="tx1"/>
            </a:solidFill>
            <a:prstDash val="sysDot"/>
            <a:round/>
            <a:headEnd/>
            <a:tailEnd/>
          </a:ln>
        </p:spPr>
        <p:txBody>
          <a:bodyPr/>
          <a:lstStyle/>
          <a:p>
            <a:endParaRPr lang="en-US"/>
          </a:p>
        </p:txBody>
      </p:sp>
      <p:pic>
        <p:nvPicPr>
          <p:cNvPr id="11" name="Picture 24" descr="1 aaa ball red"/>
          <p:cNvPicPr>
            <a:picLocks noChangeAspect="1" noChangeArrowheads="1" noCrop="1"/>
          </p:cNvPicPr>
          <p:nvPr/>
        </p:nvPicPr>
        <p:blipFill>
          <a:blip r:embed="rId4"/>
          <a:srcRect/>
          <a:stretch>
            <a:fillRect/>
          </a:stretch>
        </p:blipFill>
        <p:spPr bwMode="auto">
          <a:xfrm>
            <a:off x="3810000" y="3276600"/>
            <a:ext cx="152400" cy="152400"/>
          </a:xfrm>
          <a:prstGeom prst="rect">
            <a:avLst/>
          </a:prstGeom>
          <a:noFill/>
          <a:ln w="9525">
            <a:noFill/>
            <a:miter lim="800000"/>
            <a:headEnd/>
            <a:tailEnd/>
          </a:ln>
        </p:spPr>
      </p:pic>
      <p:sp>
        <p:nvSpPr>
          <p:cNvPr id="12" name="Rectangle 10"/>
          <p:cNvSpPr>
            <a:spLocks noChangeArrowheads="1"/>
          </p:cNvSpPr>
          <p:nvPr/>
        </p:nvSpPr>
        <p:spPr bwMode="auto">
          <a:xfrm>
            <a:off x="4219575" y="4114800"/>
            <a:ext cx="1600200" cy="304800"/>
          </a:xfrm>
          <a:prstGeom prst="rect">
            <a:avLst/>
          </a:prstGeom>
          <a:noFill/>
          <a:ln w="9525">
            <a:noFill/>
            <a:miter lim="800000"/>
            <a:headEnd/>
            <a:tailEnd/>
          </a:ln>
        </p:spPr>
        <p:txBody>
          <a:bodyPr wrap="none" anchor="ctr"/>
          <a:lstStyle/>
          <a:p>
            <a:r>
              <a:rPr lang="en-US" sz="1600" b="1" dirty="0">
                <a:latin typeface="Arial" charset="0"/>
                <a:cs typeface="Arial" charset="0"/>
              </a:rPr>
              <a:t>Unemployment</a:t>
            </a:r>
          </a:p>
        </p:txBody>
      </p:sp>
      <p:sp>
        <p:nvSpPr>
          <p:cNvPr id="14" name="Rectangle 18"/>
          <p:cNvSpPr>
            <a:spLocks noChangeArrowheads="1"/>
          </p:cNvSpPr>
          <p:nvPr/>
        </p:nvSpPr>
        <p:spPr bwMode="auto">
          <a:xfrm>
            <a:off x="3771900" y="4135438"/>
            <a:ext cx="304800" cy="228600"/>
          </a:xfrm>
          <a:prstGeom prst="rect">
            <a:avLst/>
          </a:prstGeom>
          <a:noFill/>
          <a:ln w="9525">
            <a:noFill/>
            <a:miter lim="800000"/>
            <a:headEnd/>
            <a:tailEnd/>
          </a:ln>
        </p:spPr>
        <p:txBody>
          <a:bodyPr wrap="none" anchor="ctr"/>
          <a:lstStyle/>
          <a:p>
            <a:r>
              <a:rPr lang="en-US" sz="2000" b="1">
                <a:latin typeface="Arial" charset="0"/>
                <a:cs typeface="Arial" charset="0"/>
              </a:rPr>
              <a:t>5%</a:t>
            </a:r>
          </a:p>
        </p:txBody>
      </p:sp>
      <p:sp>
        <p:nvSpPr>
          <p:cNvPr id="16" name="Rectangle 19"/>
          <p:cNvSpPr>
            <a:spLocks noChangeArrowheads="1"/>
          </p:cNvSpPr>
          <p:nvPr/>
        </p:nvSpPr>
        <p:spPr bwMode="auto">
          <a:xfrm>
            <a:off x="3286125" y="1809750"/>
            <a:ext cx="1219200" cy="304800"/>
          </a:xfrm>
          <a:prstGeom prst="rect">
            <a:avLst/>
          </a:prstGeom>
          <a:noFill/>
          <a:ln w="9525">
            <a:noFill/>
            <a:miter lim="800000"/>
            <a:headEnd/>
            <a:tailEnd/>
          </a:ln>
        </p:spPr>
        <p:txBody>
          <a:bodyPr wrap="none" anchor="ctr"/>
          <a:lstStyle/>
          <a:p>
            <a:pPr eaLnBrk="0" hangingPunct="0"/>
            <a:r>
              <a:rPr lang="en-US" b="1" dirty="0">
                <a:latin typeface="Arial" charset="0"/>
                <a:cs typeface="Arial" charset="0"/>
              </a:rPr>
              <a:t>LRPC</a:t>
            </a:r>
          </a:p>
        </p:txBody>
      </p:sp>
      <p:sp>
        <p:nvSpPr>
          <p:cNvPr id="17" name="Rectangle 21"/>
          <p:cNvSpPr>
            <a:spLocks noChangeArrowheads="1"/>
          </p:cNvSpPr>
          <p:nvPr/>
        </p:nvSpPr>
        <p:spPr bwMode="auto">
          <a:xfrm>
            <a:off x="3962400" y="2971800"/>
            <a:ext cx="228600" cy="381000"/>
          </a:xfrm>
          <a:prstGeom prst="rect">
            <a:avLst/>
          </a:prstGeom>
          <a:noFill/>
          <a:ln w="9525">
            <a:noFill/>
            <a:miter lim="800000"/>
            <a:headEnd/>
            <a:tailEnd/>
          </a:ln>
        </p:spPr>
        <p:txBody>
          <a:bodyPr wrap="none" anchor="ctr"/>
          <a:lstStyle/>
          <a:p>
            <a:r>
              <a:rPr lang="en-US" b="1">
                <a:latin typeface="Arial" charset="0"/>
                <a:cs typeface="Arial" charset="0"/>
              </a:rPr>
              <a:t>A</a:t>
            </a:r>
          </a:p>
        </p:txBody>
      </p:sp>
      <p:sp>
        <p:nvSpPr>
          <p:cNvPr id="18" name="Rectangle 22"/>
          <p:cNvSpPr>
            <a:spLocks noChangeArrowheads="1"/>
          </p:cNvSpPr>
          <p:nvPr/>
        </p:nvSpPr>
        <p:spPr bwMode="auto">
          <a:xfrm>
            <a:off x="0" y="5162550"/>
            <a:ext cx="9144000" cy="14478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2000" dirty="0">
                <a:latin typeface="Arial" pitchFamily="34" charset="0"/>
                <a:cs typeface="Arial" pitchFamily="34" charset="0"/>
              </a:rPr>
              <a:t>     </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Answer to 1. (b)</a:t>
            </a:r>
          </a:p>
          <a:p>
            <a:pPr algn="l">
              <a:defRPr/>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The real interest rate = </a:t>
            </a:r>
          </a:p>
          <a:p>
            <a:pPr algn="l">
              <a:defRPr/>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300" b="1" dirty="0">
                <a:solidFill>
                  <a:srgbClr val="FF0000"/>
                </a:solidFill>
                <a:effectLst>
                  <a:outerShdw blurRad="38100" dist="38100" dir="2700000" algn="tl">
                    <a:srgbClr val="000000">
                      <a:alpha val="43137"/>
                    </a:srgbClr>
                  </a:outerShdw>
                </a:effectLst>
                <a:latin typeface="Arial" pitchFamily="34" charset="0"/>
                <a:cs typeface="Arial" pitchFamily="34" charset="0"/>
              </a:rPr>
              <a:t>the nominal interest rate – anticipated (expected) inflation.</a:t>
            </a:r>
          </a:p>
          <a:p>
            <a:pPr algn="l">
              <a:defRPr/>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NIR [8%] - expected inflation [6%] = </a:t>
            </a:r>
            <a:r>
              <a:rPr lang="en-US" sz="26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RIR</a:t>
            </a:r>
            <a:r>
              <a:rPr lang="en-US"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6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2%</a:t>
            </a:r>
            <a:r>
              <a:rPr lang="en-US"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a:p>
            <a:pPr algn="l">
              <a:defRPr/>
            </a:pPr>
            <a:r>
              <a:rPr lang="en-US" sz="16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n-US" sz="2000" dirty="0">
              <a:latin typeface="Arial" pitchFamily="34" charset="0"/>
              <a:cs typeface="Arial" pitchFamily="34" charset="0"/>
            </a:endParaRPr>
          </a:p>
        </p:txBody>
      </p:sp>
      <p:sp>
        <p:nvSpPr>
          <p:cNvPr id="19" name="Rectangle 22"/>
          <p:cNvSpPr>
            <a:spLocks noChangeArrowheads="1"/>
          </p:cNvSpPr>
          <p:nvPr/>
        </p:nvSpPr>
        <p:spPr bwMode="auto">
          <a:xfrm>
            <a:off x="4457700" y="2133600"/>
            <a:ext cx="4429125" cy="990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defRPr/>
            </a:pP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1. (a) 1 point for graph of SRPC and</a:t>
            </a:r>
          </a:p>
          <a:p>
            <a:pPr>
              <a:defRPr/>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1 pt for showing point “A” at 5% </a:t>
            </a:r>
          </a:p>
          <a:p>
            <a:pPr>
              <a:defRPr/>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unemployment and 6% inflation.</a:t>
            </a:r>
          </a:p>
          <a:p>
            <a:pPr>
              <a:defRPr/>
            </a:pP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defRPr/>
            </a:pPr>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20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7" grpId="0"/>
      <p:bldP spid="8" grpId="0"/>
      <p:bldP spid="9" grpId="0"/>
      <p:bldP spid="10" grpId="0" animBg="1"/>
      <p:bldP spid="12" grpId="0"/>
      <p:bldP spid="14" grpId="0"/>
      <p:bldP spid="16"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6159" name="Rectangle 1"/>
          <p:cNvSpPr>
            <a:spLocks noChangeArrowheads="1"/>
          </p:cNvSpPr>
          <p:nvPr/>
        </p:nvSpPr>
        <p:spPr bwMode="auto">
          <a:xfrm>
            <a:off x="0" y="0"/>
            <a:ext cx="9144000" cy="60944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lgn="l">
              <a:defRPr/>
            </a:pPr>
            <a:r>
              <a:rPr lang="en-US" sz="1600" dirty="0">
                <a:latin typeface="Arial" pitchFamily="34" charset="0"/>
                <a:cs typeface="Arial" pitchFamily="34" charset="0"/>
              </a:rPr>
              <a:t>   </a:t>
            </a:r>
            <a:r>
              <a:rPr lang="en-US" sz="1800" dirty="0">
                <a:latin typeface="Arial" pitchFamily="34" charset="0"/>
                <a:cs typeface="Arial" pitchFamily="34" charset="0"/>
              </a:rPr>
              <a:t>(f)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3 pts</a:t>
            </a:r>
            <a:r>
              <a:rPr lang="en-US" sz="1800" dirty="0">
                <a:latin typeface="Arial" pitchFamily="34" charset="0"/>
                <a:cs typeface="Arial" pitchFamily="34" charset="0"/>
              </a:rPr>
              <a:t>] Assume that the </a:t>
            </a:r>
            <a:r>
              <a:rPr lang="en-US" sz="1800" b="1" dirty="0">
                <a:latin typeface="Arial" pitchFamily="34" charset="0"/>
                <a:cs typeface="Arial" pitchFamily="34" charset="0"/>
              </a:rPr>
              <a:t>Fed</a:t>
            </a:r>
            <a:r>
              <a:rPr lang="en-US" sz="1800" dirty="0">
                <a:latin typeface="Arial" pitchFamily="34" charset="0"/>
                <a:cs typeface="Arial" pitchFamily="34" charset="0"/>
              </a:rPr>
              <a:t> takes action to </a:t>
            </a:r>
            <a:r>
              <a:rPr lang="en-US" sz="1800" b="1" dirty="0">
                <a:latin typeface="Arial" pitchFamily="34" charset="0"/>
                <a:cs typeface="Arial" pitchFamily="34" charset="0"/>
              </a:rPr>
              <a:t>lower inflation from 6% to 3%. </a:t>
            </a:r>
          </a:p>
          <a:p>
            <a:pPr algn="l">
              <a:defRPr/>
            </a:pPr>
            <a:r>
              <a:rPr lang="en-US" sz="1800" dirty="0">
                <a:latin typeface="Arial" pitchFamily="34" charset="0"/>
                <a:cs typeface="Arial" pitchFamily="34" charset="0"/>
              </a:rPr>
              <a:t>        What will happen to each of the following as the economy </a:t>
            </a:r>
            <a:r>
              <a:rPr lang="en-US" sz="1800" b="1" dirty="0">
                <a:latin typeface="Arial" pitchFamily="34" charset="0"/>
                <a:cs typeface="Arial" pitchFamily="34" charset="0"/>
              </a:rPr>
              <a:t>approaches a new</a:t>
            </a:r>
          </a:p>
          <a:p>
            <a:pPr algn="l">
              <a:defRPr/>
            </a:pPr>
            <a:r>
              <a:rPr lang="en-US" sz="1800" b="1" dirty="0">
                <a:latin typeface="Arial" pitchFamily="34" charset="0"/>
                <a:cs typeface="Arial" pitchFamily="34" charset="0"/>
              </a:rPr>
              <a:t>       long-run equilibrium</a:t>
            </a:r>
            <a:r>
              <a:rPr lang="en-US" sz="1800" dirty="0">
                <a:latin typeface="Arial" pitchFamily="34" charset="0"/>
                <a:cs typeface="Arial" pitchFamily="34" charset="0"/>
              </a:rPr>
              <a:t>.  </a:t>
            </a:r>
          </a:p>
          <a:p>
            <a:pPr algn="l">
              <a:defRPr/>
            </a:pPr>
            <a:r>
              <a:rPr lang="en-US" sz="1800" dirty="0">
                <a:latin typeface="Arial" pitchFamily="34" charset="0"/>
                <a:cs typeface="Arial" pitchFamily="34" charset="0"/>
              </a:rPr>
              <a:t>            </a:t>
            </a:r>
            <a:r>
              <a:rPr lang="en-US" sz="2000" dirty="0">
                <a:latin typeface="Arial" pitchFamily="34" charset="0"/>
                <a:cs typeface="Arial" pitchFamily="34" charset="0"/>
              </a:rPr>
              <a:t>(</a:t>
            </a:r>
            <a:r>
              <a:rPr lang="en-US" sz="2000" dirty="0" err="1">
                <a:latin typeface="Arial" pitchFamily="34" charset="0"/>
                <a:cs typeface="Arial" pitchFamily="34" charset="0"/>
              </a:rPr>
              <a:t>i</a:t>
            </a:r>
            <a:r>
              <a:rPr lang="en-US" sz="2000" dirty="0">
                <a:latin typeface="Arial" pitchFamily="34" charset="0"/>
                <a:cs typeface="Arial" pitchFamily="34" charset="0"/>
              </a:rPr>
              <a:t>)  [</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1 pt</a:t>
            </a:r>
            <a:r>
              <a:rPr lang="en-US" sz="2000" dirty="0">
                <a:latin typeface="Arial" pitchFamily="34" charset="0"/>
                <a:cs typeface="Arial" pitchFamily="34" charset="0"/>
              </a:rPr>
              <a:t>] The short-run Phillips Curve. Explain</a:t>
            </a: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1600" dirty="0">
              <a:latin typeface="Arial" pitchFamily="34" charset="0"/>
              <a:cs typeface="Arial" pitchFamily="34" charset="0"/>
            </a:endParaRPr>
          </a:p>
          <a:p>
            <a:pPr algn="l">
              <a:defRPr/>
            </a:pPr>
            <a:endParaRPr lang="en-US" sz="800" dirty="0">
              <a:latin typeface="Arial" pitchFamily="34" charset="0"/>
              <a:cs typeface="Arial" pitchFamily="34" charset="0"/>
            </a:endParaRPr>
          </a:p>
          <a:p>
            <a:pPr algn="l">
              <a:defRPr/>
            </a:pPr>
            <a:r>
              <a:rPr lang="en-US" sz="1600" dirty="0">
                <a:latin typeface="Arial" pitchFamily="34" charset="0"/>
                <a:cs typeface="Arial" pitchFamily="34" charset="0"/>
              </a:rPr>
              <a:t>            </a:t>
            </a:r>
          </a:p>
          <a:p>
            <a:pPr algn="l">
              <a:defRPr/>
            </a:pPr>
            <a:r>
              <a:rPr lang="en-US" sz="2000" dirty="0">
                <a:latin typeface="Arial" pitchFamily="34" charset="0"/>
                <a:cs typeface="Arial" pitchFamily="34" charset="0"/>
              </a:rPr>
              <a:t>         (ii)  [</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1 pt</a:t>
            </a:r>
            <a:r>
              <a:rPr lang="en-US" sz="2000" dirty="0">
                <a:latin typeface="Arial" pitchFamily="34" charset="0"/>
                <a:cs typeface="Arial" pitchFamily="34" charset="0"/>
              </a:rPr>
              <a:t>] The natural rate of unemployment</a:t>
            </a:r>
          </a:p>
        </p:txBody>
      </p:sp>
      <p:sp>
        <p:nvSpPr>
          <p:cNvPr id="24" name="Line 16"/>
          <p:cNvSpPr>
            <a:spLocks noChangeShapeType="1"/>
          </p:cNvSpPr>
          <p:nvPr/>
        </p:nvSpPr>
        <p:spPr bwMode="auto">
          <a:xfrm>
            <a:off x="4114800" y="3009900"/>
            <a:ext cx="365125" cy="0"/>
          </a:xfrm>
          <a:prstGeom prst="line">
            <a:avLst/>
          </a:prstGeom>
          <a:noFill/>
          <a:ln w="38100">
            <a:solidFill>
              <a:schemeClr val="tx1"/>
            </a:solidFill>
            <a:prstDash val="sysDot"/>
            <a:round/>
            <a:headEnd/>
            <a:tailEnd/>
          </a:ln>
        </p:spPr>
        <p:txBody>
          <a:bodyPr/>
          <a:lstStyle/>
          <a:p>
            <a:endParaRPr lang="en-US"/>
          </a:p>
        </p:txBody>
      </p:sp>
      <p:sp>
        <p:nvSpPr>
          <p:cNvPr id="25" name="Line 38"/>
          <p:cNvSpPr>
            <a:spLocks noChangeShapeType="1"/>
          </p:cNvSpPr>
          <p:nvPr/>
        </p:nvSpPr>
        <p:spPr bwMode="auto">
          <a:xfrm>
            <a:off x="3276600" y="2209800"/>
            <a:ext cx="1981200" cy="1828800"/>
          </a:xfrm>
          <a:prstGeom prst="line">
            <a:avLst/>
          </a:prstGeom>
          <a:noFill/>
          <a:ln w="57150">
            <a:solidFill>
              <a:schemeClr val="tx1"/>
            </a:solidFill>
            <a:round/>
            <a:headEnd/>
            <a:tailEnd/>
          </a:ln>
        </p:spPr>
        <p:txBody>
          <a:bodyPr/>
          <a:lstStyle/>
          <a:p>
            <a:endParaRPr lang="en-US"/>
          </a:p>
        </p:txBody>
      </p:sp>
      <p:sp>
        <p:nvSpPr>
          <p:cNvPr id="15" name="Line 5"/>
          <p:cNvSpPr>
            <a:spLocks noChangeShapeType="1"/>
          </p:cNvSpPr>
          <p:nvPr/>
        </p:nvSpPr>
        <p:spPr bwMode="auto">
          <a:xfrm>
            <a:off x="4117975" y="1676400"/>
            <a:ext cx="0" cy="2468563"/>
          </a:xfrm>
          <a:prstGeom prst="line">
            <a:avLst/>
          </a:prstGeom>
          <a:noFill/>
          <a:ln w="57150">
            <a:solidFill>
              <a:schemeClr val="tx1"/>
            </a:solidFill>
            <a:round/>
            <a:headEnd/>
            <a:tailEnd/>
          </a:ln>
        </p:spPr>
        <p:txBody>
          <a:bodyPr/>
          <a:lstStyle/>
          <a:p>
            <a:endParaRPr lang="en-US"/>
          </a:p>
        </p:txBody>
      </p:sp>
      <p:grpSp>
        <p:nvGrpSpPr>
          <p:cNvPr id="2" name="Group 6"/>
          <p:cNvGrpSpPr>
            <a:grpSpLocks/>
          </p:cNvGrpSpPr>
          <p:nvPr/>
        </p:nvGrpSpPr>
        <p:grpSpPr bwMode="auto">
          <a:xfrm>
            <a:off x="2895600" y="1981200"/>
            <a:ext cx="2667000" cy="2133600"/>
            <a:chOff x="1924" y="720"/>
            <a:chExt cx="3151" cy="2868"/>
          </a:xfrm>
        </p:grpSpPr>
        <p:sp>
          <p:nvSpPr>
            <p:cNvPr id="62489" name="Line 7"/>
            <p:cNvSpPr>
              <a:spLocks noChangeShapeType="1"/>
            </p:cNvSpPr>
            <p:nvPr/>
          </p:nvSpPr>
          <p:spPr bwMode="auto">
            <a:xfrm>
              <a:off x="1928" y="3562"/>
              <a:ext cx="3147" cy="0"/>
            </a:xfrm>
            <a:prstGeom prst="line">
              <a:avLst/>
            </a:prstGeom>
            <a:noFill/>
            <a:ln w="76200">
              <a:solidFill>
                <a:schemeClr val="tx1"/>
              </a:solidFill>
              <a:round/>
              <a:headEnd/>
              <a:tailEnd/>
            </a:ln>
          </p:spPr>
          <p:txBody>
            <a:bodyPr wrap="none" anchor="ctr"/>
            <a:lstStyle/>
            <a:p>
              <a:endParaRPr lang="en-US"/>
            </a:p>
          </p:txBody>
        </p:sp>
        <p:sp>
          <p:nvSpPr>
            <p:cNvPr id="62490" name="Line 8"/>
            <p:cNvSpPr>
              <a:spLocks noChangeShapeType="1"/>
            </p:cNvSpPr>
            <p:nvPr/>
          </p:nvSpPr>
          <p:spPr bwMode="auto">
            <a:xfrm>
              <a:off x="1924" y="720"/>
              <a:ext cx="0" cy="2868"/>
            </a:xfrm>
            <a:prstGeom prst="line">
              <a:avLst/>
            </a:prstGeom>
            <a:noFill/>
            <a:ln w="76200">
              <a:solidFill>
                <a:schemeClr val="tx1"/>
              </a:solidFill>
              <a:round/>
              <a:headEnd/>
              <a:tailEnd/>
            </a:ln>
          </p:spPr>
          <p:txBody>
            <a:bodyPr wrap="none" anchor="ctr"/>
            <a:lstStyle/>
            <a:p>
              <a:endParaRPr lang="en-US"/>
            </a:p>
          </p:txBody>
        </p:sp>
      </p:grpSp>
      <p:sp>
        <p:nvSpPr>
          <p:cNvPr id="7" name="Rectangle 19"/>
          <p:cNvSpPr>
            <a:spLocks noChangeArrowheads="1"/>
          </p:cNvSpPr>
          <p:nvPr/>
        </p:nvSpPr>
        <p:spPr bwMode="auto">
          <a:xfrm>
            <a:off x="3124200" y="1628775"/>
            <a:ext cx="762000" cy="304800"/>
          </a:xfrm>
          <a:prstGeom prst="rect">
            <a:avLst/>
          </a:prstGeom>
          <a:noFill/>
          <a:ln w="9525">
            <a:noFill/>
            <a:miter lim="800000"/>
            <a:headEnd/>
            <a:tailEnd/>
          </a:ln>
        </p:spPr>
        <p:txBody>
          <a:bodyPr wrap="none" anchor="ctr"/>
          <a:lstStyle/>
          <a:p>
            <a:r>
              <a:rPr lang="en-US" b="1">
                <a:latin typeface="Arial" charset="0"/>
                <a:cs typeface="Arial" charset="0"/>
              </a:rPr>
              <a:t>SRPC</a:t>
            </a:r>
            <a:r>
              <a:rPr lang="en-US" sz="1400" b="1">
                <a:latin typeface="Arial" charset="0"/>
                <a:cs typeface="Arial" charset="0"/>
              </a:rPr>
              <a:t>1</a:t>
            </a:r>
            <a:endParaRPr lang="en-US" b="1">
              <a:latin typeface="Arial" charset="0"/>
              <a:cs typeface="Arial" charset="0"/>
            </a:endParaRPr>
          </a:p>
        </p:txBody>
      </p:sp>
      <p:sp>
        <p:nvSpPr>
          <p:cNvPr id="8" name="Rectangle 9"/>
          <p:cNvSpPr>
            <a:spLocks noChangeArrowheads="1"/>
          </p:cNvSpPr>
          <p:nvPr/>
        </p:nvSpPr>
        <p:spPr bwMode="auto">
          <a:xfrm rot="-5400000">
            <a:off x="1371600" y="2819400"/>
            <a:ext cx="1600200" cy="228600"/>
          </a:xfrm>
          <a:prstGeom prst="rect">
            <a:avLst/>
          </a:prstGeom>
          <a:noFill/>
          <a:ln w="9525">
            <a:noFill/>
            <a:miter lim="800000"/>
            <a:headEnd/>
            <a:tailEnd/>
          </a:ln>
        </p:spPr>
        <p:txBody>
          <a:bodyPr wrap="none" anchor="ctr"/>
          <a:lstStyle/>
          <a:p>
            <a:r>
              <a:rPr lang="en-US" b="1">
                <a:latin typeface="Arial" charset="0"/>
                <a:cs typeface="Arial" charset="0"/>
              </a:rPr>
              <a:t>Inflation</a:t>
            </a:r>
          </a:p>
        </p:txBody>
      </p:sp>
      <p:sp>
        <p:nvSpPr>
          <p:cNvPr id="9" name="Rectangle 15"/>
          <p:cNvSpPr>
            <a:spLocks noChangeArrowheads="1"/>
          </p:cNvSpPr>
          <p:nvPr/>
        </p:nvSpPr>
        <p:spPr bwMode="auto">
          <a:xfrm>
            <a:off x="2533650" y="2514600"/>
            <a:ext cx="304800" cy="228600"/>
          </a:xfrm>
          <a:prstGeom prst="rect">
            <a:avLst/>
          </a:prstGeom>
          <a:noFill/>
          <a:ln w="9525">
            <a:noFill/>
            <a:miter lim="800000"/>
            <a:headEnd/>
            <a:tailEnd/>
          </a:ln>
        </p:spPr>
        <p:txBody>
          <a:bodyPr wrap="none" anchor="ctr"/>
          <a:lstStyle/>
          <a:p>
            <a:r>
              <a:rPr lang="en-US" sz="2000" b="1">
                <a:latin typeface="Arial" charset="0"/>
                <a:cs typeface="Arial" charset="0"/>
              </a:rPr>
              <a:t>6</a:t>
            </a:r>
            <a:r>
              <a:rPr lang="en-US" sz="1600" b="1">
                <a:latin typeface="Arial" charset="0"/>
                <a:cs typeface="Arial" charset="0"/>
              </a:rPr>
              <a:t>%</a:t>
            </a:r>
          </a:p>
        </p:txBody>
      </p:sp>
      <p:sp>
        <p:nvSpPr>
          <p:cNvPr id="10" name="Line 16"/>
          <p:cNvSpPr>
            <a:spLocks noChangeShapeType="1"/>
          </p:cNvSpPr>
          <p:nvPr/>
        </p:nvSpPr>
        <p:spPr bwMode="auto">
          <a:xfrm>
            <a:off x="2895600" y="2638425"/>
            <a:ext cx="1219200" cy="0"/>
          </a:xfrm>
          <a:prstGeom prst="line">
            <a:avLst/>
          </a:prstGeom>
          <a:noFill/>
          <a:ln w="38100">
            <a:solidFill>
              <a:schemeClr val="tx1"/>
            </a:solidFill>
            <a:prstDash val="sysDot"/>
            <a:round/>
            <a:headEnd/>
            <a:tailEnd/>
          </a:ln>
        </p:spPr>
        <p:txBody>
          <a:bodyPr/>
          <a:lstStyle/>
          <a:p>
            <a:endParaRPr lang="en-US"/>
          </a:p>
        </p:txBody>
      </p:sp>
      <p:sp>
        <p:nvSpPr>
          <p:cNvPr id="12" name="Rectangle 10"/>
          <p:cNvSpPr>
            <a:spLocks noChangeArrowheads="1"/>
          </p:cNvSpPr>
          <p:nvPr/>
        </p:nvSpPr>
        <p:spPr bwMode="auto">
          <a:xfrm>
            <a:off x="4572000" y="4114800"/>
            <a:ext cx="1600200" cy="304800"/>
          </a:xfrm>
          <a:prstGeom prst="rect">
            <a:avLst/>
          </a:prstGeom>
          <a:noFill/>
          <a:ln w="9525">
            <a:noFill/>
            <a:miter lim="800000"/>
            <a:headEnd/>
            <a:tailEnd/>
          </a:ln>
        </p:spPr>
        <p:txBody>
          <a:bodyPr wrap="none" anchor="ctr"/>
          <a:lstStyle/>
          <a:p>
            <a:r>
              <a:rPr lang="en-US" sz="1600" b="1">
                <a:latin typeface="Arial" charset="0"/>
                <a:cs typeface="Arial" charset="0"/>
              </a:rPr>
              <a:t>Unemployment</a:t>
            </a:r>
          </a:p>
        </p:txBody>
      </p:sp>
      <p:sp>
        <p:nvSpPr>
          <p:cNvPr id="14" name="Rectangle 18"/>
          <p:cNvSpPr>
            <a:spLocks noChangeArrowheads="1"/>
          </p:cNvSpPr>
          <p:nvPr/>
        </p:nvSpPr>
        <p:spPr bwMode="auto">
          <a:xfrm>
            <a:off x="4010025" y="4135438"/>
            <a:ext cx="304800" cy="228600"/>
          </a:xfrm>
          <a:prstGeom prst="rect">
            <a:avLst/>
          </a:prstGeom>
          <a:noFill/>
          <a:ln w="9525">
            <a:noFill/>
            <a:miter lim="800000"/>
            <a:headEnd/>
            <a:tailEnd/>
          </a:ln>
        </p:spPr>
        <p:txBody>
          <a:bodyPr wrap="none" anchor="ctr"/>
          <a:lstStyle/>
          <a:p>
            <a:r>
              <a:rPr lang="en-US" sz="2000" b="1">
                <a:latin typeface="Arial" charset="0"/>
                <a:cs typeface="Arial" charset="0"/>
              </a:rPr>
              <a:t>5%</a:t>
            </a:r>
          </a:p>
        </p:txBody>
      </p:sp>
      <p:sp>
        <p:nvSpPr>
          <p:cNvPr id="16" name="Rectangle 19"/>
          <p:cNvSpPr>
            <a:spLocks noChangeArrowheads="1"/>
          </p:cNvSpPr>
          <p:nvPr/>
        </p:nvSpPr>
        <p:spPr bwMode="auto">
          <a:xfrm>
            <a:off x="3505200" y="1371600"/>
            <a:ext cx="1219200" cy="304800"/>
          </a:xfrm>
          <a:prstGeom prst="rect">
            <a:avLst/>
          </a:prstGeom>
          <a:noFill/>
          <a:ln w="9525">
            <a:noFill/>
            <a:miter lim="800000"/>
            <a:headEnd/>
            <a:tailEnd/>
          </a:ln>
        </p:spPr>
        <p:txBody>
          <a:bodyPr wrap="none" anchor="ctr"/>
          <a:lstStyle/>
          <a:p>
            <a:pPr eaLnBrk="0" hangingPunct="0"/>
            <a:r>
              <a:rPr lang="en-US" b="1">
                <a:latin typeface="Arial" charset="0"/>
                <a:cs typeface="Arial" charset="0"/>
              </a:rPr>
              <a:t>LRPC</a:t>
            </a:r>
          </a:p>
        </p:txBody>
      </p:sp>
      <p:sp>
        <p:nvSpPr>
          <p:cNvPr id="17" name="Rectangle 21"/>
          <p:cNvSpPr>
            <a:spLocks noChangeArrowheads="1"/>
          </p:cNvSpPr>
          <p:nvPr/>
        </p:nvSpPr>
        <p:spPr bwMode="auto">
          <a:xfrm>
            <a:off x="4143375" y="2362200"/>
            <a:ext cx="228600" cy="381000"/>
          </a:xfrm>
          <a:prstGeom prst="rect">
            <a:avLst/>
          </a:prstGeom>
          <a:noFill/>
          <a:ln w="9525">
            <a:noFill/>
            <a:miter lim="800000"/>
            <a:headEnd/>
            <a:tailEnd/>
          </a:ln>
        </p:spPr>
        <p:txBody>
          <a:bodyPr wrap="none" anchor="ctr"/>
          <a:lstStyle/>
          <a:p>
            <a:r>
              <a:rPr lang="en-US" b="1" dirty="0">
                <a:latin typeface="Arial" charset="0"/>
                <a:cs typeface="Arial" charset="0"/>
              </a:rPr>
              <a:t>A</a:t>
            </a:r>
          </a:p>
        </p:txBody>
      </p:sp>
      <p:sp>
        <p:nvSpPr>
          <p:cNvPr id="19" name="Line 38"/>
          <p:cNvSpPr>
            <a:spLocks noChangeShapeType="1"/>
          </p:cNvSpPr>
          <p:nvPr/>
        </p:nvSpPr>
        <p:spPr bwMode="auto">
          <a:xfrm>
            <a:off x="3352800" y="1905000"/>
            <a:ext cx="1981200" cy="1828800"/>
          </a:xfrm>
          <a:prstGeom prst="line">
            <a:avLst/>
          </a:prstGeom>
          <a:noFill/>
          <a:ln w="57150">
            <a:solidFill>
              <a:schemeClr val="tx1"/>
            </a:solidFill>
            <a:round/>
            <a:headEnd/>
            <a:tailEnd/>
          </a:ln>
        </p:spPr>
        <p:txBody>
          <a:bodyPr/>
          <a:lstStyle/>
          <a:p>
            <a:endParaRPr lang="en-US"/>
          </a:p>
        </p:txBody>
      </p:sp>
      <p:sp>
        <p:nvSpPr>
          <p:cNvPr id="21" name="Rectangle 22"/>
          <p:cNvSpPr>
            <a:spLocks noChangeArrowheads="1"/>
          </p:cNvSpPr>
          <p:nvPr/>
        </p:nvSpPr>
        <p:spPr bwMode="auto">
          <a:xfrm>
            <a:off x="0" y="5895974"/>
            <a:ext cx="9296400" cy="866775"/>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endPar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Answer to 1. (f) (ii)  The </a:t>
            </a: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natural rate of unemployment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would  not increase </a:t>
            </a: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in the long run, but </a:t>
            </a: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stay the same</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n-US" sz="1800" dirty="0">
              <a:latin typeface="Arial" pitchFamily="34" charset="0"/>
              <a:cs typeface="Arial" pitchFamily="34" charset="0"/>
            </a:endParaRPr>
          </a:p>
        </p:txBody>
      </p:sp>
      <p:sp>
        <p:nvSpPr>
          <p:cNvPr id="26" name="Rectangle 19"/>
          <p:cNvSpPr>
            <a:spLocks noChangeArrowheads="1"/>
          </p:cNvSpPr>
          <p:nvPr/>
        </p:nvSpPr>
        <p:spPr bwMode="auto">
          <a:xfrm>
            <a:off x="2857500" y="2000250"/>
            <a:ext cx="762000" cy="304800"/>
          </a:xfrm>
          <a:prstGeom prst="rect">
            <a:avLst/>
          </a:prstGeom>
          <a:noFill/>
          <a:ln w="9525">
            <a:noFill/>
            <a:miter lim="800000"/>
            <a:headEnd/>
            <a:tailEnd/>
          </a:ln>
        </p:spPr>
        <p:txBody>
          <a:bodyPr wrap="none" anchor="ctr"/>
          <a:lstStyle/>
          <a:p>
            <a:r>
              <a:rPr lang="en-US" sz="1600" b="1" dirty="0">
                <a:latin typeface="Arial" charset="0"/>
                <a:cs typeface="Arial" charset="0"/>
              </a:rPr>
              <a:t>SRPC</a:t>
            </a:r>
            <a:r>
              <a:rPr lang="en-US" sz="1400" b="1" dirty="0">
                <a:latin typeface="Arial" charset="0"/>
                <a:cs typeface="Arial" charset="0"/>
              </a:rPr>
              <a:t>2</a:t>
            </a:r>
            <a:endParaRPr lang="en-US" b="1" dirty="0">
              <a:latin typeface="Arial" charset="0"/>
              <a:cs typeface="Arial" charset="0"/>
            </a:endParaRPr>
          </a:p>
        </p:txBody>
      </p:sp>
      <p:sp>
        <p:nvSpPr>
          <p:cNvPr id="27" name="Line 16"/>
          <p:cNvSpPr>
            <a:spLocks noChangeShapeType="1"/>
          </p:cNvSpPr>
          <p:nvPr/>
        </p:nvSpPr>
        <p:spPr bwMode="auto">
          <a:xfrm>
            <a:off x="2895600" y="3009900"/>
            <a:ext cx="1219200" cy="0"/>
          </a:xfrm>
          <a:prstGeom prst="line">
            <a:avLst/>
          </a:prstGeom>
          <a:noFill/>
          <a:ln w="38100">
            <a:solidFill>
              <a:schemeClr val="tx1"/>
            </a:solidFill>
            <a:prstDash val="sysDot"/>
            <a:round/>
            <a:headEnd/>
            <a:tailEnd/>
          </a:ln>
        </p:spPr>
        <p:txBody>
          <a:bodyPr/>
          <a:lstStyle/>
          <a:p>
            <a:endParaRPr lang="en-US"/>
          </a:p>
        </p:txBody>
      </p:sp>
      <p:sp>
        <p:nvSpPr>
          <p:cNvPr id="28" name="Rectangle 15"/>
          <p:cNvSpPr>
            <a:spLocks noChangeArrowheads="1"/>
          </p:cNvSpPr>
          <p:nvPr/>
        </p:nvSpPr>
        <p:spPr bwMode="auto">
          <a:xfrm>
            <a:off x="2562225" y="2905125"/>
            <a:ext cx="304800" cy="228600"/>
          </a:xfrm>
          <a:prstGeom prst="rect">
            <a:avLst/>
          </a:prstGeom>
          <a:noFill/>
          <a:ln w="9525">
            <a:noFill/>
            <a:miter lim="800000"/>
            <a:headEnd/>
            <a:tailEnd/>
          </a:ln>
        </p:spPr>
        <p:txBody>
          <a:bodyPr wrap="none" anchor="ctr"/>
          <a:lstStyle/>
          <a:p>
            <a:r>
              <a:rPr lang="en-US" sz="2000" b="1">
                <a:latin typeface="Arial" charset="0"/>
                <a:cs typeface="Arial" charset="0"/>
              </a:rPr>
              <a:t>3</a:t>
            </a:r>
            <a:r>
              <a:rPr lang="en-US" sz="1600" b="1">
                <a:latin typeface="Arial" charset="0"/>
                <a:cs typeface="Arial" charset="0"/>
              </a:rPr>
              <a:t>%</a:t>
            </a:r>
          </a:p>
        </p:txBody>
      </p:sp>
      <p:pic>
        <p:nvPicPr>
          <p:cNvPr id="29" name="Picture 57" descr="arrow green up pretty"/>
          <p:cNvPicPr>
            <a:picLocks noChangeAspect="1" noChangeArrowheads="1" noCrop="1"/>
          </p:cNvPicPr>
          <p:nvPr/>
        </p:nvPicPr>
        <p:blipFill>
          <a:blip r:embed="rId5"/>
          <a:srcRect/>
          <a:stretch>
            <a:fillRect/>
          </a:stretch>
        </p:blipFill>
        <p:spPr bwMode="auto">
          <a:xfrm rot="-5400000">
            <a:off x="2891632" y="2699543"/>
            <a:ext cx="419100" cy="258763"/>
          </a:xfrm>
          <a:prstGeom prst="rect">
            <a:avLst/>
          </a:prstGeom>
          <a:noFill/>
          <a:ln w="9525">
            <a:noFill/>
            <a:miter lim="800000"/>
            <a:headEnd/>
            <a:tailEnd/>
          </a:ln>
        </p:spPr>
      </p:pic>
      <p:sp>
        <p:nvSpPr>
          <p:cNvPr id="30" name="Rectangle 21"/>
          <p:cNvSpPr>
            <a:spLocks noChangeArrowheads="1"/>
          </p:cNvSpPr>
          <p:nvPr/>
        </p:nvSpPr>
        <p:spPr bwMode="auto">
          <a:xfrm>
            <a:off x="4143375" y="2762250"/>
            <a:ext cx="228600" cy="381000"/>
          </a:xfrm>
          <a:prstGeom prst="rect">
            <a:avLst/>
          </a:prstGeom>
          <a:noFill/>
          <a:ln w="9525">
            <a:noFill/>
            <a:miter lim="800000"/>
            <a:headEnd/>
            <a:tailEnd/>
          </a:ln>
        </p:spPr>
        <p:txBody>
          <a:bodyPr wrap="none" anchor="ctr"/>
          <a:lstStyle/>
          <a:p>
            <a:r>
              <a:rPr lang="en-US" b="1" dirty="0">
                <a:latin typeface="Arial" charset="0"/>
                <a:cs typeface="Arial" charset="0"/>
              </a:rPr>
              <a:t>C</a:t>
            </a:r>
          </a:p>
        </p:txBody>
      </p:sp>
      <p:pic>
        <p:nvPicPr>
          <p:cNvPr id="11" name="Picture 24" descr="1 aaa ball red"/>
          <p:cNvPicPr>
            <a:picLocks noChangeAspect="1" noChangeArrowheads="1" noCrop="1"/>
          </p:cNvPicPr>
          <p:nvPr/>
        </p:nvPicPr>
        <p:blipFill>
          <a:blip r:embed="rId6"/>
          <a:srcRect/>
          <a:stretch>
            <a:fillRect/>
          </a:stretch>
        </p:blipFill>
        <p:spPr bwMode="auto">
          <a:xfrm>
            <a:off x="4038600" y="2514600"/>
            <a:ext cx="152400" cy="152400"/>
          </a:xfrm>
          <a:prstGeom prst="rect">
            <a:avLst/>
          </a:prstGeom>
          <a:noFill/>
          <a:ln w="9525">
            <a:noFill/>
            <a:miter lim="800000"/>
            <a:headEnd/>
            <a:tailEnd/>
          </a:ln>
        </p:spPr>
      </p:pic>
      <p:sp>
        <p:nvSpPr>
          <p:cNvPr id="31" name="Rectangle 22"/>
          <p:cNvSpPr>
            <a:spLocks noChangeArrowheads="1"/>
          </p:cNvSpPr>
          <p:nvPr/>
        </p:nvSpPr>
        <p:spPr bwMode="auto">
          <a:xfrm>
            <a:off x="-9525" y="4328160"/>
            <a:ext cx="9144000" cy="783336"/>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1800" dirty="0">
                <a:latin typeface="Arial" pitchFamily="34" charset="0"/>
                <a:cs typeface="Arial" pitchFamily="34" charset="0"/>
              </a:rPr>
              <a:t>     </a:t>
            </a: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Answer to 1. (f) (</a:t>
            </a:r>
            <a:r>
              <a:rPr lang="en-US" sz="1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i</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As can be seen on the graph, the decrease in AD would result in a </a:t>
            </a: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movement down and to the right on the </a:t>
            </a:r>
            <a:r>
              <a:rPr lang="en-US"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SRPC [from A to B].</a:t>
            </a:r>
            <a:endPar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n-US" sz="1800" dirty="0">
              <a:latin typeface="Arial" pitchFamily="34" charset="0"/>
              <a:cs typeface="Arial" pitchFamily="34" charset="0"/>
            </a:endParaRPr>
          </a:p>
        </p:txBody>
      </p:sp>
      <p:sp>
        <p:nvSpPr>
          <p:cNvPr id="32" name="Rectangle 22"/>
          <p:cNvSpPr>
            <a:spLocks noChangeArrowheads="1"/>
          </p:cNvSpPr>
          <p:nvPr/>
        </p:nvSpPr>
        <p:spPr bwMode="auto">
          <a:xfrm>
            <a:off x="4495800" y="1295400"/>
            <a:ext cx="4648200" cy="1752600"/>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endPar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a:defRPr/>
            </a:pPr>
            <a:endPar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342900" indent="-342900"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1. (f) (</a:t>
            </a:r>
            <a:r>
              <a:rPr lang="en-US" sz="18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i</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&amp; (ii) One pt for </a:t>
            </a: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SRPC shifting l</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eft; </a:t>
            </a:r>
          </a:p>
          <a:p>
            <a:pPr marL="457200" indent="-457200"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one point for </a:t>
            </a: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decrease in inflationary </a:t>
            </a:r>
          </a:p>
          <a:p>
            <a:pPr marL="457200" indent="-457200"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expectations</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and one point for</a:t>
            </a:r>
          </a:p>
          <a:p>
            <a:pPr marL="457200" indent="-457200"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saying the </a:t>
            </a: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natural rate remains </a:t>
            </a:r>
          </a:p>
          <a:p>
            <a:pPr marL="457200" indent="-457200"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unchanged</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p:txBody>
      </p:sp>
      <p:sp>
        <p:nvSpPr>
          <p:cNvPr id="33" name="Rectangle 21"/>
          <p:cNvSpPr>
            <a:spLocks noChangeArrowheads="1"/>
          </p:cNvSpPr>
          <p:nvPr/>
        </p:nvSpPr>
        <p:spPr bwMode="auto">
          <a:xfrm>
            <a:off x="4524756" y="2641092"/>
            <a:ext cx="228600" cy="381000"/>
          </a:xfrm>
          <a:prstGeom prst="rect">
            <a:avLst/>
          </a:prstGeom>
          <a:noFill/>
          <a:ln w="9525">
            <a:noFill/>
            <a:miter lim="800000"/>
            <a:headEnd/>
            <a:tailEnd/>
          </a:ln>
        </p:spPr>
        <p:txBody>
          <a:bodyPr wrap="none" anchor="ctr"/>
          <a:lstStyle/>
          <a:p>
            <a:r>
              <a:rPr lang="en-US" b="1" dirty="0">
                <a:latin typeface="Arial" charset="0"/>
                <a:cs typeface="Arial" charset="0"/>
              </a:rPr>
              <a:t>B</a:t>
            </a:r>
          </a:p>
        </p:txBody>
      </p:sp>
      <p:sp>
        <p:nvSpPr>
          <p:cNvPr id="34" name="Rectangle 22"/>
          <p:cNvSpPr>
            <a:spLocks noChangeArrowheads="1"/>
          </p:cNvSpPr>
          <p:nvPr/>
        </p:nvSpPr>
        <p:spPr bwMode="auto">
          <a:xfrm>
            <a:off x="285877" y="5172456"/>
            <a:ext cx="8589899" cy="521208"/>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endParaRPr lang="en-US"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A</a:t>
            </a:r>
            <a:r>
              <a:rPr lang="en-US"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the economy </a:t>
            </a:r>
            <a:r>
              <a:rPr lang="en-US"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approaches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LR equilibrium, the </a:t>
            </a: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decrease in inflationary </a:t>
            </a:r>
            <a:endParaRPr lang="en-US" sz="18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a:defRPr/>
            </a:pP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e</a:t>
            </a:r>
            <a:r>
              <a:rPr lang="en-US" sz="18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xpectations </a:t>
            </a:r>
            <a:r>
              <a:rPr lang="en-US"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l</a:t>
            </a:r>
            <a:r>
              <a:rPr lang="en-US"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ower wage increases</a:t>
            </a:r>
            <a:r>
              <a:rPr lang="en-US"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would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result in the </a:t>
            </a:r>
            <a:r>
              <a:rPr lang="en-US" sz="18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SRPC shifting left</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p>
          <a:p>
            <a:pPr algn="l">
              <a:defRPr/>
            </a:pP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n-US" sz="18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2000"/>
                                        <p:tgtEl>
                                          <p:spTgt spid="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9" presetClass="path" presetSubtype="0" accel="50000" decel="50000" fill="hold" nodeType="clickEffect">
                                  <p:stCondLst>
                                    <p:cond delay="0"/>
                                  </p:stCondLst>
                                  <p:childTnLst>
                                    <p:animMotion origin="layout" path="M 0 2.22222E-6 L 0.04167 0.05555 " pathEditMode="relative" rAng="0" ptsTypes="AA">
                                      <p:cBhvr>
                                        <p:cTn id="45" dur="2000" fill="hold"/>
                                        <p:tgtEl>
                                          <p:spTgt spid="11"/>
                                        </p:tgtEl>
                                        <p:attrNameLst>
                                          <p:attrName>ppt_x</p:attrName>
                                          <p:attrName>ppt_y</p:attrName>
                                        </p:attrNameLst>
                                      </p:cBhvr>
                                      <p:rCtr x="21" y="28"/>
                                    </p:animMotion>
                                  </p:childTnLst>
                                  <p:subTnLst>
                                    <p:audio>
                                      <p:cMediaNode>
                                        <p:cTn display="0" masterRel="sameClick">
                                          <p:stCondLst>
                                            <p:cond evt="begin" delay="0">
                                              <p:tn val="44"/>
                                            </p:cond>
                                          </p:stCondLst>
                                          <p:endCondLst>
                                            <p:cond evt="onStopAudio" delay="0">
                                              <p:tgtEl>
                                                <p:sldTgt/>
                                              </p:tgtEl>
                                            </p:cond>
                                          </p:endCondLst>
                                        </p:cTn>
                                        <p:tgtEl>
                                          <p:sndTgt r:embed="rId3" name="A sword clang.wav"/>
                                        </p:tgtEl>
                                      </p:cMediaNode>
                                    </p:audio>
                                  </p:subTnLst>
                                </p:cTn>
                              </p:par>
                            </p:childTnLst>
                          </p:cTn>
                        </p:par>
                        <p:par>
                          <p:cTn id="46" fill="hold">
                            <p:stCondLst>
                              <p:cond delay="2000"/>
                            </p:stCondLst>
                            <p:childTnLst>
                              <p:par>
                                <p:cTn id="47" presetID="9"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dissolve">
                                      <p:cBhvr>
                                        <p:cTn id="49" dur="500"/>
                                        <p:tgtEl>
                                          <p:spTgt spid="33"/>
                                        </p:tgtEl>
                                      </p:cBhvr>
                                    </p:animEffect>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2000"/>
                                        <p:tgtEl>
                                          <p:spTgt spid="24"/>
                                        </p:tgtEl>
                                      </p:cBhvr>
                                    </p:animEffect>
                                  </p:childTnLst>
                                </p:cTn>
                              </p:par>
                            </p:childTnLst>
                          </p:cTn>
                        </p:par>
                        <p:par>
                          <p:cTn id="54" fill="hold">
                            <p:stCondLst>
                              <p:cond delay="4500"/>
                            </p:stCondLst>
                            <p:childTnLst>
                              <p:par>
                                <p:cTn id="55" presetID="22" presetClass="entr" presetSubtype="2"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2000"/>
                                        <p:tgtEl>
                                          <p:spTgt spid="27"/>
                                        </p:tgtEl>
                                      </p:cBhvr>
                                    </p:animEffect>
                                  </p:childTnLst>
                                </p:cTn>
                              </p:par>
                            </p:childTnLst>
                          </p:cTn>
                        </p:par>
                        <p:par>
                          <p:cTn id="58" fill="hold">
                            <p:stCondLst>
                              <p:cond delay="6500"/>
                            </p:stCondLst>
                            <p:childTnLst>
                              <p:par>
                                <p:cTn id="59" presetID="9"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dissolve">
                                      <p:cBhvr>
                                        <p:cTn id="61" dur="500"/>
                                        <p:tgtEl>
                                          <p:spTgt spid="28"/>
                                        </p:tgtEl>
                                      </p:cBhvr>
                                    </p:animEffect>
                                  </p:childTnLst>
                                </p:cTn>
                              </p:par>
                            </p:childTnLst>
                          </p:cTn>
                        </p:par>
                        <p:par>
                          <p:cTn id="62" fill="hold">
                            <p:stCondLst>
                              <p:cond delay="7000"/>
                            </p:stCondLst>
                            <p:childTnLst>
                              <p:par>
                                <p:cTn id="63" presetID="22" presetClass="entr" presetSubtype="1"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20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2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500"/>
                                        <p:tgtEl>
                                          <p:spTgt spid="26"/>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up)">
                                      <p:cBhvr>
                                        <p:cTn id="79" dur="2000"/>
                                        <p:tgtEl>
                                          <p:spTgt spid="25"/>
                                        </p:tgtEl>
                                      </p:cBhvr>
                                    </p:animEffect>
                                  </p:childTnLst>
                                </p:cTn>
                              </p:par>
                            </p:childTnLst>
                          </p:cTn>
                        </p:par>
                        <p:par>
                          <p:cTn id="80" fill="hold">
                            <p:stCondLst>
                              <p:cond delay="2500"/>
                            </p:stCondLst>
                            <p:childTnLst>
                              <p:par>
                                <p:cTn id="81" presetID="35" presetClass="path" presetSubtype="0" accel="50000" decel="50000" fill="hold" nodeType="afterEffect">
                                  <p:stCondLst>
                                    <p:cond delay="0"/>
                                  </p:stCondLst>
                                  <p:childTnLst>
                                    <p:animMotion origin="layout" path="M 0.04167 0.05555 L 0 0.05555 " pathEditMode="relative" rAng="0" ptsTypes="AA">
                                      <p:cBhvr>
                                        <p:cTn id="82" dur="2000" fill="hold"/>
                                        <p:tgtEl>
                                          <p:spTgt spid="11"/>
                                        </p:tgtEl>
                                        <p:attrNameLst>
                                          <p:attrName>ppt_x</p:attrName>
                                          <p:attrName>ppt_y</p:attrName>
                                        </p:attrNameLst>
                                      </p:cBhvr>
                                      <p:rCtr x="-21" y="0"/>
                                    </p:animMotion>
                                  </p:childTnLst>
                                  <p:subTnLst>
                                    <p:audio>
                                      <p:cMediaNode>
                                        <p:cTn display="0" masterRel="sameClick">
                                          <p:stCondLst>
                                            <p:cond evt="begin" delay="0">
                                              <p:tn val="81"/>
                                            </p:cond>
                                          </p:stCondLst>
                                          <p:endCondLst>
                                            <p:cond evt="onStopAudio" delay="0">
                                              <p:tgtEl>
                                                <p:sldTgt/>
                                              </p:tgtEl>
                                            </p:cond>
                                          </p:endCondLst>
                                        </p:cTn>
                                        <p:tgtEl>
                                          <p:sndTgt r:embed="rId3" name="A sword clang.wav"/>
                                        </p:tgtEl>
                                      </p:cMediaNode>
                                    </p:audio>
                                  </p:subTnLst>
                                </p:cTn>
                              </p:par>
                              <p:par>
                                <p:cTn id="83" presetID="9" presetClass="exit" presetSubtype="0" fill="hold" grpId="1" nodeType="withEffect">
                                  <p:stCondLst>
                                    <p:cond delay="0"/>
                                  </p:stCondLst>
                                  <p:childTnLst>
                                    <p:animEffect transition="out" filter="dissolv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9"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dissolve">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20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left)">
                                      <p:cBhvr>
                                        <p:cTn id="98" dur="2000"/>
                                        <p:tgtEl>
                                          <p:spTgt spid="21"/>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15" grpId="0" animBg="1"/>
      <p:bldP spid="7" grpId="0"/>
      <p:bldP spid="8" grpId="0"/>
      <p:bldP spid="9" grpId="0"/>
      <p:bldP spid="10" grpId="0" animBg="1"/>
      <p:bldP spid="12" grpId="0"/>
      <p:bldP spid="14" grpId="0"/>
      <p:bldP spid="16" grpId="0"/>
      <p:bldP spid="17" grpId="0"/>
      <p:bldP spid="19" grpId="0" animBg="1"/>
      <p:bldP spid="21" grpId="0"/>
      <p:bldP spid="26" grpId="0"/>
      <p:bldP spid="27" grpId="0" animBg="1"/>
      <p:bldP spid="28" grpId="0"/>
      <p:bldP spid="30" grpId="0"/>
      <p:bldP spid="31" grpId="0"/>
      <p:bldP spid="32" grpId="0"/>
      <p:bldP spid="33" grpId="0"/>
      <p:bldP spid="3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91874" name="WordArt 2"/>
          <p:cNvSpPr>
            <a:spLocks noChangeArrowheads="1" noChangeShapeType="1" noTextEdit="1"/>
          </p:cNvSpPr>
          <p:nvPr/>
        </p:nvSpPr>
        <p:spPr bwMode="auto">
          <a:xfrm>
            <a:off x="257175" y="1743456"/>
            <a:ext cx="8696325" cy="930783"/>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2800" b="1" kern="10" dirty="0">
                <a:ln w="12700">
                  <a:solidFill>
                    <a:schemeClr val="tx1"/>
                  </a:solidFill>
                  <a:round/>
                  <a:headEnd/>
                  <a:tailEnd/>
                </a:ln>
                <a:solidFill>
                  <a:srgbClr val="C00000"/>
                </a:solidFill>
                <a:latin typeface="Arial Black"/>
              </a:rPr>
              <a:t>And Here Is A Phillips Curve FRQ Asked In </a:t>
            </a:r>
          </a:p>
        </p:txBody>
      </p:sp>
      <p:sp>
        <p:nvSpPr>
          <p:cNvPr id="591876" name="WordArt 4"/>
          <p:cNvSpPr>
            <a:spLocks noChangeArrowheads="1" noChangeShapeType="1" noTextEdit="1"/>
          </p:cNvSpPr>
          <p:nvPr/>
        </p:nvSpPr>
        <p:spPr bwMode="auto">
          <a:xfrm>
            <a:off x="2324100" y="3196590"/>
            <a:ext cx="3949700" cy="1179576"/>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b="1" kern="10" dirty="0" smtClean="0">
                <a:ln w="12700">
                  <a:solidFill>
                    <a:schemeClr val="tx1"/>
                  </a:solidFill>
                  <a:round/>
                  <a:headEnd/>
                  <a:tailEnd/>
                </a:ln>
                <a:solidFill>
                  <a:srgbClr val="C00000"/>
                </a:solidFill>
                <a:effectLst>
                  <a:outerShdw blurRad="50800" dist="38100" dir="2700000" algn="tl" rotWithShape="0">
                    <a:prstClr val="black">
                      <a:alpha val="40000"/>
                    </a:prstClr>
                  </a:outerShdw>
                </a:effectLst>
                <a:latin typeface="Arial" pitchFamily="34" charset="0"/>
                <a:cs typeface="Arial" pitchFamily="34" charset="0"/>
              </a:rPr>
              <a:t>2011</a:t>
            </a:r>
            <a:endParaRPr lang="en-US" sz="3600" b="1" kern="10" dirty="0">
              <a:ln w="12700">
                <a:solidFill>
                  <a:schemeClr val="tx1"/>
                </a:solidFill>
                <a:round/>
                <a:headEnd/>
                <a:tailEnd/>
              </a:ln>
              <a:solidFill>
                <a:srgbClr val="C00000"/>
              </a:solidFill>
              <a:effectLst>
                <a:outerShdw blurRad="50800" dist="38100" dir="2700000" algn="tl" rotWithShape="0">
                  <a:prstClr val="black">
                    <a:alpha val="40000"/>
                  </a:prstClr>
                </a:outerShdw>
              </a:effectLst>
              <a:latin typeface="Arial" pitchFamily="34" charset="0"/>
              <a:cs typeface="Arial" pitchFamily="34" charset="0"/>
            </a:endParaRPr>
          </a:p>
        </p:txBody>
      </p:sp>
    </p:spTree>
    <p:extLst>
      <p:ext uri="{BB962C8B-B14F-4D97-AF65-F5344CB8AC3E}">
        <p14:creationId xmlns:p14="http://schemas.microsoft.com/office/powerpoint/2010/main" val="24238131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91874"/>
                                        </p:tgtEl>
                                        <p:attrNameLst>
                                          <p:attrName>style.visibility</p:attrName>
                                        </p:attrNameLst>
                                      </p:cBhvr>
                                      <p:to>
                                        <p:strVal val="visible"/>
                                      </p:to>
                                    </p:set>
                                    <p:anim calcmode="lin" valueType="num">
                                      <p:cBhvr>
                                        <p:cTn id="7" dur="3000" fill="hold"/>
                                        <p:tgtEl>
                                          <p:spTgt spid="591874"/>
                                        </p:tgtEl>
                                        <p:attrNameLst>
                                          <p:attrName>ppt_w</p:attrName>
                                        </p:attrNameLst>
                                      </p:cBhvr>
                                      <p:tavLst>
                                        <p:tav tm="0">
                                          <p:val>
                                            <p:fltVal val="0"/>
                                          </p:val>
                                        </p:tav>
                                        <p:tav tm="100000">
                                          <p:val>
                                            <p:strVal val="#ppt_w"/>
                                          </p:val>
                                        </p:tav>
                                      </p:tavLst>
                                    </p:anim>
                                    <p:anim calcmode="lin" valueType="num">
                                      <p:cBhvr>
                                        <p:cTn id="8" dur="3000" fill="hold"/>
                                        <p:tgtEl>
                                          <p:spTgt spid="591874"/>
                                        </p:tgtEl>
                                        <p:attrNameLst>
                                          <p:attrName>ppt_h</p:attrName>
                                        </p:attrNameLst>
                                      </p:cBhvr>
                                      <p:tavLst>
                                        <p:tav tm="0">
                                          <p:val>
                                            <p:fltVal val="0"/>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591876"/>
                                        </p:tgtEl>
                                        <p:attrNameLst>
                                          <p:attrName>style.visibility</p:attrName>
                                        </p:attrNameLst>
                                      </p:cBhvr>
                                      <p:to>
                                        <p:strVal val="visible"/>
                                      </p:to>
                                    </p:set>
                                    <p:anim calcmode="lin" valueType="num">
                                      <p:cBhvr>
                                        <p:cTn id="11" dur="3000" fill="hold"/>
                                        <p:tgtEl>
                                          <p:spTgt spid="591876"/>
                                        </p:tgtEl>
                                        <p:attrNameLst>
                                          <p:attrName>ppt_w</p:attrName>
                                        </p:attrNameLst>
                                      </p:cBhvr>
                                      <p:tavLst>
                                        <p:tav tm="0">
                                          <p:val>
                                            <p:strVal val="4/3*#ppt_w"/>
                                          </p:val>
                                        </p:tav>
                                        <p:tav tm="100000">
                                          <p:val>
                                            <p:strVal val="#ppt_w"/>
                                          </p:val>
                                        </p:tav>
                                      </p:tavLst>
                                    </p:anim>
                                    <p:anim calcmode="lin" valueType="num">
                                      <p:cBhvr>
                                        <p:cTn id="12" dur="3000" fill="hold"/>
                                        <p:tgtEl>
                                          <p:spTgt spid="59187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p:bldP spid="59187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 name="Freeform 33"/>
          <p:cNvSpPr>
            <a:spLocks/>
          </p:cNvSpPr>
          <p:nvPr/>
        </p:nvSpPr>
        <p:spPr bwMode="auto">
          <a:xfrm>
            <a:off x="1974850" y="2671763"/>
            <a:ext cx="1752600" cy="1062037"/>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39" name="Line 7"/>
          <p:cNvSpPr>
            <a:spLocks noChangeShapeType="1"/>
          </p:cNvSpPr>
          <p:nvPr/>
        </p:nvSpPr>
        <p:spPr bwMode="auto">
          <a:xfrm>
            <a:off x="1485900" y="2209800"/>
            <a:ext cx="1588" cy="1676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242" name="Rectangle 10"/>
          <p:cNvSpPr>
            <a:spLocks noChangeArrowheads="1"/>
          </p:cNvSpPr>
          <p:nvPr/>
        </p:nvSpPr>
        <p:spPr bwMode="auto">
          <a:xfrm>
            <a:off x="2127504" y="1946910"/>
            <a:ext cx="9906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2000" b="1" dirty="0">
                <a:latin typeface="Arial" pitchFamily="34" charset="0"/>
                <a:cs typeface="Arial" pitchFamily="34" charset="0"/>
              </a:rPr>
              <a:t>LRPC</a:t>
            </a:r>
          </a:p>
          <a:p>
            <a:pPr eaLnBrk="0" hangingPunct="0"/>
            <a:endParaRPr lang="en-US" sz="2000" dirty="0">
              <a:latin typeface="Arial" pitchFamily="34" charset="0"/>
              <a:cs typeface="Arial" pitchFamily="34" charset="0"/>
            </a:endParaRPr>
          </a:p>
        </p:txBody>
      </p:sp>
      <p:sp>
        <p:nvSpPr>
          <p:cNvPr id="3087" name="Rectangle 14"/>
          <p:cNvSpPr>
            <a:spLocks noChangeArrowheads="1"/>
          </p:cNvSpPr>
          <p:nvPr/>
        </p:nvSpPr>
        <p:spPr bwMode="auto">
          <a:xfrm>
            <a:off x="0" y="0"/>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 </a:t>
            </a:r>
            <a:endParaRPr lang="en-US" sz="1200">
              <a:latin typeface="Times New Roman" pitchFamily="18" charset="0"/>
              <a:cs typeface="Times New Roman" pitchFamily="18" charset="0"/>
            </a:endParaRPr>
          </a:p>
          <a:p>
            <a:pPr eaLnBrk="0" hangingPunct="0"/>
            <a:endParaRPr lang="en-US" sz="2400">
              <a:latin typeface="Times New Roman" pitchFamily="18" charset="0"/>
            </a:endParaRPr>
          </a:p>
        </p:txBody>
      </p:sp>
      <p:sp>
        <p:nvSpPr>
          <p:cNvPr id="351248" name="Line 16"/>
          <p:cNvSpPr>
            <a:spLocks noChangeShapeType="1"/>
          </p:cNvSpPr>
          <p:nvPr/>
        </p:nvSpPr>
        <p:spPr bwMode="auto">
          <a:xfrm flipV="1">
            <a:off x="1487488" y="3886200"/>
            <a:ext cx="30083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249" name="Rectangle 17"/>
          <p:cNvSpPr>
            <a:spLocks noChangeArrowheads="1"/>
          </p:cNvSpPr>
          <p:nvPr/>
        </p:nvSpPr>
        <p:spPr bwMode="auto">
          <a:xfrm>
            <a:off x="1608138" y="2330450"/>
            <a:ext cx="6905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dirty="0">
                <a:latin typeface="Arial" pitchFamily="34" charset="0"/>
                <a:cs typeface="Arial" pitchFamily="34" charset="0"/>
              </a:rPr>
              <a:t>SRPC</a:t>
            </a:r>
          </a:p>
        </p:txBody>
      </p:sp>
      <p:sp>
        <p:nvSpPr>
          <p:cNvPr id="351254" name="Rectangle 22"/>
          <p:cNvSpPr>
            <a:spLocks noChangeArrowheads="1"/>
          </p:cNvSpPr>
          <p:nvPr/>
        </p:nvSpPr>
        <p:spPr bwMode="auto">
          <a:xfrm>
            <a:off x="2743200" y="3146425"/>
            <a:ext cx="419100" cy="282575"/>
          </a:xfrm>
          <a:prstGeom prst="rect">
            <a:avLst/>
          </a:prstGeom>
          <a:noFill/>
          <a:ln w="9525">
            <a:noFill/>
            <a:miter lim="800000"/>
            <a:headEnd/>
            <a:tailEnd/>
          </a:ln>
          <a:effectLst/>
        </p:spPr>
        <p:txBody>
          <a:bodyPr wrap="none" anchor="ctr">
            <a:scene3d>
              <a:camera prst="orthographicFront"/>
              <a:lightRig rig="threePt" dir="t"/>
            </a:scene3d>
            <a:sp3d extrusionH="57150">
              <a:bevelT w="38100" h="38100" prst="angle"/>
            </a:sp3d>
          </a:bodyPr>
          <a:lstStyle/>
          <a:p>
            <a:pPr algn="ctr">
              <a:defRPr/>
            </a:pPr>
            <a:r>
              <a:rPr lang="en-US" b="1" dirty="0">
                <a:solidFill>
                  <a:srgbClr val="C00000"/>
                </a:solidFill>
                <a:effectLst>
                  <a:outerShdw blurRad="38100" dist="38100" dir="2700000" algn="tl">
                    <a:srgbClr val="000000"/>
                  </a:outerShdw>
                </a:effectLst>
                <a:latin typeface="Arial" pitchFamily="34" charset="0"/>
                <a:cs typeface="Arial" pitchFamily="34" charset="0"/>
              </a:rPr>
              <a:t>R</a:t>
            </a:r>
            <a:endParaRPr lang="en-US" sz="2400" b="1" dirty="0">
              <a:solidFill>
                <a:srgbClr val="C00000"/>
              </a:solidFill>
              <a:effectLst>
                <a:outerShdw blurRad="38100" dist="38100" dir="2700000" algn="tl">
                  <a:srgbClr val="000000"/>
                </a:outerShdw>
              </a:effectLst>
              <a:latin typeface="Arial" pitchFamily="34" charset="0"/>
              <a:cs typeface="Arial" pitchFamily="34" charset="0"/>
            </a:endParaRPr>
          </a:p>
        </p:txBody>
      </p:sp>
      <p:sp>
        <p:nvSpPr>
          <p:cNvPr id="3102" name="Rectangle 4"/>
          <p:cNvSpPr>
            <a:spLocks noChangeArrowheads="1"/>
          </p:cNvSpPr>
          <p:nvPr/>
        </p:nvSpPr>
        <p:spPr bwMode="auto">
          <a:xfrm>
            <a:off x="0" y="85662"/>
            <a:ext cx="9144000" cy="1938992"/>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marL="342900" indent="-342900" algn="l">
              <a:buFontTx/>
              <a:buAutoNum type="arabicPeriod"/>
              <a:defRPr/>
            </a:pPr>
            <a:r>
              <a:rPr lang="en-US" dirty="0">
                <a:latin typeface="Arial" pitchFamily="34" charset="0"/>
                <a:cs typeface="Arial" pitchFamily="34" charset="0"/>
              </a:rPr>
              <a:t>Assume that the U.S. economy is currently in a </a:t>
            </a:r>
            <a:r>
              <a:rPr lang="en-US" b="1" dirty="0">
                <a:solidFill>
                  <a:srgbClr val="C00000"/>
                </a:solidFill>
                <a:effectLst>
                  <a:outerShdw blurRad="38100" dist="38100" dir="2700000" algn="tl">
                    <a:srgbClr val="000000">
                      <a:alpha val="43137"/>
                    </a:srgbClr>
                  </a:outerShdw>
                </a:effectLst>
                <a:latin typeface="Arial" pitchFamily="34" charset="0"/>
                <a:cs typeface="Arial" pitchFamily="34" charset="0"/>
              </a:rPr>
              <a:t>recession</a:t>
            </a:r>
            <a:r>
              <a:rPr lang="en-US" dirty="0">
                <a:latin typeface="Arial" pitchFamily="34" charset="0"/>
                <a:cs typeface="Arial" pitchFamily="34" charset="0"/>
              </a:rPr>
              <a:t> in a short-run equilibrium.</a:t>
            </a:r>
          </a:p>
          <a:p>
            <a:pPr marL="342900" indent="-342900" algn="l">
              <a:defRPr/>
            </a:pPr>
            <a:r>
              <a:rPr lang="en-US" dirty="0">
                <a:latin typeface="Arial" pitchFamily="34" charset="0"/>
                <a:cs typeface="Arial" pitchFamily="34" charset="0"/>
              </a:rPr>
              <a:t>  (a) Draw a correctly labeled graph of the </a:t>
            </a:r>
            <a:r>
              <a:rPr lang="en-US" b="1" dirty="0">
                <a:solidFill>
                  <a:srgbClr val="0000FF"/>
                </a:solidFill>
                <a:effectLst>
                  <a:outerShdw blurRad="38100" dist="38100" dir="2700000" algn="tl">
                    <a:srgbClr val="000000">
                      <a:alpha val="43137"/>
                    </a:srgbClr>
                  </a:outerShdw>
                </a:effectLst>
                <a:latin typeface="Arial" pitchFamily="34" charset="0"/>
                <a:cs typeface="Arial" pitchFamily="34" charset="0"/>
              </a:rPr>
              <a:t>short run and long-run Phillips curves</a:t>
            </a:r>
            <a:r>
              <a:rPr lang="en-US" dirty="0">
                <a:latin typeface="Arial" pitchFamily="34" charset="0"/>
                <a:cs typeface="Arial" pitchFamily="34" charset="0"/>
              </a:rPr>
              <a:t>.  Use the letter </a:t>
            </a:r>
            <a:r>
              <a:rPr lang="en-US" b="1" dirty="0">
                <a:solidFill>
                  <a:srgbClr val="C00000"/>
                </a:solidFill>
                <a:effectLst>
                  <a:outerShdw blurRad="38100" dist="38100" dir="2700000" algn="tl">
                    <a:srgbClr val="000000">
                      <a:alpha val="43137"/>
                    </a:srgbClr>
                  </a:outerShdw>
                </a:effectLst>
                <a:latin typeface="Arial Black" pitchFamily="34" charset="0"/>
                <a:cs typeface="Arial" pitchFamily="34" charset="0"/>
              </a:rPr>
              <a:t>R</a:t>
            </a:r>
            <a:r>
              <a:rPr lang="en-US" dirty="0" smtClean="0">
                <a:latin typeface="Arial" pitchFamily="34" charset="0"/>
                <a:cs typeface="Arial" pitchFamily="34" charset="0"/>
              </a:rPr>
              <a:t> </a:t>
            </a:r>
            <a:r>
              <a:rPr lang="en-US" dirty="0">
                <a:latin typeface="Arial" pitchFamily="34" charset="0"/>
                <a:cs typeface="Arial" pitchFamily="34" charset="0"/>
              </a:rPr>
              <a:t>to label a point that could represent the current state of the economy in </a:t>
            </a:r>
            <a:r>
              <a:rPr lang="en-US" dirty="0">
                <a:solidFill>
                  <a:srgbClr val="C00000"/>
                </a:solidFill>
                <a:effectLst>
                  <a:outerShdw blurRad="38100" dist="38100" dir="2700000" algn="tl">
                    <a:srgbClr val="000000">
                      <a:alpha val="43137"/>
                    </a:srgbClr>
                  </a:outerShdw>
                </a:effectLst>
                <a:latin typeface="Arial Black" pitchFamily="34" charset="0"/>
                <a:cs typeface="Arial" pitchFamily="34" charset="0"/>
              </a:rPr>
              <a:t>R</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ecession</a:t>
            </a:r>
            <a:r>
              <a:rPr lang="en-US" dirty="0">
                <a:latin typeface="Arial" pitchFamily="34" charset="0"/>
                <a:cs typeface="Arial" pitchFamily="34" charset="0"/>
              </a:rPr>
              <a:t>. </a:t>
            </a:r>
          </a:p>
        </p:txBody>
      </p:sp>
      <p:sp>
        <p:nvSpPr>
          <p:cNvPr id="3098" name="WordArt 2"/>
          <p:cNvSpPr>
            <a:spLocks noChangeArrowheads="1" noChangeShapeType="1" noTextEdit="1"/>
          </p:cNvSpPr>
          <p:nvPr/>
        </p:nvSpPr>
        <p:spPr bwMode="auto">
          <a:xfrm>
            <a:off x="4222750" y="2526728"/>
            <a:ext cx="4495800" cy="381000"/>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b="1" kern="10" dirty="0">
                <a:ln w="28575">
                  <a:solidFill>
                    <a:schemeClr val="tx1"/>
                  </a:solidFill>
                  <a:round/>
                  <a:headEnd/>
                  <a:tailEnd/>
                </a:ln>
                <a:solidFill>
                  <a:srgbClr val="FF0000"/>
                </a:solidFill>
                <a:latin typeface="Arial"/>
                <a:cs typeface="Arial"/>
              </a:rPr>
              <a:t>2011 Macroeconomics FRQ</a:t>
            </a:r>
          </a:p>
        </p:txBody>
      </p:sp>
      <p:sp>
        <p:nvSpPr>
          <p:cNvPr id="35" name="Line 7"/>
          <p:cNvSpPr>
            <a:spLocks noChangeShapeType="1"/>
          </p:cNvSpPr>
          <p:nvPr/>
        </p:nvSpPr>
        <p:spPr bwMode="auto">
          <a:xfrm>
            <a:off x="2590800" y="2220913"/>
            <a:ext cx="1588" cy="1676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17"/>
          <p:cNvSpPr>
            <a:spLocks noChangeArrowheads="1"/>
          </p:cNvSpPr>
          <p:nvPr/>
        </p:nvSpPr>
        <p:spPr bwMode="auto">
          <a:xfrm rot="-5400000">
            <a:off x="346869" y="2937669"/>
            <a:ext cx="12192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dirty="0">
                <a:latin typeface="Arial" pitchFamily="34" charset="0"/>
                <a:cs typeface="Arial" pitchFamily="34" charset="0"/>
              </a:rPr>
              <a:t>Inflation</a:t>
            </a:r>
          </a:p>
        </p:txBody>
      </p:sp>
      <p:sp>
        <p:nvSpPr>
          <p:cNvPr id="37" name="Rectangle 23"/>
          <p:cNvSpPr>
            <a:spLocks noChangeArrowheads="1"/>
          </p:cNvSpPr>
          <p:nvPr/>
        </p:nvSpPr>
        <p:spPr bwMode="auto">
          <a:xfrm>
            <a:off x="3429000" y="3868738"/>
            <a:ext cx="2090738" cy="3175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FFFFFF"/>
                  </a:outerShdw>
                </a:effectLst>
                <a:latin typeface="Arial" pitchFamily="34" charset="0"/>
                <a:cs typeface="Arial" pitchFamily="34" charset="0"/>
              </a:rPr>
              <a:t>Unemployment Rate</a:t>
            </a:r>
          </a:p>
        </p:txBody>
      </p:sp>
      <p:sp>
        <p:nvSpPr>
          <p:cNvPr id="38" name="Line 6"/>
          <p:cNvSpPr>
            <a:spLocks noChangeShapeType="1"/>
          </p:cNvSpPr>
          <p:nvPr/>
        </p:nvSpPr>
        <p:spPr bwMode="auto">
          <a:xfrm flipH="1">
            <a:off x="1487488" y="3352800"/>
            <a:ext cx="1103312" cy="0"/>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8"/>
          <p:cNvSpPr>
            <a:spLocks noChangeShapeType="1"/>
          </p:cNvSpPr>
          <p:nvPr/>
        </p:nvSpPr>
        <p:spPr bwMode="auto">
          <a:xfrm flipH="1">
            <a:off x="1487488" y="3529013"/>
            <a:ext cx="1384300" cy="3175"/>
          </a:xfrm>
          <a:prstGeom prst="line">
            <a:avLst/>
          </a:prstGeom>
          <a:noFill/>
          <a:ln w="38100">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42423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20"/>
          <p:cNvSpPr>
            <a:spLocks noChangeShapeType="1"/>
          </p:cNvSpPr>
          <p:nvPr/>
        </p:nvSpPr>
        <p:spPr bwMode="auto">
          <a:xfrm>
            <a:off x="2927350" y="3505200"/>
            <a:ext cx="0" cy="398463"/>
          </a:xfrm>
          <a:prstGeom prst="line">
            <a:avLst/>
          </a:prstGeom>
          <a:noFill/>
          <a:ln w="38100">
            <a:solidFill>
              <a:srgbClr val="C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22"/>
          <p:cNvSpPr>
            <a:spLocks noChangeArrowheads="1"/>
          </p:cNvSpPr>
          <p:nvPr/>
        </p:nvSpPr>
        <p:spPr bwMode="auto">
          <a:xfrm>
            <a:off x="1019175" y="3203575"/>
            <a:ext cx="576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1" dirty="0">
                <a:latin typeface="Arial" pitchFamily="34" charset="0"/>
                <a:cs typeface="Arial" pitchFamily="34" charset="0"/>
              </a:rPr>
              <a:t>3%</a:t>
            </a:r>
          </a:p>
        </p:txBody>
      </p:sp>
      <p:sp>
        <p:nvSpPr>
          <p:cNvPr id="43" name="Rectangle 22"/>
          <p:cNvSpPr>
            <a:spLocks noChangeArrowheads="1"/>
          </p:cNvSpPr>
          <p:nvPr/>
        </p:nvSpPr>
        <p:spPr bwMode="auto">
          <a:xfrm>
            <a:off x="1019175" y="3379788"/>
            <a:ext cx="5048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1" dirty="0">
                <a:solidFill>
                  <a:srgbClr val="C00000"/>
                </a:solidFill>
                <a:effectLst>
                  <a:outerShdw blurRad="38100" dist="38100" dir="2700000" algn="tl">
                    <a:srgbClr val="000000">
                      <a:alpha val="43137"/>
                    </a:srgbClr>
                  </a:outerShdw>
                </a:effectLst>
                <a:latin typeface="Arial" pitchFamily="34" charset="0"/>
                <a:cs typeface="Arial" pitchFamily="34" charset="0"/>
              </a:rPr>
              <a:t>1%</a:t>
            </a:r>
          </a:p>
        </p:txBody>
      </p:sp>
      <p:sp>
        <p:nvSpPr>
          <p:cNvPr id="44" name="Rectangle 21"/>
          <p:cNvSpPr>
            <a:spLocks noChangeArrowheads="1"/>
          </p:cNvSpPr>
          <p:nvPr/>
        </p:nvSpPr>
        <p:spPr bwMode="auto">
          <a:xfrm>
            <a:off x="2495550" y="3925888"/>
            <a:ext cx="247650" cy="246062"/>
          </a:xfrm>
          <a:prstGeom prst="rect">
            <a:avLst/>
          </a:prstGeom>
          <a:noFill/>
          <a:ln w="9525">
            <a:noFill/>
            <a:miter lim="800000"/>
            <a:headEnd/>
            <a:tailEnd/>
          </a:ln>
          <a:effectLst/>
        </p:spPr>
        <p:txBody>
          <a:bodyPr wrap="none" anchor="ctr"/>
          <a:lstStyle/>
          <a:p>
            <a:pPr algn="ctr">
              <a:defRPr/>
            </a:pPr>
            <a:r>
              <a:rPr lang="en-US" sz="2000" b="1" dirty="0">
                <a:effectLst>
                  <a:outerShdw blurRad="38100" dist="38100" dir="2700000" algn="tl">
                    <a:srgbClr val="C0C0C0"/>
                  </a:outerShdw>
                </a:effectLst>
                <a:latin typeface="Arial" pitchFamily="34" charset="0"/>
                <a:cs typeface="Arial" pitchFamily="34" charset="0"/>
              </a:rPr>
              <a:t>5%</a:t>
            </a:r>
          </a:p>
        </p:txBody>
      </p:sp>
      <p:sp>
        <p:nvSpPr>
          <p:cNvPr id="45" name="Rectangle 12"/>
          <p:cNvSpPr>
            <a:spLocks noChangeArrowheads="1"/>
          </p:cNvSpPr>
          <p:nvPr/>
        </p:nvSpPr>
        <p:spPr bwMode="auto">
          <a:xfrm>
            <a:off x="2740025" y="3833813"/>
            <a:ext cx="688975" cy="381000"/>
          </a:xfrm>
          <a:prstGeom prst="rect">
            <a:avLst/>
          </a:prstGeom>
          <a:noFill/>
          <a:ln w="9525">
            <a:noFill/>
            <a:miter lim="800000"/>
            <a:headEnd/>
            <a:tailEnd/>
          </a:ln>
        </p:spPr>
        <p:txBody>
          <a:bodyPr>
            <a:scene3d>
              <a:camera prst="orthographicFront"/>
              <a:lightRig rig="threePt" dir="t"/>
            </a:scene3d>
            <a:sp3d extrusionH="57150">
              <a:bevelT w="38100" h="38100" prst="angle"/>
            </a:sp3d>
          </a:bodyPr>
          <a:lstStyle/>
          <a:p>
            <a:pPr>
              <a:defRPr/>
            </a:pPr>
            <a:r>
              <a:rPr lang="en-US" sz="2000" b="1" dirty="0">
                <a:solidFill>
                  <a:srgbClr val="C00000"/>
                </a:solidFill>
                <a:effectLst>
                  <a:outerShdw blurRad="38100" dist="38100" dir="2700000" algn="tl">
                    <a:srgbClr val="C0C0C0"/>
                  </a:outerShdw>
                </a:effectLst>
                <a:latin typeface="Arial" pitchFamily="34" charset="0"/>
                <a:cs typeface="Arial" pitchFamily="34" charset="0"/>
              </a:rPr>
              <a:t>8%</a:t>
            </a:r>
          </a:p>
          <a:p>
            <a:pPr eaLnBrk="0" hangingPunct="0">
              <a:defRPr/>
            </a:pPr>
            <a:endParaRPr lang="en-US" sz="2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622784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12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9"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500"/>
                                        <p:tgtEl>
                                          <p:spTgt spid="4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51242"/>
                                        </p:tgtEl>
                                        <p:attrNameLst>
                                          <p:attrName>style.visibility</p:attrName>
                                        </p:attrNameLst>
                                      </p:cBhvr>
                                      <p:to>
                                        <p:strVal val="visible"/>
                                      </p:to>
                                    </p:set>
                                    <p:animEffect transition="in" filter="dissolve">
                                      <p:cBhvr>
                                        <p:cTn id="18" dur="500"/>
                                        <p:tgtEl>
                                          <p:spTgt spid="35124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dissolve">
                                      <p:cBhvr>
                                        <p:cTn id="23" dur="500"/>
                                        <p:tgtEl>
                                          <p:spTgt spid="4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dissolve">
                                      <p:cBhvr>
                                        <p:cTn id="26" dur="500"/>
                                        <p:tgtEl>
                                          <p:spTgt spid="3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dissolve">
                                      <p:cBhvr>
                                        <p:cTn id="29" dur="500"/>
                                        <p:tgtEl>
                                          <p:spTgt spid="3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dissolve">
                                      <p:cBhvr>
                                        <p:cTn id="32" dur="500"/>
                                        <p:tgtEl>
                                          <p:spTgt spid="4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51248"/>
                                        </p:tgtEl>
                                        <p:attrNameLst>
                                          <p:attrName>style.visibility</p:attrName>
                                        </p:attrNameLst>
                                      </p:cBhvr>
                                      <p:to>
                                        <p:strVal val="visible"/>
                                      </p:to>
                                    </p:set>
                                    <p:animEffect transition="in" filter="dissolve">
                                      <p:cBhvr>
                                        <p:cTn id="41" dur="500"/>
                                        <p:tgtEl>
                                          <p:spTgt spid="35124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51249"/>
                                        </p:tgtEl>
                                        <p:attrNameLst>
                                          <p:attrName>style.visibility</p:attrName>
                                        </p:attrNameLst>
                                      </p:cBhvr>
                                      <p:to>
                                        <p:strVal val="visible"/>
                                      </p:to>
                                    </p:set>
                                    <p:animEffect transition="in" filter="dissolve">
                                      <p:cBhvr>
                                        <p:cTn id="44" dur="500"/>
                                        <p:tgtEl>
                                          <p:spTgt spid="35124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500"/>
                                        <p:tgtEl>
                                          <p:spTgt spid="3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1239" grpId="0" animBg="1"/>
      <p:bldP spid="351242" grpId="0"/>
      <p:bldP spid="351248" grpId="0" animBg="1"/>
      <p:bldP spid="351249" grpId="0"/>
      <p:bldP spid="351254" grpId="0"/>
      <p:bldP spid="35" grpId="0" animBg="1"/>
      <p:bldP spid="36" grpId="0"/>
      <p:bldP spid="37" grpId="0"/>
      <p:bldP spid="38" grpId="0" animBg="1"/>
      <p:bldP spid="39" grpId="0" animBg="1"/>
      <p:bldP spid="41" grpId="0" animBg="1"/>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 name="Freeform 33"/>
          <p:cNvSpPr>
            <a:spLocks/>
          </p:cNvSpPr>
          <p:nvPr/>
        </p:nvSpPr>
        <p:spPr bwMode="auto">
          <a:xfrm>
            <a:off x="1974850" y="2671763"/>
            <a:ext cx="1752600" cy="1062037"/>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39" name="Line 7"/>
          <p:cNvSpPr>
            <a:spLocks noChangeShapeType="1"/>
          </p:cNvSpPr>
          <p:nvPr/>
        </p:nvSpPr>
        <p:spPr bwMode="auto">
          <a:xfrm>
            <a:off x="1485900" y="2209800"/>
            <a:ext cx="1588" cy="1676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242" name="Rectangle 10"/>
          <p:cNvSpPr>
            <a:spLocks noChangeArrowheads="1"/>
          </p:cNvSpPr>
          <p:nvPr/>
        </p:nvSpPr>
        <p:spPr bwMode="auto">
          <a:xfrm>
            <a:off x="2127504" y="1946910"/>
            <a:ext cx="9906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2000" b="1" dirty="0">
                <a:latin typeface="Arial" pitchFamily="34" charset="0"/>
                <a:cs typeface="Arial" pitchFamily="34" charset="0"/>
              </a:rPr>
              <a:t>LRPC</a:t>
            </a:r>
          </a:p>
          <a:p>
            <a:pPr eaLnBrk="0" hangingPunct="0"/>
            <a:endParaRPr lang="en-US" sz="2000" dirty="0">
              <a:latin typeface="Arial" pitchFamily="34" charset="0"/>
              <a:cs typeface="Arial" pitchFamily="34" charset="0"/>
            </a:endParaRPr>
          </a:p>
        </p:txBody>
      </p:sp>
      <p:sp>
        <p:nvSpPr>
          <p:cNvPr id="3087" name="Rectangle 14"/>
          <p:cNvSpPr>
            <a:spLocks noChangeArrowheads="1"/>
          </p:cNvSpPr>
          <p:nvPr/>
        </p:nvSpPr>
        <p:spPr bwMode="auto">
          <a:xfrm>
            <a:off x="0" y="0"/>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 </a:t>
            </a:r>
            <a:endParaRPr lang="en-US" sz="1200">
              <a:latin typeface="Times New Roman" pitchFamily="18" charset="0"/>
              <a:cs typeface="Times New Roman" pitchFamily="18" charset="0"/>
            </a:endParaRPr>
          </a:p>
          <a:p>
            <a:pPr eaLnBrk="0" hangingPunct="0"/>
            <a:endParaRPr lang="en-US" sz="2400">
              <a:latin typeface="Times New Roman" pitchFamily="18" charset="0"/>
            </a:endParaRPr>
          </a:p>
        </p:txBody>
      </p:sp>
      <p:sp>
        <p:nvSpPr>
          <p:cNvPr id="351248" name="Line 16"/>
          <p:cNvSpPr>
            <a:spLocks noChangeShapeType="1"/>
          </p:cNvSpPr>
          <p:nvPr/>
        </p:nvSpPr>
        <p:spPr bwMode="auto">
          <a:xfrm flipV="1">
            <a:off x="1487488" y="3886200"/>
            <a:ext cx="30083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249" name="Rectangle 17"/>
          <p:cNvSpPr>
            <a:spLocks noChangeArrowheads="1"/>
          </p:cNvSpPr>
          <p:nvPr/>
        </p:nvSpPr>
        <p:spPr bwMode="auto">
          <a:xfrm>
            <a:off x="1608138" y="2330450"/>
            <a:ext cx="6905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dirty="0">
                <a:latin typeface="Arial" pitchFamily="34" charset="0"/>
                <a:cs typeface="Arial" pitchFamily="34" charset="0"/>
              </a:rPr>
              <a:t>SRPC</a:t>
            </a:r>
          </a:p>
        </p:txBody>
      </p:sp>
      <p:sp>
        <p:nvSpPr>
          <p:cNvPr id="351254" name="Rectangle 22"/>
          <p:cNvSpPr>
            <a:spLocks noChangeArrowheads="1"/>
          </p:cNvSpPr>
          <p:nvPr/>
        </p:nvSpPr>
        <p:spPr bwMode="auto">
          <a:xfrm>
            <a:off x="2039144" y="2590737"/>
            <a:ext cx="456406" cy="327025"/>
          </a:xfrm>
          <a:prstGeom prst="rect">
            <a:avLst/>
          </a:prstGeom>
          <a:noFill/>
          <a:ln w="9525">
            <a:noFill/>
            <a:miter lim="800000"/>
            <a:headEnd/>
            <a:tailEnd/>
          </a:ln>
          <a:effectLst/>
        </p:spPr>
        <p:txBody>
          <a:bodyPr wrap="none" anchor="ctr"/>
          <a:lstStyle/>
          <a:p>
            <a:pPr algn="ctr">
              <a:defRPr/>
            </a:pPr>
            <a:r>
              <a:rPr lang="en-US" b="1" dirty="0">
                <a:solidFill>
                  <a:srgbClr val="009900"/>
                </a:solidFill>
                <a:effectLst>
                  <a:outerShdw blurRad="38100" dist="38100" dir="2700000" algn="tl">
                    <a:srgbClr val="000000"/>
                  </a:outerShdw>
                </a:effectLst>
                <a:latin typeface="Verdana" pitchFamily="34" charset="0"/>
                <a:ea typeface="Verdana" pitchFamily="34" charset="0"/>
                <a:cs typeface="Verdana" pitchFamily="34" charset="0"/>
              </a:rPr>
              <a:t>I</a:t>
            </a:r>
            <a:endParaRPr lang="en-US" sz="2400" b="1" dirty="0">
              <a:solidFill>
                <a:srgbClr val="0099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3102" name="Rectangle 4"/>
          <p:cNvSpPr>
            <a:spLocks noChangeArrowheads="1"/>
          </p:cNvSpPr>
          <p:nvPr/>
        </p:nvSpPr>
        <p:spPr bwMode="auto">
          <a:xfrm>
            <a:off x="0" y="85662"/>
            <a:ext cx="9144000" cy="192360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marL="342900" indent="-342900" algn="l">
              <a:buFontTx/>
              <a:buAutoNum type="arabicPeriod"/>
              <a:defRPr/>
            </a:pPr>
            <a:r>
              <a:rPr lang="en-US" dirty="0">
                <a:latin typeface="Arial" pitchFamily="34" charset="0"/>
                <a:cs typeface="Arial" pitchFamily="34" charset="0"/>
              </a:rPr>
              <a:t>Assume that the U.S. economy </a:t>
            </a:r>
            <a:r>
              <a:rPr lang="en-US" dirty="0" smtClean="0">
                <a:latin typeface="Arial" pitchFamily="34" charset="0"/>
                <a:cs typeface="Arial" pitchFamily="34" charset="0"/>
              </a:rPr>
              <a:t>has an </a:t>
            </a:r>
            <a:r>
              <a:rPr lang="en-US" dirty="0" smtClean="0">
                <a:solidFill>
                  <a:srgbClr val="009900"/>
                </a:solidFill>
                <a:effectLst>
                  <a:outerShdw blurRad="38100" dist="38100" dir="2700000" algn="tl">
                    <a:srgbClr val="000000">
                      <a:alpha val="43137"/>
                    </a:srgbClr>
                  </a:outerShdw>
                </a:effectLst>
                <a:latin typeface="Arial Black" pitchFamily="34" charset="0"/>
                <a:cs typeface="Arial" pitchFamily="34" charset="0"/>
              </a:rPr>
              <a:t>inflationary gap </a:t>
            </a:r>
            <a:r>
              <a:rPr lang="en-US" dirty="0" smtClean="0">
                <a:latin typeface="Arial" pitchFamily="34" charset="0"/>
                <a:cs typeface="Arial" pitchFamily="34" charset="0"/>
              </a:rPr>
              <a:t>with </a:t>
            </a:r>
            <a:r>
              <a:rPr lang="en-US"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3% unemployment </a:t>
            </a:r>
            <a:r>
              <a:rPr lang="en-US" dirty="0" smtClean="0">
                <a:latin typeface="Arial" pitchFamily="34" charset="0"/>
                <a:cs typeface="Arial" pitchFamily="34" charset="0"/>
              </a:rPr>
              <a:t>and </a:t>
            </a:r>
            <a:r>
              <a:rPr lang="en-US"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8% inflation </a:t>
            </a:r>
            <a:r>
              <a:rPr lang="en-US" dirty="0">
                <a:latin typeface="Arial" pitchFamily="34" charset="0"/>
                <a:cs typeface="Arial" pitchFamily="34" charset="0"/>
              </a:rPr>
              <a:t>in a short-run equilibrium.</a:t>
            </a:r>
          </a:p>
          <a:p>
            <a:pPr marL="342900" indent="-342900" algn="l">
              <a:defRPr/>
            </a:pPr>
            <a:r>
              <a:rPr lang="en-US" dirty="0">
                <a:latin typeface="Arial" pitchFamily="34" charset="0"/>
                <a:cs typeface="Arial" pitchFamily="34" charset="0"/>
              </a:rPr>
              <a:t>  (a) Draw a correctly labeled graph of the </a:t>
            </a:r>
            <a:r>
              <a:rPr lang="en-US" b="1" dirty="0">
                <a:solidFill>
                  <a:srgbClr val="0000FF"/>
                </a:solidFill>
                <a:effectLst>
                  <a:outerShdw blurRad="38100" dist="38100" dir="2700000" algn="tl">
                    <a:srgbClr val="000000">
                      <a:alpha val="43137"/>
                    </a:srgbClr>
                  </a:outerShdw>
                </a:effectLst>
                <a:latin typeface="Arial" pitchFamily="34" charset="0"/>
                <a:cs typeface="Arial" pitchFamily="34" charset="0"/>
              </a:rPr>
              <a:t>short run and long-run Phillips curves</a:t>
            </a:r>
            <a:r>
              <a:rPr lang="en-US" dirty="0">
                <a:latin typeface="Arial" pitchFamily="34" charset="0"/>
                <a:cs typeface="Arial" pitchFamily="34" charset="0"/>
              </a:rPr>
              <a:t>.  Use the letter </a:t>
            </a:r>
            <a:r>
              <a:rPr lang="en-US" b="1" dirty="0">
                <a:solidFill>
                  <a:srgbClr val="009900"/>
                </a:solidFill>
                <a:latin typeface="Verdana" pitchFamily="34" charset="0"/>
                <a:ea typeface="Verdana" pitchFamily="34" charset="0"/>
                <a:cs typeface="Verdana" pitchFamily="34" charset="0"/>
              </a:rPr>
              <a:t>I</a:t>
            </a:r>
            <a:r>
              <a:rPr lang="en-US" dirty="0" smtClean="0">
                <a:solidFill>
                  <a:srgbClr val="009900"/>
                </a:solidFill>
                <a:latin typeface="Arial" pitchFamily="34" charset="0"/>
                <a:cs typeface="Arial" pitchFamily="34" charset="0"/>
              </a:rPr>
              <a:t> </a:t>
            </a:r>
            <a:r>
              <a:rPr lang="en-US" dirty="0">
                <a:latin typeface="Arial" pitchFamily="34" charset="0"/>
                <a:cs typeface="Arial" pitchFamily="34" charset="0"/>
              </a:rPr>
              <a:t>to label a point that could </a:t>
            </a:r>
            <a:r>
              <a:rPr lang="en-US" sz="2200" dirty="0">
                <a:latin typeface="Arial" pitchFamily="34" charset="0"/>
                <a:cs typeface="Arial" pitchFamily="34" charset="0"/>
              </a:rPr>
              <a:t>represent the current </a:t>
            </a:r>
            <a:r>
              <a:rPr lang="en-US" sz="2300" dirty="0">
                <a:latin typeface="Arial" pitchFamily="34" charset="0"/>
                <a:cs typeface="Arial" pitchFamily="34" charset="0"/>
              </a:rPr>
              <a:t>state </a:t>
            </a:r>
            <a:r>
              <a:rPr lang="en-US" sz="2200" dirty="0">
                <a:latin typeface="Arial" pitchFamily="34" charset="0"/>
                <a:cs typeface="Arial" pitchFamily="34" charset="0"/>
              </a:rPr>
              <a:t>of the economy </a:t>
            </a:r>
            <a:r>
              <a:rPr lang="en-US" sz="2200" dirty="0" smtClean="0">
                <a:latin typeface="Arial" pitchFamily="34" charset="0"/>
                <a:cs typeface="Arial" pitchFamily="34" charset="0"/>
              </a:rPr>
              <a:t>with an </a:t>
            </a:r>
            <a:r>
              <a:rPr lang="en-US" sz="22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inflationary gap</a:t>
            </a:r>
            <a:r>
              <a:rPr lang="en-US" sz="2300" dirty="0" smtClean="0">
                <a:latin typeface="Arial" pitchFamily="34" charset="0"/>
                <a:cs typeface="Arial" pitchFamily="34" charset="0"/>
              </a:rPr>
              <a:t>. </a:t>
            </a:r>
            <a:endParaRPr lang="en-US" sz="2300" dirty="0">
              <a:latin typeface="Arial" pitchFamily="34" charset="0"/>
              <a:cs typeface="Arial" pitchFamily="34" charset="0"/>
            </a:endParaRPr>
          </a:p>
        </p:txBody>
      </p:sp>
      <p:sp>
        <p:nvSpPr>
          <p:cNvPr id="3098" name="WordArt 2"/>
          <p:cNvSpPr>
            <a:spLocks noChangeArrowheads="1" noChangeShapeType="1" noTextEdit="1"/>
          </p:cNvSpPr>
          <p:nvPr/>
        </p:nvSpPr>
        <p:spPr bwMode="auto">
          <a:xfrm>
            <a:off x="198120" y="4413503"/>
            <a:ext cx="8644128" cy="700977"/>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pPr algn="ctr"/>
            <a:r>
              <a:rPr lang="en-US" sz="3600" b="1" kern="10" dirty="0" smtClean="0">
                <a:ln w="28575">
                  <a:solidFill>
                    <a:schemeClr val="tx1"/>
                  </a:solidFill>
                  <a:round/>
                  <a:headEnd/>
                  <a:tailEnd/>
                </a:ln>
                <a:solidFill>
                  <a:srgbClr val="009900"/>
                </a:solidFill>
                <a:latin typeface="Arial"/>
                <a:cs typeface="Arial"/>
              </a:rPr>
              <a:t>What if the 2011 FRQ were worded  this way?</a:t>
            </a:r>
            <a:endParaRPr lang="en-US" sz="3600" b="1" kern="10" dirty="0">
              <a:ln w="28575">
                <a:solidFill>
                  <a:schemeClr val="tx1"/>
                </a:solidFill>
                <a:round/>
                <a:headEnd/>
                <a:tailEnd/>
              </a:ln>
              <a:solidFill>
                <a:srgbClr val="009900"/>
              </a:solidFill>
              <a:latin typeface="Arial"/>
              <a:cs typeface="Arial"/>
            </a:endParaRPr>
          </a:p>
        </p:txBody>
      </p:sp>
      <p:sp>
        <p:nvSpPr>
          <p:cNvPr id="35" name="Line 7"/>
          <p:cNvSpPr>
            <a:spLocks noChangeShapeType="1"/>
          </p:cNvSpPr>
          <p:nvPr/>
        </p:nvSpPr>
        <p:spPr bwMode="auto">
          <a:xfrm>
            <a:off x="2590800" y="2220913"/>
            <a:ext cx="1588" cy="1676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17"/>
          <p:cNvSpPr>
            <a:spLocks noChangeArrowheads="1"/>
          </p:cNvSpPr>
          <p:nvPr/>
        </p:nvSpPr>
        <p:spPr bwMode="auto">
          <a:xfrm rot="-5400000">
            <a:off x="346869" y="2937669"/>
            <a:ext cx="12192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dirty="0">
                <a:latin typeface="Arial" pitchFamily="34" charset="0"/>
                <a:cs typeface="Arial" pitchFamily="34" charset="0"/>
              </a:rPr>
              <a:t>Inflation</a:t>
            </a:r>
          </a:p>
        </p:txBody>
      </p:sp>
      <p:sp>
        <p:nvSpPr>
          <p:cNvPr id="37" name="Rectangle 23"/>
          <p:cNvSpPr>
            <a:spLocks noChangeArrowheads="1"/>
          </p:cNvSpPr>
          <p:nvPr/>
        </p:nvSpPr>
        <p:spPr bwMode="auto">
          <a:xfrm>
            <a:off x="3112008" y="3897313"/>
            <a:ext cx="2090738" cy="3175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FFFFFF"/>
                  </a:outerShdw>
                </a:effectLst>
                <a:latin typeface="Arial" pitchFamily="34" charset="0"/>
                <a:cs typeface="Arial" pitchFamily="34" charset="0"/>
              </a:rPr>
              <a:t>Unemployment Rate</a:t>
            </a:r>
          </a:p>
        </p:txBody>
      </p:sp>
      <p:sp>
        <p:nvSpPr>
          <p:cNvPr id="38" name="Line 6"/>
          <p:cNvSpPr>
            <a:spLocks noChangeShapeType="1"/>
          </p:cNvSpPr>
          <p:nvPr/>
        </p:nvSpPr>
        <p:spPr bwMode="auto">
          <a:xfrm flipH="1">
            <a:off x="1487488" y="3352800"/>
            <a:ext cx="1103312" cy="0"/>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8"/>
          <p:cNvSpPr>
            <a:spLocks noChangeShapeType="1"/>
          </p:cNvSpPr>
          <p:nvPr/>
        </p:nvSpPr>
        <p:spPr bwMode="auto">
          <a:xfrm flipH="1">
            <a:off x="1466850" y="2913253"/>
            <a:ext cx="572294" cy="3175"/>
          </a:xfrm>
          <a:prstGeom prst="line">
            <a:avLst/>
          </a:prstGeom>
          <a:noFill/>
          <a:ln w="38100">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956086" y="2803462"/>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20"/>
          <p:cNvSpPr>
            <a:spLocks noChangeShapeType="1"/>
          </p:cNvSpPr>
          <p:nvPr/>
        </p:nvSpPr>
        <p:spPr bwMode="auto">
          <a:xfrm>
            <a:off x="2100104" y="2981325"/>
            <a:ext cx="0" cy="904875"/>
          </a:xfrm>
          <a:prstGeom prst="line">
            <a:avLst/>
          </a:prstGeom>
          <a:noFill/>
          <a:ln w="38100">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22"/>
          <p:cNvSpPr>
            <a:spLocks noChangeArrowheads="1"/>
          </p:cNvSpPr>
          <p:nvPr/>
        </p:nvSpPr>
        <p:spPr bwMode="auto">
          <a:xfrm>
            <a:off x="1019175" y="3203575"/>
            <a:ext cx="5762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1" dirty="0">
                <a:latin typeface="Arial" pitchFamily="34" charset="0"/>
                <a:cs typeface="Arial" pitchFamily="34" charset="0"/>
              </a:rPr>
              <a:t>3%</a:t>
            </a:r>
          </a:p>
        </p:txBody>
      </p:sp>
      <p:sp>
        <p:nvSpPr>
          <p:cNvPr id="43" name="Rectangle 22"/>
          <p:cNvSpPr>
            <a:spLocks noChangeArrowheads="1"/>
          </p:cNvSpPr>
          <p:nvPr/>
        </p:nvSpPr>
        <p:spPr bwMode="auto">
          <a:xfrm>
            <a:off x="1050163" y="2756853"/>
            <a:ext cx="5048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1" dirty="0">
                <a:solidFill>
                  <a:srgbClr val="009900"/>
                </a:solidFill>
                <a:effectLst>
                  <a:outerShdw blurRad="38100" dist="38100" dir="2700000" algn="tl">
                    <a:srgbClr val="000000">
                      <a:alpha val="43137"/>
                    </a:srgbClr>
                  </a:outerShdw>
                </a:effectLst>
                <a:latin typeface="Arial" pitchFamily="34" charset="0"/>
                <a:cs typeface="Arial" pitchFamily="34" charset="0"/>
              </a:rPr>
              <a:t>8</a:t>
            </a:r>
            <a:r>
              <a:rPr lang="en-US" sz="16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a:t>
            </a:r>
            <a:endParaRPr lang="en-US" sz="1600" b="1" dirty="0">
              <a:solidFill>
                <a:srgbClr val="009900"/>
              </a:solidFill>
              <a:effectLst>
                <a:outerShdw blurRad="38100" dist="38100" dir="2700000" algn="tl">
                  <a:srgbClr val="000000">
                    <a:alpha val="43137"/>
                  </a:srgbClr>
                </a:outerShdw>
              </a:effectLst>
              <a:latin typeface="Arial" pitchFamily="34" charset="0"/>
              <a:cs typeface="Arial" pitchFamily="34" charset="0"/>
            </a:endParaRPr>
          </a:p>
        </p:txBody>
      </p:sp>
      <p:sp>
        <p:nvSpPr>
          <p:cNvPr id="44" name="Rectangle 21"/>
          <p:cNvSpPr>
            <a:spLocks noChangeArrowheads="1"/>
          </p:cNvSpPr>
          <p:nvPr/>
        </p:nvSpPr>
        <p:spPr bwMode="auto">
          <a:xfrm>
            <a:off x="2495550" y="3925888"/>
            <a:ext cx="247650" cy="246062"/>
          </a:xfrm>
          <a:prstGeom prst="rect">
            <a:avLst/>
          </a:prstGeom>
          <a:noFill/>
          <a:ln w="9525">
            <a:noFill/>
            <a:miter lim="800000"/>
            <a:headEnd/>
            <a:tailEnd/>
          </a:ln>
          <a:effectLst/>
        </p:spPr>
        <p:txBody>
          <a:bodyPr wrap="none" anchor="ctr"/>
          <a:lstStyle/>
          <a:p>
            <a:pPr algn="ctr">
              <a:defRPr/>
            </a:pPr>
            <a:r>
              <a:rPr lang="en-US" sz="2000" b="1" dirty="0">
                <a:effectLst>
                  <a:outerShdw blurRad="38100" dist="38100" dir="2700000" algn="tl">
                    <a:srgbClr val="C0C0C0"/>
                  </a:outerShdw>
                </a:effectLst>
                <a:latin typeface="Arial" pitchFamily="34" charset="0"/>
                <a:cs typeface="Arial" pitchFamily="34" charset="0"/>
              </a:rPr>
              <a:t>5%</a:t>
            </a:r>
          </a:p>
        </p:txBody>
      </p:sp>
      <p:sp>
        <p:nvSpPr>
          <p:cNvPr id="45" name="Rectangle 12"/>
          <p:cNvSpPr>
            <a:spLocks noChangeArrowheads="1"/>
          </p:cNvSpPr>
          <p:nvPr/>
        </p:nvSpPr>
        <p:spPr bwMode="auto">
          <a:xfrm>
            <a:off x="1691513" y="3833813"/>
            <a:ext cx="688975" cy="3810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a:defRPr/>
            </a:pPr>
            <a:r>
              <a:rPr lang="en-US" sz="2000" b="1" dirty="0">
                <a:solidFill>
                  <a:srgbClr val="009900"/>
                </a:solidFill>
                <a:effectLst>
                  <a:outerShdw blurRad="38100" dist="38100" dir="2700000" algn="tl">
                    <a:srgbClr val="C0C0C0"/>
                  </a:outerShdw>
                </a:effectLst>
                <a:latin typeface="Arial" pitchFamily="34" charset="0"/>
                <a:cs typeface="Arial" pitchFamily="34" charset="0"/>
              </a:rPr>
              <a:t>3</a:t>
            </a:r>
            <a:r>
              <a:rPr lang="en-US" sz="2000" b="1" dirty="0" smtClean="0">
                <a:solidFill>
                  <a:srgbClr val="009900"/>
                </a:solidFill>
                <a:effectLst>
                  <a:outerShdw blurRad="38100" dist="38100" dir="2700000" algn="tl">
                    <a:srgbClr val="C0C0C0"/>
                  </a:outerShdw>
                </a:effectLst>
                <a:latin typeface="Arial" pitchFamily="34" charset="0"/>
                <a:cs typeface="Arial" pitchFamily="34" charset="0"/>
              </a:rPr>
              <a:t>%</a:t>
            </a:r>
            <a:endParaRPr lang="en-US" sz="2000" b="1" dirty="0">
              <a:solidFill>
                <a:srgbClr val="009900"/>
              </a:solidFill>
              <a:effectLst>
                <a:outerShdw blurRad="38100" dist="38100" dir="2700000" algn="tl">
                  <a:srgbClr val="C0C0C0"/>
                </a:outerShdw>
              </a:effectLst>
              <a:latin typeface="Arial" pitchFamily="34" charset="0"/>
              <a:cs typeface="Arial" pitchFamily="34" charset="0"/>
            </a:endParaRPr>
          </a:p>
          <a:p>
            <a:pPr eaLnBrk="0" hangingPunct="0">
              <a:defRPr/>
            </a:pPr>
            <a:endParaRPr lang="en-US" sz="2400" dirty="0">
              <a:solidFill>
                <a:srgbClr val="009900"/>
              </a:solidFill>
              <a:latin typeface="Arial" pitchFamily="34" charset="0"/>
              <a:cs typeface="Arial" pitchFamily="34" charset="0"/>
            </a:endParaRPr>
          </a:p>
        </p:txBody>
      </p:sp>
    </p:spTree>
    <p:extLst>
      <p:ext uri="{BB962C8B-B14F-4D97-AF65-F5344CB8AC3E}">
        <p14:creationId xmlns:p14="http://schemas.microsoft.com/office/powerpoint/2010/main" val="156839163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12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9"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500"/>
                                        <p:tgtEl>
                                          <p:spTgt spid="4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51242"/>
                                        </p:tgtEl>
                                        <p:attrNameLst>
                                          <p:attrName>style.visibility</p:attrName>
                                        </p:attrNameLst>
                                      </p:cBhvr>
                                      <p:to>
                                        <p:strVal val="visible"/>
                                      </p:to>
                                    </p:set>
                                    <p:animEffect transition="in" filter="dissolve">
                                      <p:cBhvr>
                                        <p:cTn id="18" dur="500"/>
                                        <p:tgtEl>
                                          <p:spTgt spid="35124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9"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dissolve">
                                      <p:cBhvr>
                                        <p:cTn id="23" dur="500"/>
                                        <p:tgtEl>
                                          <p:spTgt spid="4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dissolve">
                                      <p:cBhvr>
                                        <p:cTn id="26" dur="500"/>
                                        <p:tgtEl>
                                          <p:spTgt spid="3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dissolve">
                                      <p:cBhvr>
                                        <p:cTn id="29" dur="500"/>
                                        <p:tgtEl>
                                          <p:spTgt spid="3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dissolve">
                                      <p:cBhvr>
                                        <p:cTn id="32" dur="500"/>
                                        <p:tgtEl>
                                          <p:spTgt spid="4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51248"/>
                                        </p:tgtEl>
                                        <p:attrNameLst>
                                          <p:attrName>style.visibility</p:attrName>
                                        </p:attrNameLst>
                                      </p:cBhvr>
                                      <p:to>
                                        <p:strVal val="visible"/>
                                      </p:to>
                                    </p:set>
                                    <p:animEffect transition="in" filter="dissolve">
                                      <p:cBhvr>
                                        <p:cTn id="41" dur="500"/>
                                        <p:tgtEl>
                                          <p:spTgt spid="35124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51249"/>
                                        </p:tgtEl>
                                        <p:attrNameLst>
                                          <p:attrName>style.visibility</p:attrName>
                                        </p:attrNameLst>
                                      </p:cBhvr>
                                      <p:to>
                                        <p:strVal val="visible"/>
                                      </p:to>
                                    </p:set>
                                    <p:animEffect transition="in" filter="dissolve">
                                      <p:cBhvr>
                                        <p:cTn id="44" dur="500"/>
                                        <p:tgtEl>
                                          <p:spTgt spid="35124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500"/>
                                        <p:tgtEl>
                                          <p:spTgt spid="3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1239" grpId="0" animBg="1"/>
      <p:bldP spid="351242" grpId="0"/>
      <p:bldP spid="351248" grpId="0" animBg="1"/>
      <p:bldP spid="351249" grpId="0"/>
      <p:bldP spid="351254" grpId="0"/>
      <p:bldP spid="35" grpId="0" animBg="1"/>
      <p:bldP spid="36" grpId="0"/>
      <p:bldP spid="37" grpId="0"/>
      <p:bldP spid="38" grpId="0" animBg="1"/>
      <p:bldP spid="39" grpId="0" animBg="1"/>
      <p:bldP spid="41" grpId="0" animBg="1"/>
      <p:bldP spid="42" grpId="0"/>
      <p:bldP spid="43" grpId="0"/>
      <p:bldP spid="44" grpId="0"/>
      <p:bldP spid="4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91874" name="WordArt 2"/>
          <p:cNvSpPr>
            <a:spLocks noChangeArrowheads="1" noChangeShapeType="1" noTextEdit="1"/>
          </p:cNvSpPr>
          <p:nvPr/>
        </p:nvSpPr>
        <p:spPr bwMode="auto">
          <a:xfrm>
            <a:off x="257175" y="1743456"/>
            <a:ext cx="8696325" cy="930783"/>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2800" b="1" kern="10" dirty="0">
                <a:ln w="12700">
                  <a:solidFill>
                    <a:srgbClr val="000000"/>
                  </a:solidFill>
                  <a:round/>
                  <a:headEnd/>
                  <a:tailEnd/>
                </a:ln>
                <a:solidFill>
                  <a:srgbClr val="C00000"/>
                </a:solidFill>
                <a:latin typeface="Arial Black"/>
              </a:rPr>
              <a:t>And Here Is A Phillips Curve FRQ Asked In </a:t>
            </a:r>
          </a:p>
        </p:txBody>
      </p:sp>
      <p:sp>
        <p:nvSpPr>
          <p:cNvPr id="591876" name="WordArt 4"/>
          <p:cNvSpPr>
            <a:spLocks noChangeArrowheads="1" noChangeShapeType="1" noTextEdit="1"/>
          </p:cNvSpPr>
          <p:nvPr/>
        </p:nvSpPr>
        <p:spPr bwMode="auto">
          <a:xfrm>
            <a:off x="2324100" y="3196590"/>
            <a:ext cx="3949700" cy="1179576"/>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b="1" kern="10" dirty="0" smtClean="0">
                <a:ln w="12700">
                  <a:solidFill>
                    <a:srgbClr val="000000"/>
                  </a:solidFill>
                  <a:round/>
                  <a:headEnd/>
                  <a:tailEnd/>
                </a:ln>
                <a:solidFill>
                  <a:srgbClr val="C00000"/>
                </a:solidFill>
                <a:effectLst>
                  <a:outerShdw blurRad="50800" dist="38100" dir="2700000" algn="tl" rotWithShape="0">
                    <a:prstClr val="black">
                      <a:alpha val="40000"/>
                    </a:prstClr>
                  </a:outerShdw>
                </a:effectLst>
                <a:latin typeface="Arial" pitchFamily="34" charset="0"/>
                <a:cs typeface="Arial" pitchFamily="34" charset="0"/>
              </a:rPr>
              <a:t>2013</a:t>
            </a:r>
            <a:endParaRPr lang="en-US" sz="3600" b="1" kern="10" dirty="0">
              <a:ln w="12700">
                <a:solidFill>
                  <a:srgbClr val="000000"/>
                </a:solidFill>
                <a:round/>
                <a:headEnd/>
                <a:tailEnd/>
              </a:ln>
              <a:solidFill>
                <a:srgbClr val="C00000"/>
              </a:solidFill>
              <a:effectLst>
                <a:outerShdw blurRad="50800" dist="38100" dir="2700000" algn="tl" rotWithShape="0">
                  <a:prstClr val="black">
                    <a:alpha val="40000"/>
                  </a:prstClr>
                </a:outerShdw>
              </a:effectLst>
              <a:latin typeface="Arial" pitchFamily="34" charset="0"/>
              <a:cs typeface="Arial" pitchFamily="34" charset="0"/>
            </a:endParaRPr>
          </a:p>
        </p:txBody>
      </p:sp>
    </p:spTree>
    <p:extLst>
      <p:ext uri="{BB962C8B-B14F-4D97-AF65-F5344CB8AC3E}">
        <p14:creationId xmlns:p14="http://schemas.microsoft.com/office/powerpoint/2010/main" val="38008341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91874"/>
                                        </p:tgtEl>
                                        <p:attrNameLst>
                                          <p:attrName>style.visibility</p:attrName>
                                        </p:attrNameLst>
                                      </p:cBhvr>
                                      <p:to>
                                        <p:strVal val="visible"/>
                                      </p:to>
                                    </p:set>
                                    <p:anim calcmode="lin" valueType="num">
                                      <p:cBhvr>
                                        <p:cTn id="7" dur="3000" fill="hold"/>
                                        <p:tgtEl>
                                          <p:spTgt spid="591874"/>
                                        </p:tgtEl>
                                        <p:attrNameLst>
                                          <p:attrName>ppt_w</p:attrName>
                                        </p:attrNameLst>
                                      </p:cBhvr>
                                      <p:tavLst>
                                        <p:tav tm="0">
                                          <p:val>
                                            <p:fltVal val="0"/>
                                          </p:val>
                                        </p:tav>
                                        <p:tav tm="100000">
                                          <p:val>
                                            <p:strVal val="#ppt_w"/>
                                          </p:val>
                                        </p:tav>
                                      </p:tavLst>
                                    </p:anim>
                                    <p:anim calcmode="lin" valueType="num">
                                      <p:cBhvr>
                                        <p:cTn id="8" dur="3000" fill="hold"/>
                                        <p:tgtEl>
                                          <p:spTgt spid="591874"/>
                                        </p:tgtEl>
                                        <p:attrNameLst>
                                          <p:attrName>ppt_h</p:attrName>
                                        </p:attrNameLst>
                                      </p:cBhvr>
                                      <p:tavLst>
                                        <p:tav tm="0">
                                          <p:val>
                                            <p:fltVal val="0"/>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591876"/>
                                        </p:tgtEl>
                                        <p:attrNameLst>
                                          <p:attrName>style.visibility</p:attrName>
                                        </p:attrNameLst>
                                      </p:cBhvr>
                                      <p:to>
                                        <p:strVal val="visible"/>
                                      </p:to>
                                    </p:set>
                                    <p:anim calcmode="lin" valueType="num">
                                      <p:cBhvr>
                                        <p:cTn id="11" dur="3000" fill="hold"/>
                                        <p:tgtEl>
                                          <p:spTgt spid="591876"/>
                                        </p:tgtEl>
                                        <p:attrNameLst>
                                          <p:attrName>ppt_w</p:attrName>
                                        </p:attrNameLst>
                                      </p:cBhvr>
                                      <p:tavLst>
                                        <p:tav tm="0">
                                          <p:val>
                                            <p:strVal val="4/3*#ppt_w"/>
                                          </p:val>
                                        </p:tav>
                                        <p:tav tm="100000">
                                          <p:val>
                                            <p:strVal val="#ppt_w"/>
                                          </p:val>
                                        </p:tav>
                                      </p:tavLst>
                                    </p:anim>
                                    <p:anim calcmode="lin" valueType="num">
                                      <p:cBhvr>
                                        <p:cTn id="12" dur="3000" fill="hold"/>
                                        <p:tgtEl>
                                          <p:spTgt spid="59187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p:bldP spid="59187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pic>
        <p:nvPicPr>
          <p:cNvPr id="6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00" t="8666" r="21998" b="5998"/>
          <a:stretch/>
        </p:blipFill>
        <p:spPr bwMode="auto">
          <a:xfrm>
            <a:off x="906420" y="3966167"/>
            <a:ext cx="1425657" cy="1200553"/>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669" t="6293" r="17179" b="8599"/>
          <a:stretch/>
        </p:blipFill>
        <p:spPr bwMode="auto">
          <a:xfrm>
            <a:off x="910652" y="2824802"/>
            <a:ext cx="1355504" cy="1093148"/>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61" y="5370004"/>
            <a:ext cx="9144001" cy="1569660"/>
          </a:xfrm>
          <a:prstGeom prst="rect">
            <a:avLst/>
          </a:prstGeom>
          <a:noFill/>
        </p:spPr>
        <p:txBody>
          <a:bodyPr wrap="square">
            <a:spAutoFit/>
            <a:scene3d>
              <a:camera prst="orthographicFront"/>
              <a:lightRig rig="threePt" dir="t"/>
            </a:scene3d>
            <a:sp3d extrusionH="57150">
              <a:bevelT w="38100" h="38100" prst="angle"/>
            </a:sp3d>
          </a:bodyPr>
          <a:lstStyle/>
          <a:p>
            <a:pPr algn="l"/>
            <a:r>
              <a:rPr lang="en-US" dirty="0" smtClean="0">
                <a:solidFill>
                  <a:srgbClr val="FF0000"/>
                </a:solidFill>
                <a:effectLst>
                  <a:outerShdw blurRad="38100" dist="38100" dir="2700000" algn="tl">
                    <a:srgbClr val="000000">
                      <a:alpha val="43137"/>
                    </a:srgbClr>
                  </a:outerShdw>
                </a:effectLst>
                <a:latin typeface="Arial Black" pitchFamily="34" charset="0"/>
                <a:cs typeface="Arial" pitchFamily="34" charset="0"/>
              </a:rPr>
              <a:t>*</a:t>
            </a:r>
            <a:r>
              <a:rPr lang="en-US" sz="1800" dirty="0" smtClean="0">
                <a:solidFill>
                  <a:srgbClr val="000000"/>
                </a:solidFill>
                <a:latin typeface="Arial" pitchFamily="34" charset="0"/>
                <a:cs typeface="Arial" pitchFamily="34" charset="0"/>
              </a:rPr>
              <a:t>The </a:t>
            </a:r>
            <a:r>
              <a:rPr lang="en-US" sz="1800" b="1" dirty="0">
                <a:solidFill>
                  <a:srgbClr val="0000FF"/>
                </a:solidFill>
                <a:effectLst>
                  <a:outerShdw blurRad="38100" dist="38100" dir="2700000" algn="tl">
                    <a:srgbClr val="000000">
                      <a:alpha val="43137"/>
                    </a:srgbClr>
                  </a:outerShdw>
                </a:effectLst>
                <a:latin typeface="Arial" pitchFamily="34" charset="0"/>
                <a:cs typeface="Arial" pitchFamily="34" charset="0"/>
              </a:rPr>
              <a:t>LRPC</a:t>
            </a:r>
            <a:r>
              <a:rPr lang="en-US" sz="1800" b="1" dirty="0">
                <a:solidFill>
                  <a:srgbClr val="000000"/>
                </a:solidFill>
                <a:latin typeface="Arial" pitchFamily="34" charset="0"/>
                <a:cs typeface="Arial" pitchFamily="34" charset="0"/>
              </a:rPr>
              <a:t> </a:t>
            </a:r>
            <a:r>
              <a:rPr lang="en-US" sz="1800" b="1" dirty="0" smtClean="0">
                <a:solidFill>
                  <a:srgbClr val="000000"/>
                </a:solidFill>
                <a:latin typeface="Arial" pitchFamily="34" charset="0"/>
                <a:cs typeface="Arial" pitchFamily="34" charset="0"/>
              </a:rPr>
              <a:t>is </a:t>
            </a:r>
            <a:r>
              <a:rPr lang="en-US" sz="1800" b="1" dirty="0">
                <a:solidFill>
                  <a:srgbClr val="0000FF"/>
                </a:solidFill>
                <a:effectLst>
                  <a:outerShdw blurRad="38100" dist="38100" dir="2700000" algn="tl">
                    <a:srgbClr val="000000">
                      <a:alpha val="43137"/>
                    </a:srgbClr>
                  </a:outerShdw>
                </a:effectLst>
                <a:latin typeface="Arial" pitchFamily="34" charset="0"/>
                <a:cs typeface="Arial" pitchFamily="34" charset="0"/>
              </a:rPr>
              <a:t>vertical </a:t>
            </a:r>
            <a:r>
              <a:rPr lang="en-US" sz="1800" dirty="0">
                <a:solidFill>
                  <a:srgbClr val="0000FF"/>
                </a:solidFill>
                <a:effectLst>
                  <a:outerShdw blurRad="38100" dist="38100" dir="2700000" algn="tl">
                    <a:srgbClr val="000000">
                      <a:alpha val="43137"/>
                    </a:srgbClr>
                  </a:outerShdw>
                </a:effectLst>
                <a:latin typeface="Arial" pitchFamily="34" charset="0"/>
                <a:cs typeface="Arial" pitchFamily="34" charset="0"/>
              </a:rPr>
              <a:t>at </a:t>
            </a:r>
            <a:r>
              <a:rPr lang="en-US" sz="180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the </a:t>
            </a:r>
            <a:r>
              <a:rPr lang="en-US" sz="18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full employment</a:t>
            </a:r>
            <a:r>
              <a:rPr lang="en-US" sz="180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1800" dirty="0" smtClean="0">
                <a:solidFill>
                  <a:srgbClr val="000000"/>
                </a:solidFill>
                <a:latin typeface="Arial" pitchFamily="34" charset="0"/>
                <a:cs typeface="Arial" pitchFamily="34" charset="0"/>
              </a:rPr>
              <a:t>rate(</a:t>
            </a:r>
            <a:r>
              <a:rPr lang="en-US" sz="18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NAIRU</a:t>
            </a:r>
            <a:r>
              <a:rPr lang="en-US" sz="1800" b="1" dirty="0" smtClean="0">
                <a:solidFill>
                  <a:srgbClr val="000000"/>
                </a:solidFill>
                <a:latin typeface="Arial" pitchFamily="34" charset="0"/>
                <a:cs typeface="Arial" pitchFamily="34" charset="0"/>
              </a:rPr>
              <a:t> or </a:t>
            </a:r>
            <a:r>
              <a:rPr lang="en-US" sz="18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N</a:t>
            </a:r>
            <a:r>
              <a:rPr lang="en-US" sz="1800" b="1" dirty="0" smtClean="0">
                <a:solidFill>
                  <a:srgbClr val="000000"/>
                </a:solidFill>
                <a:latin typeface="Arial" pitchFamily="34" charset="0"/>
                <a:cs typeface="Arial" pitchFamily="34" charset="0"/>
              </a:rPr>
              <a:t>on </a:t>
            </a:r>
            <a:r>
              <a:rPr lang="en-US" sz="1800" b="1" dirty="0" smtClean="0">
                <a:solidFill>
                  <a:srgbClr val="0000FF"/>
                </a:solidFill>
                <a:latin typeface="Arial" pitchFamily="34" charset="0"/>
                <a:cs typeface="Arial" pitchFamily="34" charset="0"/>
              </a:rPr>
              <a:t>A</a:t>
            </a:r>
            <a:r>
              <a:rPr lang="en-US" sz="1800" b="1" dirty="0" smtClean="0">
                <a:solidFill>
                  <a:srgbClr val="000000"/>
                </a:solidFill>
                <a:latin typeface="Arial" pitchFamily="34" charset="0"/>
                <a:cs typeface="Arial" pitchFamily="34" charset="0"/>
              </a:rPr>
              <a:t>ccelerating </a:t>
            </a:r>
            <a:r>
              <a:rPr lang="en-US" sz="18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I</a:t>
            </a:r>
            <a:r>
              <a:rPr lang="en-US" sz="1800" b="1" dirty="0" smtClean="0">
                <a:solidFill>
                  <a:srgbClr val="000000"/>
                </a:solidFill>
                <a:latin typeface="Arial" pitchFamily="34" charset="0"/>
                <a:cs typeface="Arial" pitchFamily="34" charset="0"/>
              </a:rPr>
              <a:t>nflation </a:t>
            </a:r>
            <a:r>
              <a:rPr lang="en-US" sz="1800" b="1" dirty="0" smtClean="0">
                <a:solidFill>
                  <a:srgbClr val="0000FF"/>
                </a:solidFill>
                <a:latin typeface="Arial" pitchFamily="34" charset="0"/>
                <a:cs typeface="Arial" pitchFamily="34" charset="0"/>
              </a:rPr>
              <a:t>R</a:t>
            </a:r>
            <a:r>
              <a:rPr lang="en-US" sz="1800" b="1" dirty="0" smtClean="0">
                <a:solidFill>
                  <a:srgbClr val="000000"/>
                </a:solidFill>
                <a:latin typeface="Arial" pitchFamily="34" charset="0"/>
                <a:cs typeface="Arial" pitchFamily="34" charset="0"/>
              </a:rPr>
              <a:t>ate of </a:t>
            </a:r>
            <a:r>
              <a:rPr lang="en-US" sz="18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U</a:t>
            </a:r>
            <a:r>
              <a:rPr lang="en-US" sz="1800" b="1" dirty="0" smtClean="0">
                <a:solidFill>
                  <a:srgbClr val="000000"/>
                </a:solidFill>
                <a:latin typeface="Arial" pitchFamily="34" charset="0"/>
                <a:cs typeface="Arial" pitchFamily="34" charset="0"/>
              </a:rPr>
              <a:t>nemployment </a:t>
            </a:r>
            <a:r>
              <a:rPr lang="en-US" sz="1800" dirty="0" smtClean="0">
                <a:solidFill>
                  <a:srgbClr val="000000"/>
                </a:solidFill>
                <a:latin typeface="Arial" pitchFamily="34" charset="0"/>
                <a:cs typeface="Arial" pitchFamily="34" charset="0"/>
              </a:rPr>
              <a:t>). [</a:t>
            </a:r>
            <a:r>
              <a:rPr lang="en-US" sz="1800" b="1" dirty="0" smtClean="0">
                <a:solidFill>
                  <a:srgbClr val="FF9900"/>
                </a:solidFill>
                <a:effectLst>
                  <a:outerShdw blurRad="38100" dist="38100" dir="2700000" algn="tl">
                    <a:srgbClr val="000000">
                      <a:alpha val="43137"/>
                    </a:srgbClr>
                  </a:outerShdw>
                </a:effectLst>
                <a:latin typeface="Arial" pitchFamily="34" charset="0"/>
                <a:cs typeface="Arial" pitchFamily="34" charset="0"/>
              </a:rPr>
              <a:t>Goldilocks economy </a:t>
            </a:r>
            <a:r>
              <a:rPr lang="en-US" sz="1800" dirty="0" smtClean="0">
                <a:solidFill>
                  <a:srgbClr val="000000"/>
                </a:solidFill>
                <a:latin typeface="Arial" pitchFamily="34" charset="0"/>
                <a:cs typeface="Arial" pitchFamily="34" charset="0"/>
              </a:rPr>
              <a:t>- a </a:t>
            </a:r>
            <a:r>
              <a:rPr lang="en-US" sz="1800" dirty="0">
                <a:solidFill>
                  <a:srgbClr val="000000"/>
                </a:solidFill>
                <a:latin typeface="Arial" pitchFamily="34" charset="0"/>
                <a:cs typeface="Arial" pitchFamily="34" charset="0"/>
              </a:rPr>
              <a:t>jobless rate that’s not so high it </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triggers deflation </a:t>
            </a:r>
            <a:r>
              <a:rPr lang="en-US" sz="1800" dirty="0">
                <a:solidFill>
                  <a:srgbClr val="000000"/>
                </a:solidFill>
                <a:latin typeface="Arial" pitchFamily="34" charset="0"/>
                <a:cs typeface="Arial" pitchFamily="34" charset="0"/>
              </a:rPr>
              <a:t>or so low it </a:t>
            </a:r>
            <a:r>
              <a:rPr lang="en-US" sz="1800" b="1" dirty="0">
                <a:solidFill>
                  <a:srgbClr val="009900"/>
                </a:solidFill>
                <a:effectLst>
                  <a:outerShdw blurRad="38100" dist="38100" dir="2700000" algn="tl">
                    <a:srgbClr val="000000">
                      <a:alpha val="43137"/>
                    </a:srgbClr>
                  </a:outerShdw>
                </a:effectLst>
                <a:latin typeface="Arial" pitchFamily="34" charset="0"/>
                <a:cs typeface="Arial" pitchFamily="34" charset="0"/>
              </a:rPr>
              <a:t>sets </a:t>
            </a:r>
            <a:r>
              <a:rPr lang="en-US" sz="18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off excessive inflation</a:t>
            </a:r>
            <a:r>
              <a:rPr lang="en-US" sz="1800" dirty="0" smtClean="0">
                <a:solidFill>
                  <a:srgbClr val="000000"/>
                </a:solidFill>
                <a:latin typeface="Arial" pitchFamily="34" charset="0"/>
                <a:cs typeface="Arial" pitchFamily="34" charset="0"/>
              </a:rPr>
              <a:t>] The </a:t>
            </a:r>
            <a:r>
              <a:rPr lang="en-US" sz="1800" dirty="0" smtClean="0">
                <a:solidFill>
                  <a:srgbClr val="0000CC"/>
                </a:solidFill>
                <a:effectLst>
                  <a:outerShdw blurRad="38100" dist="38100" dir="2700000" algn="tl">
                    <a:srgbClr val="000000">
                      <a:alpha val="43137"/>
                    </a:srgbClr>
                  </a:outerShdw>
                </a:effectLst>
                <a:latin typeface="Arial Black" panose="020B0A04020102020204" pitchFamily="34" charset="0"/>
                <a:cs typeface="Arial" pitchFamily="34" charset="0"/>
              </a:rPr>
              <a:t>LRPC</a:t>
            </a:r>
            <a:r>
              <a:rPr lang="en-US" sz="1800" dirty="0" smtClean="0">
                <a:solidFill>
                  <a:srgbClr val="000000"/>
                </a:solidFill>
                <a:latin typeface="Arial" pitchFamily="34" charset="0"/>
                <a:cs typeface="Arial" pitchFamily="34" charset="0"/>
              </a:rPr>
              <a:t> </a:t>
            </a:r>
            <a:r>
              <a:rPr lang="en-US" sz="1800" dirty="0">
                <a:solidFill>
                  <a:srgbClr val="000000"/>
                </a:solidFill>
                <a:latin typeface="Arial" pitchFamily="34" charset="0"/>
                <a:cs typeface="Arial" pitchFamily="34" charset="0"/>
              </a:rPr>
              <a:t>only </a:t>
            </a:r>
            <a:r>
              <a:rPr lang="en-US" sz="1700" b="1" dirty="0">
                <a:solidFill>
                  <a:srgbClr val="0000FF"/>
                </a:solidFill>
                <a:effectLst>
                  <a:outerShdw blurRad="38100" dist="38100" dir="2700000" algn="tl">
                    <a:srgbClr val="000000">
                      <a:alpha val="43137"/>
                    </a:srgbClr>
                  </a:outerShdw>
                </a:effectLst>
                <a:latin typeface="Arial" pitchFamily="34" charset="0"/>
                <a:cs typeface="Arial" pitchFamily="34" charset="0"/>
              </a:rPr>
              <a:t>shifts right or left </a:t>
            </a:r>
            <a:r>
              <a:rPr lang="en-US" sz="1800" dirty="0">
                <a:solidFill>
                  <a:srgbClr val="000000"/>
                </a:solidFill>
                <a:latin typeface="Arial" pitchFamily="34" charset="0"/>
                <a:cs typeface="Arial" pitchFamily="34" charset="0"/>
              </a:rPr>
              <a:t>as a result of </a:t>
            </a:r>
            <a:r>
              <a:rPr lang="en-US" sz="1700" b="1" dirty="0">
                <a:solidFill>
                  <a:srgbClr val="0000FF"/>
                </a:solidFill>
                <a:effectLst>
                  <a:outerShdw blurRad="38100" dist="38100" dir="2700000" algn="tl">
                    <a:srgbClr val="000000">
                      <a:alpha val="43137"/>
                    </a:srgbClr>
                  </a:outerShdw>
                </a:effectLst>
                <a:latin typeface="Arial" pitchFamily="34" charset="0"/>
                <a:cs typeface="Arial" pitchFamily="34" charset="0"/>
              </a:rPr>
              <a:t>changes in the natural rate of unemployment </a:t>
            </a:r>
            <a:r>
              <a:rPr lang="en-US" sz="1800" dirty="0">
                <a:solidFill>
                  <a:srgbClr val="000000"/>
                </a:solidFill>
                <a:latin typeface="Arial" pitchFamily="34" charset="0"/>
                <a:cs typeface="Arial" pitchFamily="34" charset="0"/>
              </a:rPr>
              <a:t>(e.g., </a:t>
            </a:r>
            <a:r>
              <a:rPr lang="en-US" sz="18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more liberal unemployment benefits,</a:t>
            </a:r>
            <a:r>
              <a:rPr lang="en-US" sz="1800" dirty="0" smtClean="0">
                <a:solidFill>
                  <a:srgbClr val="000000"/>
                </a:solidFill>
                <a:latin typeface="Arial" pitchFamily="34" charset="0"/>
                <a:cs typeface="Arial" pitchFamily="34" charset="0"/>
              </a:rPr>
              <a:t> </a:t>
            </a:r>
            <a:r>
              <a:rPr lang="en-US" sz="18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bargaining power of unions</a:t>
            </a:r>
            <a:r>
              <a:rPr lang="en-US" sz="1800" dirty="0" smtClean="0">
                <a:solidFill>
                  <a:srgbClr val="000000"/>
                </a:solidFill>
                <a:latin typeface="Arial" pitchFamily="34" charset="0"/>
                <a:cs typeface="Arial" pitchFamily="34" charset="0"/>
              </a:rPr>
              <a:t>, </a:t>
            </a:r>
            <a:r>
              <a:rPr lang="en-US" sz="1800" dirty="0">
                <a:solidFill>
                  <a:srgbClr val="000000"/>
                </a:solidFill>
                <a:latin typeface="Arial" pitchFamily="34" charset="0"/>
                <a:cs typeface="Arial" pitchFamily="34" charset="0"/>
              </a:rPr>
              <a:t>etc</a:t>
            </a:r>
            <a:r>
              <a:rPr lang="en-US" sz="1800" dirty="0" smtClean="0">
                <a:solidFill>
                  <a:srgbClr val="000000"/>
                </a:solidFill>
                <a:latin typeface="Arial" pitchFamily="34" charset="0"/>
                <a:cs typeface="Arial" pitchFamily="34" charset="0"/>
              </a:rPr>
              <a:t>.).</a:t>
            </a:r>
            <a:endParaRPr lang="en-US" sz="1800" dirty="0">
              <a:solidFill>
                <a:srgbClr val="000000"/>
              </a:solidFill>
              <a:latin typeface="Arial" pitchFamily="34" charset="0"/>
              <a:cs typeface="Arial" pitchFamily="34" charset="0"/>
            </a:endParaRPr>
          </a:p>
        </p:txBody>
      </p:sp>
      <p:sp>
        <p:nvSpPr>
          <p:cNvPr id="4" name="TextBox 3"/>
          <p:cNvSpPr txBox="1"/>
          <p:nvPr/>
        </p:nvSpPr>
        <p:spPr>
          <a:xfrm>
            <a:off x="2867977" y="5282565"/>
            <a:ext cx="851536" cy="338554"/>
          </a:xfrm>
          <a:prstGeom prst="rect">
            <a:avLst/>
          </a:prstGeom>
          <a:noFill/>
        </p:spPr>
        <p:txBody>
          <a:bodyPr wrap="square" rtlCol="0">
            <a:spAutoFit/>
          </a:bodyPr>
          <a:lstStyle/>
          <a:p>
            <a:r>
              <a:rPr lang="en-US" sz="1600" b="1" dirty="0" smtClean="0">
                <a:solidFill>
                  <a:srgbClr val="000000"/>
                </a:solidFill>
                <a:latin typeface="Arial" pitchFamily="34" charset="0"/>
                <a:cs typeface="Arial" pitchFamily="34" charset="0"/>
              </a:rPr>
              <a:t>NAIRU</a:t>
            </a:r>
            <a:endParaRPr lang="en-US" sz="1600" b="1" dirty="0">
              <a:solidFill>
                <a:srgbClr val="000000"/>
              </a:solidFill>
              <a:latin typeface="Arial" pitchFamily="34" charset="0"/>
              <a:cs typeface="Arial" pitchFamily="34" charset="0"/>
            </a:endParaRPr>
          </a:p>
        </p:txBody>
      </p:sp>
      <p:sp>
        <p:nvSpPr>
          <p:cNvPr id="49" name="Freeform 1082"/>
          <p:cNvSpPr>
            <a:spLocks/>
          </p:cNvSpPr>
          <p:nvPr/>
        </p:nvSpPr>
        <p:spPr bwMode="auto">
          <a:xfrm rot="1247945">
            <a:off x="1401409" y="2923748"/>
            <a:ext cx="2736266" cy="1475856"/>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 name="connsiteX0" fmla="*/ 0 w 10767"/>
              <a:gd name="connsiteY0" fmla="*/ 0 h 9703"/>
              <a:gd name="connsiteX1" fmla="*/ 1051 w 10767"/>
              <a:gd name="connsiteY1" fmla="*/ 657 h 9703"/>
              <a:gd name="connsiteX2" fmla="*/ 1389 w 10767"/>
              <a:gd name="connsiteY2" fmla="*/ 1571 h 9703"/>
              <a:gd name="connsiteX3" fmla="*/ 1780 w 10767"/>
              <a:gd name="connsiteY3" fmla="*/ 2453 h 9703"/>
              <a:gd name="connsiteX4" fmla="*/ 2221 w 10767"/>
              <a:gd name="connsiteY4" fmla="*/ 3300 h 9703"/>
              <a:gd name="connsiteX5" fmla="*/ 2720 w 10767"/>
              <a:gd name="connsiteY5" fmla="*/ 4103 h 9703"/>
              <a:gd name="connsiteX6" fmla="*/ 3259 w 10767"/>
              <a:gd name="connsiteY6" fmla="*/ 4870 h 9703"/>
              <a:gd name="connsiteX7" fmla="*/ 3841 w 10767"/>
              <a:gd name="connsiteY7" fmla="*/ 5589 h 9703"/>
              <a:gd name="connsiteX8" fmla="*/ 4472 w 10767"/>
              <a:gd name="connsiteY8" fmla="*/ 6265 h 9703"/>
              <a:gd name="connsiteX9" fmla="*/ 5143 w 10767"/>
              <a:gd name="connsiteY9" fmla="*/ 6885 h 9703"/>
              <a:gd name="connsiteX10" fmla="*/ 5853 w 10767"/>
              <a:gd name="connsiteY10" fmla="*/ 7461 h 9703"/>
              <a:gd name="connsiteX11" fmla="*/ 6597 w 10767"/>
              <a:gd name="connsiteY11" fmla="*/ 7982 h 9703"/>
              <a:gd name="connsiteX12" fmla="*/ 7375 w 10767"/>
              <a:gd name="connsiteY12" fmla="*/ 8447 h 9703"/>
              <a:gd name="connsiteX13" fmla="*/ 8178 w 10767"/>
              <a:gd name="connsiteY13" fmla="*/ 8852 h 9703"/>
              <a:gd name="connsiteX14" fmla="*/ 9015 w 10767"/>
              <a:gd name="connsiteY14" fmla="*/ 9202 h 9703"/>
              <a:gd name="connsiteX15" fmla="*/ 9881 w 10767"/>
              <a:gd name="connsiteY15" fmla="*/ 9480 h 9703"/>
              <a:gd name="connsiteX16" fmla="*/ 10767 w 10767"/>
              <a:gd name="connsiteY16" fmla="*/ 9703 h 9703"/>
              <a:gd name="connsiteX0" fmla="*/ 0 w 10000"/>
              <a:gd name="connsiteY0" fmla="*/ 0 h 10000"/>
              <a:gd name="connsiteX1" fmla="*/ 627 w 10000"/>
              <a:gd name="connsiteY1" fmla="*/ 1193 h 10000"/>
              <a:gd name="connsiteX2" fmla="*/ 1290 w 10000"/>
              <a:gd name="connsiteY2" fmla="*/ 1619 h 10000"/>
              <a:gd name="connsiteX3" fmla="*/ 1653 w 10000"/>
              <a:gd name="connsiteY3" fmla="*/ 2528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0 w 10000"/>
              <a:gd name="connsiteY0" fmla="*/ 0 h 10000"/>
              <a:gd name="connsiteX1" fmla="*/ 627 w 10000"/>
              <a:gd name="connsiteY1" fmla="*/ 1193 h 10000"/>
              <a:gd name="connsiteX2" fmla="*/ 1135 w 10000"/>
              <a:gd name="connsiteY2" fmla="*/ 1958 h 10000"/>
              <a:gd name="connsiteX3" fmla="*/ 1653 w 10000"/>
              <a:gd name="connsiteY3" fmla="*/ 2528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0 w 10000"/>
              <a:gd name="connsiteY0" fmla="*/ 0 h 10000"/>
              <a:gd name="connsiteX1" fmla="*/ 627 w 10000"/>
              <a:gd name="connsiteY1" fmla="*/ 1193 h 10000"/>
              <a:gd name="connsiteX2" fmla="*/ 1135 w 10000"/>
              <a:gd name="connsiteY2" fmla="*/ 1958 h 10000"/>
              <a:gd name="connsiteX3" fmla="*/ 1437 w 10000"/>
              <a:gd name="connsiteY3" fmla="*/ 2780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0 w 10000"/>
              <a:gd name="connsiteY0" fmla="*/ 0 h 10000"/>
              <a:gd name="connsiteX1" fmla="*/ 627 w 10000"/>
              <a:gd name="connsiteY1" fmla="*/ 1193 h 10000"/>
              <a:gd name="connsiteX2" fmla="*/ 1010 w 10000"/>
              <a:gd name="connsiteY2" fmla="*/ 2094 h 10000"/>
              <a:gd name="connsiteX3" fmla="*/ 1437 w 10000"/>
              <a:gd name="connsiteY3" fmla="*/ 2780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0 w 10000"/>
              <a:gd name="connsiteY0" fmla="*/ 0 h 10000"/>
              <a:gd name="connsiteX1" fmla="*/ 523 w 10000"/>
              <a:gd name="connsiteY1" fmla="*/ 1255 h 10000"/>
              <a:gd name="connsiteX2" fmla="*/ 1010 w 10000"/>
              <a:gd name="connsiteY2" fmla="*/ 2094 h 10000"/>
              <a:gd name="connsiteX3" fmla="*/ 1437 w 10000"/>
              <a:gd name="connsiteY3" fmla="*/ 2780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27 w 10027"/>
              <a:gd name="connsiteY0" fmla="*/ 0 h 10000"/>
              <a:gd name="connsiteX1" fmla="*/ 17 w 10027"/>
              <a:gd name="connsiteY1" fmla="*/ 373 h 10000"/>
              <a:gd name="connsiteX2" fmla="*/ 550 w 10027"/>
              <a:gd name="connsiteY2" fmla="*/ 1255 h 10000"/>
              <a:gd name="connsiteX3" fmla="*/ 1037 w 10027"/>
              <a:gd name="connsiteY3" fmla="*/ 2094 h 10000"/>
              <a:gd name="connsiteX4" fmla="*/ 1464 w 10027"/>
              <a:gd name="connsiteY4" fmla="*/ 2780 h 10000"/>
              <a:gd name="connsiteX5" fmla="*/ 2090 w 10027"/>
              <a:gd name="connsiteY5" fmla="*/ 3401 h 10000"/>
              <a:gd name="connsiteX6" fmla="*/ 2553 w 10027"/>
              <a:gd name="connsiteY6" fmla="*/ 4229 h 10000"/>
              <a:gd name="connsiteX7" fmla="*/ 3054 w 10027"/>
              <a:gd name="connsiteY7" fmla="*/ 5019 h 10000"/>
              <a:gd name="connsiteX8" fmla="*/ 3594 w 10027"/>
              <a:gd name="connsiteY8" fmla="*/ 5760 h 10000"/>
              <a:gd name="connsiteX9" fmla="*/ 4180 w 10027"/>
              <a:gd name="connsiteY9" fmla="*/ 6457 h 10000"/>
              <a:gd name="connsiteX10" fmla="*/ 4804 w 10027"/>
              <a:gd name="connsiteY10" fmla="*/ 7096 h 10000"/>
              <a:gd name="connsiteX11" fmla="*/ 5463 w 10027"/>
              <a:gd name="connsiteY11" fmla="*/ 7689 h 10000"/>
              <a:gd name="connsiteX12" fmla="*/ 6154 w 10027"/>
              <a:gd name="connsiteY12" fmla="*/ 8226 h 10000"/>
              <a:gd name="connsiteX13" fmla="*/ 6877 w 10027"/>
              <a:gd name="connsiteY13" fmla="*/ 8706 h 10000"/>
              <a:gd name="connsiteX14" fmla="*/ 7622 w 10027"/>
              <a:gd name="connsiteY14" fmla="*/ 9123 h 10000"/>
              <a:gd name="connsiteX15" fmla="*/ 8400 w 10027"/>
              <a:gd name="connsiteY15" fmla="*/ 9484 h 10000"/>
              <a:gd name="connsiteX16" fmla="*/ 9204 w 10027"/>
              <a:gd name="connsiteY16" fmla="*/ 9770 h 10000"/>
              <a:gd name="connsiteX17" fmla="*/ 10027 w 10027"/>
              <a:gd name="connsiteY17" fmla="*/ 10000 h 10000"/>
              <a:gd name="connsiteX0" fmla="*/ 27 w 10027"/>
              <a:gd name="connsiteY0" fmla="*/ 0 h 10000"/>
              <a:gd name="connsiteX1" fmla="*/ 17 w 10027"/>
              <a:gd name="connsiteY1" fmla="*/ 373 h 10000"/>
              <a:gd name="connsiteX2" fmla="*/ 550 w 10027"/>
              <a:gd name="connsiteY2" fmla="*/ 1255 h 10000"/>
              <a:gd name="connsiteX3" fmla="*/ 1037 w 10027"/>
              <a:gd name="connsiteY3" fmla="*/ 2094 h 10000"/>
              <a:gd name="connsiteX4" fmla="*/ 1464 w 10027"/>
              <a:gd name="connsiteY4" fmla="*/ 2780 h 10000"/>
              <a:gd name="connsiteX5" fmla="*/ 1917 w 10027"/>
              <a:gd name="connsiteY5" fmla="*/ 3504 h 10000"/>
              <a:gd name="connsiteX6" fmla="*/ 2553 w 10027"/>
              <a:gd name="connsiteY6" fmla="*/ 4229 h 10000"/>
              <a:gd name="connsiteX7" fmla="*/ 3054 w 10027"/>
              <a:gd name="connsiteY7" fmla="*/ 5019 h 10000"/>
              <a:gd name="connsiteX8" fmla="*/ 3594 w 10027"/>
              <a:gd name="connsiteY8" fmla="*/ 5760 h 10000"/>
              <a:gd name="connsiteX9" fmla="*/ 4180 w 10027"/>
              <a:gd name="connsiteY9" fmla="*/ 6457 h 10000"/>
              <a:gd name="connsiteX10" fmla="*/ 4804 w 10027"/>
              <a:gd name="connsiteY10" fmla="*/ 7096 h 10000"/>
              <a:gd name="connsiteX11" fmla="*/ 5463 w 10027"/>
              <a:gd name="connsiteY11" fmla="*/ 7689 h 10000"/>
              <a:gd name="connsiteX12" fmla="*/ 6154 w 10027"/>
              <a:gd name="connsiteY12" fmla="*/ 8226 h 10000"/>
              <a:gd name="connsiteX13" fmla="*/ 6877 w 10027"/>
              <a:gd name="connsiteY13" fmla="*/ 8706 h 10000"/>
              <a:gd name="connsiteX14" fmla="*/ 7622 w 10027"/>
              <a:gd name="connsiteY14" fmla="*/ 9123 h 10000"/>
              <a:gd name="connsiteX15" fmla="*/ 8400 w 10027"/>
              <a:gd name="connsiteY15" fmla="*/ 9484 h 10000"/>
              <a:gd name="connsiteX16" fmla="*/ 9204 w 10027"/>
              <a:gd name="connsiteY16" fmla="*/ 9770 h 10000"/>
              <a:gd name="connsiteX17" fmla="*/ 10027 w 10027"/>
              <a:gd name="connsiteY17" fmla="*/ 10000 h 10000"/>
              <a:gd name="connsiteX0" fmla="*/ 0 w 10194"/>
              <a:gd name="connsiteY0" fmla="*/ 0 h 9823"/>
              <a:gd name="connsiteX1" fmla="*/ 184 w 10194"/>
              <a:gd name="connsiteY1" fmla="*/ 196 h 9823"/>
              <a:gd name="connsiteX2" fmla="*/ 717 w 10194"/>
              <a:gd name="connsiteY2" fmla="*/ 1078 h 9823"/>
              <a:gd name="connsiteX3" fmla="*/ 1204 w 10194"/>
              <a:gd name="connsiteY3" fmla="*/ 1917 h 9823"/>
              <a:gd name="connsiteX4" fmla="*/ 1631 w 10194"/>
              <a:gd name="connsiteY4" fmla="*/ 2603 h 9823"/>
              <a:gd name="connsiteX5" fmla="*/ 2084 w 10194"/>
              <a:gd name="connsiteY5" fmla="*/ 3327 h 9823"/>
              <a:gd name="connsiteX6" fmla="*/ 2720 w 10194"/>
              <a:gd name="connsiteY6" fmla="*/ 4052 h 9823"/>
              <a:gd name="connsiteX7" fmla="*/ 3221 w 10194"/>
              <a:gd name="connsiteY7" fmla="*/ 4842 h 9823"/>
              <a:gd name="connsiteX8" fmla="*/ 3761 w 10194"/>
              <a:gd name="connsiteY8" fmla="*/ 5583 h 9823"/>
              <a:gd name="connsiteX9" fmla="*/ 4347 w 10194"/>
              <a:gd name="connsiteY9" fmla="*/ 6280 h 9823"/>
              <a:gd name="connsiteX10" fmla="*/ 4971 w 10194"/>
              <a:gd name="connsiteY10" fmla="*/ 6919 h 9823"/>
              <a:gd name="connsiteX11" fmla="*/ 5630 w 10194"/>
              <a:gd name="connsiteY11" fmla="*/ 7512 h 9823"/>
              <a:gd name="connsiteX12" fmla="*/ 6321 w 10194"/>
              <a:gd name="connsiteY12" fmla="*/ 8049 h 9823"/>
              <a:gd name="connsiteX13" fmla="*/ 7044 w 10194"/>
              <a:gd name="connsiteY13" fmla="*/ 8529 h 9823"/>
              <a:gd name="connsiteX14" fmla="*/ 7789 w 10194"/>
              <a:gd name="connsiteY14" fmla="*/ 8946 h 9823"/>
              <a:gd name="connsiteX15" fmla="*/ 8567 w 10194"/>
              <a:gd name="connsiteY15" fmla="*/ 9307 h 9823"/>
              <a:gd name="connsiteX16" fmla="*/ 9371 w 10194"/>
              <a:gd name="connsiteY16" fmla="*/ 9593 h 9823"/>
              <a:gd name="connsiteX17" fmla="*/ 10194 w 10194"/>
              <a:gd name="connsiteY17" fmla="*/ 9823 h 9823"/>
              <a:gd name="connsiteX0" fmla="*/ 0 w 10000"/>
              <a:gd name="connsiteY0" fmla="*/ 0 h 10000"/>
              <a:gd name="connsiteX1" fmla="*/ 180 w 10000"/>
              <a:gd name="connsiteY1" fmla="*/ 200 h 10000"/>
              <a:gd name="connsiteX2" fmla="*/ 703 w 10000"/>
              <a:gd name="connsiteY2" fmla="*/ 1097 h 10000"/>
              <a:gd name="connsiteX3" fmla="*/ 1181 w 10000"/>
              <a:gd name="connsiteY3" fmla="*/ 1952 h 10000"/>
              <a:gd name="connsiteX4" fmla="*/ 1600 w 10000"/>
              <a:gd name="connsiteY4" fmla="*/ 2650 h 10000"/>
              <a:gd name="connsiteX5" fmla="*/ 2044 w 10000"/>
              <a:gd name="connsiteY5" fmla="*/ 3387 h 10000"/>
              <a:gd name="connsiteX6" fmla="*/ 2579 w 10000"/>
              <a:gd name="connsiteY6" fmla="*/ 4243 h 10000"/>
              <a:gd name="connsiteX7" fmla="*/ 3160 w 10000"/>
              <a:gd name="connsiteY7" fmla="*/ 4929 h 10000"/>
              <a:gd name="connsiteX8" fmla="*/ 3689 w 10000"/>
              <a:gd name="connsiteY8" fmla="*/ 5684 h 10000"/>
              <a:gd name="connsiteX9" fmla="*/ 4264 w 10000"/>
              <a:gd name="connsiteY9" fmla="*/ 6393 h 10000"/>
              <a:gd name="connsiteX10" fmla="*/ 4876 w 10000"/>
              <a:gd name="connsiteY10" fmla="*/ 7044 h 10000"/>
              <a:gd name="connsiteX11" fmla="*/ 5523 w 10000"/>
              <a:gd name="connsiteY11" fmla="*/ 7647 h 10000"/>
              <a:gd name="connsiteX12" fmla="*/ 6201 w 10000"/>
              <a:gd name="connsiteY12" fmla="*/ 8194 h 10000"/>
              <a:gd name="connsiteX13" fmla="*/ 6910 w 10000"/>
              <a:gd name="connsiteY13" fmla="*/ 8683 h 10000"/>
              <a:gd name="connsiteX14" fmla="*/ 7641 w 10000"/>
              <a:gd name="connsiteY14" fmla="*/ 9107 h 10000"/>
              <a:gd name="connsiteX15" fmla="*/ 8404 w 10000"/>
              <a:gd name="connsiteY15" fmla="*/ 9475 h 10000"/>
              <a:gd name="connsiteX16" fmla="*/ 9193 w 10000"/>
              <a:gd name="connsiteY16" fmla="*/ 9766 h 10000"/>
              <a:gd name="connsiteX17" fmla="*/ 10000 w 10000"/>
              <a:gd name="connsiteY17" fmla="*/ 10000 h 10000"/>
              <a:gd name="connsiteX0" fmla="*/ 0 w 9898"/>
              <a:gd name="connsiteY0" fmla="*/ 0 h 10063"/>
              <a:gd name="connsiteX1" fmla="*/ 78 w 9898"/>
              <a:gd name="connsiteY1" fmla="*/ 263 h 10063"/>
              <a:gd name="connsiteX2" fmla="*/ 601 w 9898"/>
              <a:gd name="connsiteY2" fmla="*/ 1160 h 10063"/>
              <a:gd name="connsiteX3" fmla="*/ 1079 w 9898"/>
              <a:gd name="connsiteY3" fmla="*/ 2015 h 10063"/>
              <a:gd name="connsiteX4" fmla="*/ 1498 w 9898"/>
              <a:gd name="connsiteY4" fmla="*/ 2713 h 10063"/>
              <a:gd name="connsiteX5" fmla="*/ 1942 w 9898"/>
              <a:gd name="connsiteY5" fmla="*/ 3450 h 10063"/>
              <a:gd name="connsiteX6" fmla="*/ 2477 w 9898"/>
              <a:gd name="connsiteY6" fmla="*/ 4306 h 10063"/>
              <a:gd name="connsiteX7" fmla="*/ 3058 w 9898"/>
              <a:gd name="connsiteY7" fmla="*/ 4992 h 10063"/>
              <a:gd name="connsiteX8" fmla="*/ 3587 w 9898"/>
              <a:gd name="connsiteY8" fmla="*/ 5747 h 10063"/>
              <a:gd name="connsiteX9" fmla="*/ 4162 w 9898"/>
              <a:gd name="connsiteY9" fmla="*/ 6456 h 10063"/>
              <a:gd name="connsiteX10" fmla="*/ 4774 w 9898"/>
              <a:gd name="connsiteY10" fmla="*/ 7107 h 10063"/>
              <a:gd name="connsiteX11" fmla="*/ 5421 w 9898"/>
              <a:gd name="connsiteY11" fmla="*/ 7710 h 10063"/>
              <a:gd name="connsiteX12" fmla="*/ 6099 w 9898"/>
              <a:gd name="connsiteY12" fmla="*/ 8257 h 10063"/>
              <a:gd name="connsiteX13" fmla="*/ 6808 w 9898"/>
              <a:gd name="connsiteY13" fmla="*/ 8746 h 10063"/>
              <a:gd name="connsiteX14" fmla="*/ 7539 w 9898"/>
              <a:gd name="connsiteY14" fmla="*/ 9170 h 10063"/>
              <a:gd name="connsiteX15" fmla="*/ 8302 w 9898"/>
              <a:gd name="connsiteY15" fmla="*/ 9538 h 10063"/>
              <a:gd name="connsiteX16" fmla="*/ 9091 w 9898"/>
              <a:gd name="connsiteY16" fmla="*/ 9829 h 10063"/>
              <a:gd name="connsiteX17" fmla="*/ 9898 w 9898"/>
              <a:gd name="connsiteY17" fmla="*/ 10063 h 1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98" h="10063">
                <a:moveTo>
                  <a:pt x="0" y="0"/>
                </a:moveTo>
                <a:cubicBezTo>
                  <a:pt x="65" y="84"/>
                  <a:pt x="14" y="178"/>
                  <a:pt x="78" y="263"/>
                </a:cubicBezTo>
                <a:lnTo>
                  <a:pt x="601" y="1160"/>
                </a:lnTo>
                <a:lnTo>
                  <a:pt x="1079" y="2015"/>
                </a:lnTo>
                <a:lnTo>
                  <a:pt x="1498" y="2713"/>
                </a:lnTo>
                <a:lnTo>
                  <a:pt x="1942" y="3450"/>
                </a:lnTo>
                <a:lnTo>
                  <a:pt x="2477" y="4306"/>
                </a:lnTo>
                <a:lnTo>
                  <a:pt x="3058" y="4992"/>
                </a:lnTo>
                <a:lnTo>
                  <a:pt x="3587" y="5747"/>
                </a:lnTo>
                <a:lnTo>
                  <a:pt x="4162" y="6456"/>
                </a:lnTo>
                <a:lnTo>
                  <a:pt x="4774" y="7107"/>
                </a:lnTo>
                <a:lnTo>
                  <a:pt x="5421" y="7710"/>
                </a:lnTo>
                <a:lnTo>
                  <a:pt x="6099" y="8257"/>
                </a:lnTo>
                <a:lnTo>
                  <a:pt x="6808" y="8746"/>
                </a:lnTo>
                <a:lnTo>
                  <a:pt x="7539" y="9170"/>
                </a:lnTo>
                <a:lnTo>
                  <a:pt x="8302" y="9538"/>
                </a:lnTo>
                <a:lnTo>
                  <a:pt x="9091" y="9829"/>
                </a:lnTo>
                <a:lnTo>
                  <a:pt x="9898" y="10063"/>
                </a:lnTo>
              </a:path>
            </a:pathLst>
          </a:custGeom>
          <a:noFill/>
          <a:ln w="76200" cap="rnd">
            <a:solidFill>
              <a:srgbClr val="0000CC"/>
            </a:solidFill>
            <a:round/>
            <a:headEnd/>
            <a:tailEnd/>
          </a:ln>
          <a:scene3d>
            <a:camera prst="orthographicFront"/>
            <a:lightRig rig="threePt" dir="t"/>
          </a:scene3d>
          <a:sp3d>
            <a:bevelT/>
          </a:sp3d>
        </p:spPr>
        <p:txBody>
          <a:bodyPr/>
          <a:lstStyle/>
          <a:p>
            <a:endParaRPr lang="en-US">
              <a:solidFill>
                <a:srgbClr val="000000"/>
              </a:solidFill>
            </a:endParaRPr>
          </a:p>
        </p:txBody>
      </p:sp>
      <p:sp>
        <p:nvSpPr>
          <p:cNvPr id="46" name="Freeform 1082"/>
          <p:cNvSpPr>
            <a:spLocks/>
          </p:cNvSpPr>
          <p:nvPr/>
        </p:nvSpPr>
        <p:spPr bwMode="auto">
          <a:xfrm rot="1247945">
            <a:off x="2069746" y="1504380"/>
            <a:ext cx="2599700" cy="1629620"/>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 name="connsiteX0" fmla="*/ 0 w 10767"/>
              <a:gd name="connsiteY0" fmla="*/ 0 h 9703"/>
              <a:gd name="connsiteX1" fmla="*/ 1051 w 10767"/>
              <a:gd name="connsiteY1" fmla="*/ 657 h 9703"/>
              <a:gd name="connsiteX2" fmla="*/ 1389 w 10767"/>
              <a:gd name="connsiteY2" fmla="*/ 1571 h 9703"/>
              <a:gd name="connsiteX3" fmla="*/ 1780 w 10767"/>
              <a:gd name="connsiteY3" fmla="*/ 2453 h 9703"/>
              <a:gd name="connsiteX4" fmla="*/ 2221 w 10767"/>
              <a:gd name="connsiteY4" fmla="*/ 3300 h 9703"/>
              <a:gd name="connsiteX5" fmla="*/ 2720 w 10767"/>
              <a:gd name="connsiteY5" fmla="*/ 4103 h 9703"/>
              <a:gd name="connsiteX6" fmla="*/ 3259 w 10767"/>
              <a:gd name="connsiteY6" fmla="*/ 4870 h 9703"/>
              <a:gd name="connsiteX7" fmla="*/ 3841 w 10767"/>
              <a:gd name="connsiteY7" fmla="*/ 5589 h 9703"/>
              <a:gd name="connsiteX8" fmla="*/ 4472 w 10767"/>
              <a:gd name="connsiteY8" fmla="*/ 6265 h 9703"/>
              <a:gd name="connsiteX9" fmla="*/ 5143 w 10767"/>
              <a:gd name="connsiteY9" fmla="*/ 6885 h 9703"/>
              <a:gd name="connsiteX10" fmla="*/ 5853 w 10767"/>
              <a:gd name="connsiteY10" fmla="*/ 7461 h 9703"/>
              <a:gd name="connsiteX11" fmla="*/ 6597 w 10767"/>
              <a:gd name="connsiteY11" fmla="*/ 7982 h 9703"/>
              <a:gd name="connsiteX12" fmla="*/ 7375 w 10767"/>
              <a:gd name="connsiteY12" fmla="*/ 8447 h 9703"/>
              <a:gd name="connsiteX13" fmla="*/ 8178 w 10767"/>
              <a:gd name="connsiteY13" fmla="*/ 8852 h 9703"/>
              <a:gd name="connsiteX14" fmla="*/ 9015 w 10767"/>
              <a:gd name="connsiteY14" fmla="*/ 9202 h 9703"/>
              <a:gd name="connsiteX15" fmla="*/ 9881 w 10767"/>
              <a:gd name="connsiteY15" fmla="*/ 9480 h 9703"/>
              <a:gd name="connsiteX16" fmla="*/ 10767 w 10767"/>
              <a:gd name="connsiteY16" fmla="*/ 9703 h 9703"/>
              <a:gd name="connsiteX0" fmla="*/ 0 w 10000"/>
              <a:gd name="connsiteY0" fmla="*/ 0 h 10000"/>
              <a:gd name="connsiteX1" fmla="*/ 627 w 10000"/>
              <a:gd name="connsiteY1" fmla="*/ 1193 h 10000"/>
              <a:gd name="connsiteX2" fmla="*/ 1290 w 10000"/>
              <a:gd name="connsiteY2" fmla="*/ 1619 h 10000"/>
              <a:gd name="connsiteX3" fmla="*/ 1653 w 10000"/>
              <a:gd name="connsiteY3" fmla="*/ 2528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0 w 10000"/>
              <a:gd name="connsiteY0" fmla="*/ 0 h 10000"/>
              <a:gd name="connsiteX1" fmla="*/ 627 w 10000"/>
              <a:gd name="connsiteY1" fmla="*/ 1193 h 10000"/>
              <a:gd name="connsiteX2" fmla="*/ 1135 w 10000"/>
              <a:gd name="connsiteY2" fmla="*/ 1958 h 10000"/>
              <a:gd name="connsiteX3" fmla="*/ 1653 w 10000"/>
              <a:gd name="connsiteY3" fmla="*/ 2528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0 w 10000"/>
              <a:gd name="connsiteY0" fmla="*/ 0 h 10000"/>
              <a:gd name="connsiteX1" fmla="*/ 627 w 10000"/>
              <a:gd name="connsiteY1" fmla="*/ 1193 h 10000"/>
              <a:gd name="connsiteX2" fmla="*/ 1135 w 10000"/>
              <a:gd name="connsiteY2" fmla="*/ 1958 h 10000"/>
              <a:gd name="connsiteX3" fmla="*/ 1437 w 10000"/>
              <a:gd name="connsiteY3" fmla="*/ 2780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0 w 10000"/>
              <a:gd name="connsiteY0" fmla="*/ 0 h 10000"/>
              <a:gd name="connsiteX1" fmla="*/ 627 w 10000"/>
              <a:gd name="connsiteY1" fmla="*/ 1193 h 10000"/>
              <a:gd name="connsiteX2" fmla="*/ 1010 w 10000"/>
              <a:gd name="connsiteY2" fmla="*/ 2094 h 10000"/>
              <a:gd name="connsiteX3" fmla="*/ 1437 w 10000"/>
              <a:gd name="connsiteY3" fmla="*/ 2780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0 w 10000"/>
              <a:gd name="connsiteY0" fmla="*/ 0 h 10000"/>
              <a:gd name="connsiteX1" fmla="*/ 523 w 10000"/>
              <a:gd name="connsiteY1" fmla="*/ 1255 h 10000"/>
              <a:gd name="connsiteX2" fmla="*/ 1010 w 10000"/>
              <a:gd name="connsiteY2" fmla="*/ 2094 h 10000"/>
              <a:gd name="connsiteX3" fmla="*/ 1437 w 10000"/>
              <a:gd name="connsiteY3" fmla="*/ 2780 h 10000"/>
              <a:gd name="connsiteX4" fmla="*/ 2063 w 10000"/>
              <a:gd name="connsiteY4" fmla="*/ 3401 h 10000"/>
              <a:gd name="connsiteX5" fmla="*/ 2526 w 10000"/>
              <a:gd name="connsiteY5" fmla="*/ 4229 h 10000"/>
              <a:gd name="connsiteX6" fmla="*/ 3027 w 10000"/>
              <a:gd name="connsiteY6" fmla="*/ 5019 h 10000"/>
              <a:gd name="connsiteX7" fmla="*/ 3567 w 10000"/>
              <a:gd name="connsiteY7" fmla="*/ 5760 h 10000"/>
              <a:gd name="connsiteX8" fmla="*/ 4153 w 10000"/>
              <a:gd name="connsiteY8" fmla="*/ 6457 h 10000"/>
              <a:gd name="connsiteX9" fmla="*/ 4777 w 10000"/>
              <a:gd name="connsiteY9" fmla="*/ 7096 h 10000"/>
              <a:gd name="connsiteX10" fmla="*/ 5436 w 10000"/>
              <a:gd name="connsiteY10" fmla="*/ 7689 h 10000"/>
              <a:gd name="connsiteX11" fmla="*/ 6127 w 10000"/>
              <a:gd name="connsiteY11" fmla="*/ 8226 h 10000"/>
              <a:gd name="connsiteX12" fmla="*/ 6850 w 10000"/>
              <a:gd name="connsiteY12" fmla="*/ 8706 h 10000"/>
              <a:gd name="connsiteX13" fmla="*/ 7595 w 10000"/>
              <a:gd name="connsiteY13" fmla="*/ 9123 h 10000"/>
              <a:gd name="connsiteX14" fmla="*/ 8373 w 10000"/>
              <a:gd name="connsiteY14" fmla="*/ 9484 h 10000"/>
              <a:gd name="connsiteX15" fmla="*/ 9177 w 10000"/>
              <a:gd name="connsiteY15" fmla="*/ 9770 h 10000"/>
              <a:gd name="connsiteX16" fmla="*/ 10000 w 10000"/>
              <a:gd name="connsiteY16" fmla="*/ 10000 h 10000"/>
              <a:gd name="connsiteX0" fmla="*/ 27 w 10027"/>
              <a:gd name="connsiteY0" fmla="*/ 0 h 10000"/>
              <a:gd name="connsiteX1" fmla="*/ 17 w 10027"/>
              <a:gd name="connsiteY1" fmla="*/ 373 h 10000"/>
              <a:gd name="connsiteX2" fmla="*/ 550 w 10027"/>
              <a:gd name="connsiteY2" fmla="*/ 1255 h 10000"/>
              <a:gd name="connsiteX3" fmla="*/ 1037 w 10027"/>
              <a:gd name="connsiteY3" fmla="*/ 2094 h 10000"/>
              <a:gd name="connsiteX4" fmla="*/ 1464 w 10027"/>
              <a:gd name="connsiteY4" fmla="*/ 2780 h 10000"/>
              <a:gd name="connsiteX5" fmla="*/ 2090 w 10027"/>
              <a:gd name="connsiteY5" fmla="*/ 3401 h 10000"/>
              <a:gd name="connsiteX6" fmla="*/ 2553 w 10027"/>
              <a:gd name="connsiteY6" fmla="*/ 4229 h 10000"/>
              <a:gd name="connsiteX7" fmla="*/ 3054 w 10027"/>
              <a:gd name="connsiteY7" fmla="*/ 5019 h 10000"/>
              <a:gd name="connsiteX8" fmla="*/ 3594 w 10027"/>
              <a:gd name="connsiteY8" fmla="*/ 5760 h 10000"/>
              <a:gd name="connsiteX9" fmla="*/ 4180 w 10027"/>
              <a:gd name="connsiteY9" fmla="*/ 6457 h 10000"/>
              <a:gd name="connsiteX10" fmla="*/ 4804 w 10027"/>
              <a:gd name="connsiteY10" fmla="*/ 7096 h 10000"/>
              <a:gd name="connsiteX11" fmla="*/ 5463 w 10027"/>
              <a:gd name="connsiteY11" fmla="*/ 7689 h 10000"/>
              <a:gd name="connsiteX12" fmla="*/ 6154 w 10027"/>
              <a:gd name="connsiteY12" fmla="*/ 8226 h 10000"/>
              <a:gd name="connsiteX13" fmla="*/ 6877 w 10027"/>
              <a:gd name="connsiteY13" fmla="*/ 8706 h 10000"/>
              <a:gd name="connsiteX14" fmla="*/ 7622 w 10027"/>
              <a:gd name="connsiteY14" fmla="*/ 9123 h 10000"/>
              <a:gd name="connsiteX15" fmla="*/ 8400 w 10027"/>
              <a:gd name="connsiteY15" fmla="*/ 9484 h 10000"/>
              <a:gd name="connsiteX16" fmla="*/ 9204 w 10027"/>
              <a:gd name="connsiteY16" fmla="*/ 9770 h 10000"/>
              <a:gd name="connsiteX17" fmla="*/ 10027 w 10027"/>
              <a:gd name="connsiteY17" fmla="*/ 10000 h 10000"/>
              <a:gd name="connsiteX0" fmla="*/ 27 w 10027"/>
              <a:gd name="connsiteY0" fmla="*/ 0 h 10000"/>
              <a:gd name="connsiteX1" fmla="*/ 17 w 10027"/>
              <a:gd name="connsiteY1" fmla="*/ 373 h 10000"/>
              <a:gd name="connsiteX2" fmla="*/ 550 w 10027"/>
              <a:gd name="connsiteY2" fmla="*/ 1255 h 10000"/>
              <a:gd name="connsiteX3" fmla="*/ 1037 w 10027"/>
              <a:gd name="connsiteY3" fmla="*/ 2094 h 10000"/>
              <a:gd name="connsiteX4" fmla="*/ 1464 w 10027"/>
              <a:gd name="connsiteY4" fmla="*/ 2780 h 10000"/>
              <a:gd name="connsiteX5" fmla="*/ 1917 w 10027"/>
              <a:gd name="connsiteY5" fmla="*/ 3504 h 10000"/>
              <a:gd name="connsiteX6" fmla="*/ 2553 w 10027"/>
              <a:gd name="connsiteY6" fmla="*/ 4229 h 10000"/>
              <a:gd name="connsiteX7" fmla="*/ 3054 w 10027"/>
              <a:gd name="connsiteY7" fmla="*/ 5019 h 10000"/>
              <a:gd name="connsiteX8" fmla="*/ 3594 w 10027"/>
              <a:gd name="connsiteY8" fmla="*/ 5760 h 10000"/>
              <a:gd name="connsiteX9" fmla="*/ 4180 w 10027"/>
              <a:gd name="connsiteY9" fmla="*/ 6457 h 10000"/>
              <a:gd name="connsiteX10" fmla="*/ 4804 w 10027"/>
              <a:gd name="connsiteY10" fmla="*/ 7096 h 10000"/>
              <a:gd name="connsiteX11" fmla="*/ 5463 w 10027"/>
              <a:gd name="connsiteY11" fmla="*/ 7689 h 10000"/>
              <a:gd name="connsiteX12" fmla="*/ 6154 w 10027"/>
              <a:gd name="connsiteY12" fmla="*/ 8226 h 10000"/>
              <a:gd name="connsiteX13" fmla="*/ 6877 w 10027"/>
              <a:gd name="connsiteY13" fmla="*/ 8706 h 10000"/>
              <a:gd name="connsiteX14" fmla="*/ 7622 w 10027"/>
              <a:gd name="connsiteY14" fmla="*/ 9123 h 10000"/>
              <a:gd name="connsiteX15" fmla="*/ 8400 w 10027"/>
              <a:gd name="connsiteY15" fmla="*/ 9484 h 10000"/>
              <a:gd name="connsiteX16" fmla="*/ 9204 w 10027"/>
              <a:gd name="connsiteY16" fmla="*/ 9770 h 10000"/>
              <a:gd name="connsiteX17" fmla="*/ 10027 w 10027"/>
              <a:gd name="connsiteY17" fmla="*/ 10000 h 10000"/>
              <a:gd name="connsiteX0" fmla="*/ 0 w 10194"/>
              <a:gd name="connsiteY0" fmla="*/ 0 h 9823"/>
              <a:gd name="connsiteX1" fmla="*/ 184 w 10194"/>
              <a:gd name="connsiteY1" fmla="*/ 196 h 9823"/>
              <a:gd name="connsiteX2" fmla="*/ 717 w 10194"/>
              <a:gd name="connsiteY2" fmla="*/ 1078 h 9823"/>
              <a:gd name="connsiteX3" fmla="*/ 1204 w 10194"/>
              <a:gd name="connsiteY3" fmla="*/ 1917 h 9823"/>
              <a:gd name="connsiteX4" fmla="*/ 1631 w 10194"/>
              <a:gd name="connsiteY4" fmla="*/ 2603 h 9823"/>
              <a:gd name="connsiteX5" fmla="*/ 2084 w 10194"/>
              <a:gd name="connsiteY5" fmla="*/ 3327 h 9823"/>
              <a:gd name="connsiteX6" fmla="*/ 2720 w 10194"/>
              <a:gd name="connsiteY6" fmla="*/ 4052 h 9823"/>
              <a:gd name="connsiteX7" fmla="*/ 3221 w 10194"/>
              <a:gd name="connsiteY7" fmla="*/ 4842 h 9823"/>
              <a:gd name="connsiteX8" fmla="*/ 3761 w 10194"/>
              <a:gd name="connsiteY8" fmla="*/ 5583 h 9823"/>
              <a:gd name="connsiteX9" fmla="*/ 4347 w 10194"/>
              <a:gd name="connsiteY9" fmla="*/ 6280 h 9823"/>
              <a:gd name="connsiteX10" fmla="*/ 4971 w 10194"/>
              <a:gd name="connsiteY10" fmla="*/ 6919 h 9823"/>
              <a:gd name="connsiteX11" fmla="*/ 5630 w 10194"/>
              <a:gd name="connsiteY11" fmla="*/ 7512 h 9823"/>
              <a:gd name="connsiteX12" fmla="*/ 6321 w 10194"/>
              <a:gd name="connsiteY12" fmla="*/ 8049 h 9823"/>
              <a:gd name="connsiteX13" fmla="*/ 7044 w 10194"/>
              <a:gd name="connsiteY13" fmla="*/ 8529 h 9823"/>
              <a:gd name="connsiteX14" fmla="*/ 7789 w 10194"/>
              <a:gd name="connsiteY14" fmla="*/ 8946 h 9823"/>
              <a:gd name="connsiteX15" fmla="*/ 8567 w 10194"/>
              <a:gd name="connsiteY15" fmla="*/ 9307 h 9823"/>
              <a:gd name="connsiteX16" fmla="*/ 9371 w 10194"/>
              <a:gd name="connsiteY16" fmla="*/ 9593 h 9823"/>
              <a:gd name="connsiteX17" fmla="*/ 10194 w 10194"/>
              <a:gd name="connsiteY17" fmla="*/ 9823 h 9823"/>
              <a:gd name="connsiteX0" fmla="*/ 0 w 10000"/>
              <a:gd name="connsiteY0" fmla="*/ 0 h 10000"/>
              <a:gd name="connsiteX1" fmla="*/ 180 w 10000"/>
              <a:gd name="connsiteY1" fmla="*/ 200 h 10000"/>
              <a:gd name="connsiteX2" fmla="*/ 703 w 10000"/>
              <a:gd name="connsiteY2" fmla="*/ 1097 h 10000"/>
              <a:gd name="connsiteX3" fmla="*/ 1181 w 10000"/>
              <a:gd name="connsiteY3" fmla="*/ 1952 h 10000"/>
              <a:gd name="connsiteX4" fmla="*/ 1600 w 10000"/>
              <a:gd name="connsiteY4" fmla="*/ 2650 h 10000"/>
              <a:gd name="connsiteX5" fmla="*/ 2044 w 10000"/>
              <a:gd name="connsiteY5" fmla="*/ 3387 h 10000"/>
              <a:gd name="connsiteX6" fmla="*/ 2579 w 10000"/>
              <a:gd name="connsiteY6" fmla="*/ 4243 h 10000"/>
              <a:gd name="connsiteX7" fmla="*/ 3160 w 10000"/>
              <a:gd name="connsiteY7" fmla="*/ 4929 h 10000"/>
              <a:gd name="connsiteX8" fmla="*/ 3689 w 10000"/>
              <a:gd name="connsiteY8" fmla="*/ 5684 h 10000"/>
              <a:gd name="connsiteX9" fmla="*/ 4264 w 10000"/>
              <a:gd name="connsiteY9" fmla="*/ 6393 h 10000"/>
              <a:gd name="connsiteX10" fmla="*/ 4876 w 10000"/>
              <a:gd name="connsiteY10" fmla="*/ 7044 h 10000"/>
              <a:gd name="connsiteX11" fmla="*/ 5523 w 10000"/>
              <a:gd name="connsiteY11" fmla="*/ 7647 h 10000"/>
              <a:gd name="connsiteX12" fmla="*/ 6201 w 10000"/>
              <a:gd name="connsiteY12" fmla="*/ 8194 h 10000"/>
              <a:gd name="connsiteX13" fmla="*/ 6910 w 10000"/>
              <a:gd name="connsiteY13" fmla="*/ 8683 h 10000"/>
              <a:gd name="connsiteX14" fmla="*/ 7641 w 10000"/>
              <a:gd name="connsiteY14" fmla="*/ 9107 h 10000"/>
              <a:gd name="connsiteX15" fmla="*/ 8404 w 10000"/>
              <a:gd name="connsiteY15" fmla="*/ 9475 h 10000"/>
              <a:gd name="connsiteX16" fmla="*/ 9193 w 10000"/>
              <a:gd name="connsiteY16" fmla="*/ 9766 h 10000"/>
              <a:gd name="connsiteX17" fmla="*/ 10000 w 10000"/>
              <a:gd name="connsiteY17" fmla="*/ 10000 h 10000"/>
              <a:gd name="connsiteX0" fmla="*/ 0 w 9898"/>
              <a:gd name="connsiteY0" fmla="*/ 0 h 10063"/>
              <a:gd name="connsiteX1" fmla="*/ 78 w 9898"/>
              <a:gd name="connsiteY1" fmla="*/ 263 h 10063"/>
              <a:gd name="connsiteX2" fmla="*/ 601 w 9898"/>
              <a:gd name="connsiteY2" fmla="*/ 1160 h 10063"/>
              <a:gd name="connsiteX3" fmla="*/ 1079 w 9898"/>
              <a:gd name="connsiteY3" fmla="*/ 2015 h 10063"/>
              <a:gd name="connsiteX4" fmla="*/ 1498 w 9898"/>
              <a:gd name="connsiteY4" fmla="*/ 2713 h 10063"/>
              <a:gd name="connsiteX5" fmla="*/ 1942 w 9898"/>
              <a:gd name="connsiteY5" fmla="*/ 3450 h 10063"/>
              <a:gd name="connsiteX6" fmla="*/ 2477 w 9898"/>
              <a:gd name="connsiteY6" fmla="*/ 4306 h 10063"/>
              <a:gd name="connsiteX7" fmla="*/ 3058 w 9898"/>
              <a:gd name="connsiteY7" fmla="*/ 4992 h 10063"/>
              <a:gd name="connsiteX8" fmla="*/ 3587 w 9898"/>
              <a:gd name="connsiteY8" fmla="*/ 5747 h 10063"/>
              <a:gd name="connsiteX9" fmla="*/ 4162 w 9898"/>
              <a:gd name="connsiteY9" fmla="*/ 6456 h 10063"/>
              <a:gd name="connsiteX10" fmla="*/ 4774 w 9898"/>
              <a:gd name="connsiteY10" fmla="*/ 7107 h 10063"/>
              <a:gd name="connsiteX11" fmla="*/ 5421 w 9898"/>
              <a:gd name="connsiteY11" fmla="*/ 7710 h 10063"/>
              <a:gd name="connsiteX12" fmla="*/ 6099 w 9898"/>
              <a:gd name="connsiteY12" fmla="*/ 8257 h 10063"/>
              <a:gd name="connsiteX13" fmla="*/ 6808 w 9898"/>
              <a:gd name="connsiteY13" fmla="*/ 8746 h 10063"/>
              <a:gd name="connsiteX14" fmla="*/ 7539 w 9898"/>
              <a:gd name="connsiteY14" fmla="*/ 9170 h 10063"/>
              <a:gd name="connsiteX15" fmla="*/ 8302 w 9898"/>
              <a:gd name="connsiteY15" fmla="*/ 9538 h 10063"/>
              <a:gd name="connsiteX16" fmla="*/ 9091 w 9898"/>
              <a:gd name="connsiteY16" fmla="*/ 9829 h 10063"/>
              <a:gd name="connsiteX17" fmla="*/ 9898 w 9898"/>
              <a:gd name="connsiteY17" fmla="*/ 10063 h 1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98" h="10063">
                <a:moveTo>
                  <a:pt x="0" y="0"/>
                </a:moveTo>
                <a:cubicBezTo>
                  <a:pt x="65" y="84"/>
                  <a:pt x="14" y="178"/>
                  <a:pt x="78" y="263"/>
                </a:cubicBezTo>
                <a:lnTo>
                  <a:pt x="601" y="1160"/>
                </a:lnTo>
                <a:lnTo>
                  <a:pt x="1079" y="2015"/>
                </a:lnTo>
                <a:lnTo>
                  <a:pt x="1498" y="2713"/>
                </a:lnTo>
                <a:lnTo>
                  <a:pt x="1942" y="3450"/>
                </a:lnTo>
                <a:lnTo>
                  <a:pt x="2477" y="4306"/>
                </a:lnTo>
                <a:lnTo>
                  <a:pt x="3058" y="4992"/>
                </a:lnTo>
                <a:lnTo>
                  <a:pt x="3587" y="5747"/>
                </a:lnTo>
                <a:lnTo>
                  <a:pt x="4162" y="6456"/>
                </a:lnTo>
                <a:lnTo>
                  <a:pt x="4774" y="7107"/>
                </a:lnTo>
                <a:lnTo>
                  <a:pt x="5421" y="7710"/>
                </a:lnTo>
                <a:lnTo>
                  <a:pt x="6099" y="8257"/>
                </a:lnTo>
                <a:lnTo>
                  <a:pt x="6808" y="8746"/>
                </a:lnTo>
                <a:lnTo>
                  <a:pt x="7539" y="9170"/>
                </a:lnTo>
                <a:lnTo>
                  <a:pt x="8302" y="9538"/>
                </a:lnTo>
                <a:lnTo>
                  <a:pt x="9091" y="9829"/>
                </a:lnTo>
                <a:lnTo>
                  <a:pt x="9898" y="10063"/>
                </a:lnTo>
              </a:path>
            </a:pathLst>
          </a:custGeom>
          <a:noFill/>
          <a:ln w="76200" cap="rnd">
            <a:solidFill>
              <a:srgbClr val="0000CC"/>
            </a:solidFill>
            <a:round/>
            <a:headEnd/>
            <a:tailEnd/>
          </a:ln>
          <a:scene3d>
            <a:camera prst="orthographicFront"/>
            <a:lightRig rig="threePt" dir="t"/>
          </a:scene3d>
          <a:sp3d>
            <a:bevelT/>
          </a:sp3d>
        </p:spPr>
        <p:txBody>
          <a:bodyPr/>
          <a:lstStyle/>
          <a:p>
            <a:endParaRPr lang="en-US">
              <a:solidFill>
                <a:srgbClr val="000000"/>
              </a:solidFill>
            </a:endParaRPr>
          </a:p>
        </p:txBody>
      </p:sp>
      <p:cxnSp>
        <p:nvCxnSpPr>
          <p:cNvPr id="2050" name="Straight Arrow Connector 42"/>
          <p:cNvCxnSpPr>
            <a:cxnSpLocks noChangeShapeType="1"/>
          </p:cNvCxnSpPr>
          <p:nvPr/>
        </p:nvCxnSpPr>
        <p:spPr bwMode="auto">
          <a:xfrm rot="5400000">
            <a:off x="2648744" y="4566444"/>
            <a:ext cx="1223962" cy="0"/>
          </a:xfrm>
          <a:prstGeom prst="straightConnector1">
            <a:avLst/>
          </a:prstGeom>
          <a:noFill/>
          <a:ln w="28575" algn="ctr">
            <a:solidFill>
              <a:schemeClr val="tx1"/>
            </a:solidFill>
            <a:prstDash val="dash"/>
            <a:round/>
            <a:headEnd/>
            <a:tailEnd type="stealth" w="med" len="med"/>
          </a:ln>
        </p:spPr>
      </p:cxnSp>
      <p:pic>
        <p:nvPicPr>
          <p:cNvPr id="307293" name="Picture 1117" descr="divider inflation line_of_fire"/>
          <p:cNvPicPr>
            <a:picLocks noChangeAspect="1" noChangeArrowheads="1" noCrop="1"/>
          </p:cNvPicPr>
          <p:nvPr/>
        </p:nvPicPr>
        <p:blipFill>
          <a:blip r:embed="rId9"/>
          <a:srcRect/>
          <a:stretch>
            <a:fillRect/>
          </a:stretch>
        </p:blipFill>
        <p:spPr bwMode="auto">
          <a:xfrm>
            <a:off x="2286000" y="4875213"/>
            <a:ext cx="971550" cy="296862"/>
          </a:xfrm>
          <a:prstGeom prst="rect">
            <a:avLst/>
          </a:prstGeom>
          <a:noFill/>
          <a:ln w="9525">
            <a:noFill/>
            <a:miter lim="800000"/>
            <a:headEnd/>
            <a:tailEnd/>
          </a:ln>
        </p:spPr>
      </p:pic>
      <p:pic>
        <p:nvPicPr>
          <p:cNvPr id="307292" name="Picture 1116" descr="divider fancy"/>
          <p:cNvPicPr>
            <a:picLocks noChangeAspect="1" noChangeArrowheads="1" noCrop="1"/>
          </p:cNvPicPr>
          <p:nvPr/>
        </p:nvPicPr>
        <p:blipFill>
          <a:blip r:embed="rId10"/>
          <a:srcRect/>
          <a:stretch>
            <a:fillRect/>
          </a:stretch>
        </p:blipFill>
        <p:spPr bwMode="auto">
          <a:xfrm>
            <a:off x="3238500" y="5026025"/>
            <a:ext cx="1504950" cy="127000"/>
          </a:xfrm>
          <a:prstGeom prst="rect">
            <a:avLst/>
          </a:prstGeom>
          <a:noFill/>
          <a:ln w="9525">
            <a:noFill/>
            <a:miter lim="800000"/>
            <a:headEnd/>
            <a:tailEnd/>
          </a:ln>
        </p:spPr>
      </p:pic>
      <p:sp>
        <p:nvSpPr>
          <p:cNvPr id="307255" name="Rectangle 1079"/>
          <p:cNvSpPr>
            <a:spLocks noChangeArrowheads="1"/>
          </p:cNvSpPr>
          <p:nvPr/>
        </p:nvSpPr>
        <p:spPr bwMode="auto">
          <a:xfrm>
            <a:off x="473202" y="4381500"/>
            <a:ext cx="438150" cy="2095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600" b="1" dirty="0">
                <a:solidFill>
                  <a:srgbClr val="FF0000"/>
                </a:solidFill>
                <a:effectLst>
                  <a:outerShdw blurRad="38100" dist="38100" dir="2700000" algn="tl">
                    <a:srgbClr val="000000"/>
                  </a:outerShdw>
                </a:effectLst>
                <a:latin typeface="Arial" charset="0"/>
              </a:rPr>
              <a:t>1</a:t>
            </a:r>
            <a:r>
              <a:rPr lang="en-US" sz="1600" b="1" dirty="0" smtClean="0">
                <a:solidFill>
                  <a:srgbClr val="FF0000"/>
                </a:solidFill>
                <a:effectLst>
                  <a:outerShdw blurRad="38100" dist="38100" dir="2700000" algn="tl">
                    <a:srgbClr val="000000"/>
                  </a:outerShdw>
                </a:effectLst>
                <a:latin typeface="Arial" charset="0"/>
              </a:rPr>
              <a:t>%</a:t>
            </a:r>
            <a:r>
              <a:rPr lang="en-US" sz="1400" b="1" dirty="0" smtClean="0">
                <a:solidFill>
                  <a:srgbClr val="FF0000"/>
                </a:solidFill>
                <a:effectLst>
                  <a:outerShdw blurRad="38100" dist="38100" dir="2700000" algn="tl">
                    <a:srgbClr val="000000"/>
                  </a:outerShdw>
                </a:effectLst>
                <a:latin typeface="Arial" charset="0"/>
              </a:rPr>
              <a:t> </a:t>
            </a:r>
            <a:endParaRPr lang="en-US" sz="1400" b="1" dirty="0">
              <a:solidFill>
                <a:srgbClr val="FF0000"/>
              </a:solidFill>
              <a:effectLst>
                <a:outerShdw blurRad="38100" dist="38100" dir="2700000" algn="tl">
                  <a:srgbClr val="000000"/>
                </a:outerShdw>
              </a:effectLst>
              <a:latin typeface="Arial" charset="0"/>
            </a:endParaRPr>
          </a:p>
        </p:txBody>
      </p:sp>
      <p:sp>
        <p:nvSpPr>
          <p:cNvPr id="3077" name="Line 1083"/>
          <p:cNvSpPr>
            <a:spLocks noChangeShapeType="1"/>
          </p:cNvSpPr>
          <p:nvPr/>
        </p:nvSpPr>
        <p:spPr bwMode="auto">
          <a:xfrm flipH="1">
            <a:off x="3257550" y="1257300"/>
            <a:ext cx="19050" cy="3962400"/>
          </a:xfrm>
          <a:prstGeom prst="line">
            <a:avLst/>
          </a:prstGeom>
          <a:noFill/>
          <a:ln w="76200">
            <a:solidFill>
              <a:srgbClr val="0000FF"/>
            </a:solidFill>
            <a:round/>
            <a:headEnd/>
            <a:tailEnd/>
          </a:ln>
          <a:scene3d>
            <a:camera prst="orthographicFront"/>
            <a:lightRig rig="threePt" dir="t"/>
          </a:scene3d>
          <a:sp3d>
            <a:bevelT w="165100" prst="coolSlant"/>
          </a:sp3d>
        </p:spPr>
        <p:txBody>
          <a:bodyPr/>
          <a:lstStyle/>
          <a:p>
            <a:endParaRPr lang="en-US">
              <a:solidFill>
                <a:srgbClr val="000000"/>
              </a:solidFill>
            </a:endParaRPr>
          </a:p>
        </p:txBody>
      </p:sp>
      <p:sp>
        <p:nvSpPr>
          <p:cNvPr id="2055" name="Freeform 1084"/>
          <p:cNvSpPr>
            <a:spLocks/>
          </p:cNvSpPr>
          <p:nvPr/>
        </p:nvSpPr>
        <p:spPr bwMode="auto">
          <a:xfrm rot="-624667">
            <a:off x="2411413" y="2058988"/>
            <a:ext cx="2806700" cy="2714625"/>
          </a:xfrm>
          <a:custGeom>
            <a:avLst/>
            <a:gdLst>
              <a:gd name="T0" fmla="*/ 0 w 1447"/>
              <a:gd name="T1" fmla="*/ 2147483647 h 1293"/>
              <a:gd name="T2" fmla="*/ 2147483647 w 1447"/>
              <a:gd name="T3" fmla="*/ 2147483647 h 1293"/>
              <a:gd name="T4" fmla="*/ 2147483647 w 1447"/>
              <a:gd name="T5" fmla="*/ 2147483647 h 1293"/>
              <a:gd name="T6" fmla="*/ 2147483647 w 1447"/>
              <a:gd name="T7" fmla="*/ 2147483647 h 1293"/>
              <a:gd name="T8" fmla="*/ 2147483647 w 1447"/>
              <a:gd name="T9" fmla="*/ 2147483647 h 1293"/>
              <a:gd name="T10" fmla="*/ 2147483647 w 1447"/>
              <a:gd name="T11" fmla="*/ 2147483647 h 1293"/>
              <a:gd name="T12" fmla="*/ 2147483647 w 1447"/>
              <a:gd name="T13" fmla="*/ 2147483647 h 1293"/>
              <a:gd name="T14" fmla="*/ 2147483647 w 1447"/>
              <a:gd name="T15" fmla="*/ 2147483647 h 1293"/>
              <a:gd name="T16" fmla="*/ 2147483647 w 1447"/>
              <a:gd name="T17" fmla="*/ 2147483647 h 1293"/>
              <a:gd name="T18" fmla="*/ 2147483647 w 1447"/>
              <a:gd name="T19" fmla="*/ 2147483647 h 1293"/>
              <a:gd name="T20" fmla="*/ 2147483647 w 1447"/>
              <a:gd name="T21" fmla="*/ 2147483647 h 1293"/>
              <a:gd name="T22" fmla="*/ 2147483647 w 1447"/>
              <a:gd name="T23" fmla="*/ 2147483647 h 1293"/>
              <a:gd name="T24" fmla="*/ 2147483647 w 1447"/>
              <a:gd name="T25" fmla="*/ 2147483647 h 1293"/>
              <a:gd name="T26" fmla="*/ 2147483647 w 1447"/>
              <a:gd name="T27" fmla="*/ 2147483647 h 1293"/>
              <a:gd name="T28" fmla="*/ 2147483647 w 1447"/>
              <a:gd name="T29" fmla="*/ 2147483647 h 1293"/>
              <a:gd name="T30" fmla="*/ 2147483647 w 1447"/>
              <a:gd name="T31" fmla="*/ 2147483647 h 1293"/>
              <a:gd name="T32" fmla="*/ 2147483647 w 1447"/>
              <a:gd name="T33" fmla="*/ 2147483647 h 1293"/>
              <a:gd name="T34" fmla="*/ 2147483647 w 1447"/>
              <a:gd name="T35" fmla="*/ 2147483647 h 1293"/>
              <a:gd name="T36" fmla="*/ 2147483647 w 1447"/>
              <a:gd name="T37" fmla="*/ 2147483647 h 1293"/>
              <a:gd name="T38" fmla="*/ 2147483647 w 1447"/>
              <a:gd name="T39" fmla="*/ 2147483647 h 1293"/>
              <a:gd name="T40" fmla="*/ 2147483647 w 1447"/>
              <a:gd name="T41" fmla="*/ 2147483647 h 1293"/>
              <a:gd name="T42" fmla="*/ 2147483647 w 1447"/>
              <a:gd name="T43" fmla="*/ 2147483647 h 1293"/>
              <a:gd name="T44" fmla="*/ 2147483647 w 1447"/>
              <a:gd name="T45" fmla="*/ 2147483647 h 1293"/>
              <a:gd name="T46" fmla="*/ 2147483647 w 1447"/>
              <a:gd name="T47" fmla="*/ 2147483647 h 1293"/>
              <a:gd name="T48" fmla="*/ 2147483647 w 1447"/>
              <a:gd name="T49" fmla="*/ 2147483647 h 1293"/>
              <a:gd name="T50" fmla="*/ 2147483647 w 1447"/>
              <a:gd name="T51" fmla="*/ 2147483647 h 1293"/>
              <a:gd name="T52" fmla="*/ 2147483647 w 1447"/>
              <a:gd name="T53" fmla="*/ 2147483647 h 1293"/>
              <a:gd name="T54" fmla="*/ 2147483647 w 1447"/>
              <a:gd name="T55" fmla="*/ 2147483647 h 1293"/>
              <a:gd name="T56" fmla="*/ 2147483647 w 1447"/>
              <a:gd name="T57" fmla="*/ 2147483647 h 1293"/>
              <a:gd name="T58" fmla="*/ 2147483647 w 1447"/>
              <a:gd name="T59" fmla="*/ 2147483647 h 1293"/>
              <a:gd name="T60" fmla="*/ 2147483647 w 1447"/>
              <a:gd name="T61" fmla="*/ 2147483647 h 1293"/>
              <a:gd name="T62" fmla="*/ 2147483647 w 1447"/>
              <a:gd name="T63" fmla="*/ 2147483647 h 1293"/>
              <a:gd name="T64" fmla="*/ 2147483647 w 1447"/>
              <a:gd name="T65" fmla="*/ 2147483647 h 1293"/>
              <a:gd name="T66" fmla="*/ 2147483647 w 1447"/>
              <a:gd name="T67" fmla="*/ 2147483647 h 1293"/>
              <a:gd name="T68" fmla="*/ 2147483647 w 1447"/>
              <a:gd name="T69" fmla="*/ 2147483647 h 1293"/>
              <a:gd name="T70" fmla="*/ 2147483647 w 1447"/>
              <a:gd name="T71" fmla="*/ 2147483647 h 1293"/>
              <a:gd name="T72" fmla="*/ 2147483647 w 1447"/>
              <a:gd name="T73" fmla="*/ 2147483647 h 1293"/>
              <a:gd name="T74" fmla="*/ 2147483647 w 1447"/>
              <a:gd name="T75" fmla="*/ 2147483647 h 1293"/>
              <a:gd name="T76" fmla="*/ 2147483647 w 1447"/>
              <a:gd name="T77" fmla="*/ 2147483647 h 1293"/>
              <a:gd name="T78" fmla="*/ 2147483647 w 1447"/>
              <a:gd name="T79" fmla="*/ 2147483647 h 1293"/>
              <a:gd name="T80" fmla="*/ 2147483647 w 1447"/>
              <a:gd name="T81" fmla="*/ 2147483647 h 1293"/>
              <a:gd name="T82" fmla="*/ 2147483647 w 1447"/>
              <a:gd name="T83" fmla="*/ 2147483647 h 1293"/>
              <a:gd name="T84" fmla="*/ 2147483647 w 1447"/>
              <a:gd name="T85" fmla="*/ 2147483647 h 1293"/>
              <a:gd name="T86" fmla="*/ 2147483647 w 1447"/>
              <a:gd name="T87" fmla="*/ 2147483647 h 1293"/>
              <a:gd name="T88" fmla="*/ 2147483647 w 1447"/>
              <a:gd name="T89" fmla="*/ 2147483647 h 1293"/>
              <a:gd name="T90" fmla="*/ 2147483647 w 1447"/>
              <a:gd name="T91" fmla="*/ 2147483647 h 1293"/>
              <a:gd name="T92" fmla="*/ 2147483647 w 1447"/>
              <a:gd name="T93" fmla="*/ 2147483647 h 1293"/>
              <a:gd name="T94" fmla="*/ 2147483647 w 1447"/>
              <a:gd name="T95" fmla="*/ 2147483647 h 1293"/>
              <a:gd name="T96" fmla="*/ 2147483647 w 1447"/>
              <a:gd name="T97" fmla="*/ 2147483647 h 1293"/>
              <a:gd name="T98" fmla="*/ 2147483647 w 1447"/>
              <a:gd name="T99" fmla="*/ 2147483647 h 1293"/>
              <a:gd name="T100" fmla="*/ 2147483647 w 1447"/>
              <a:gd name="T101" fmla="*/ 2147483647 h 1293"/>
              <a:gd name="T102" fmla="*/ 2147483647 w 1447"/>
              <a:gd name="T103" fmla="*/ 2147483647 h 1293"/>
              <a:gd name="T104" fmla="*/ 2147483647 w 1447"/>
              <a:gd name="T105" fmla="*/ 2147483647 h 1293"/>
              <a:gd name="T106" fmla="*/ 2147483647 w 1447"/>
              <a:gd name="T107" fmla="*/ 2147483647 h 12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7"/>
              <a:gd name="T163" fmla="*/ 0 h 1293"/>
              <a:gd name="T164" fmla="*/ 1447 w 1447"/>
              <a:gd name="T165" fmla="*/ 1293 h 12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7" h="1293">
                <a:moveTo>
                  <a:pt x="0" y="0"/>
                </a:moveTo>
                <a:lnTo>
                  <a:pt x="0" y="24"/>
                </a:lnTo>
                <a:lnTo>
                  <a:pt x="11" y="49"/>
                </a:lnTo>
                <a:lnTo>
                  <a:pt x="11" y="73"/>
                </a:lnTo>
                <a:lnTo>
                  <a:pt x="22" y="98"/>
                </a:lnTo>
                <a:lnTo>
                  <a:pt x="33" y="123"/>
                </a:lnTo>
                <a:lnTo>
                  <a:pt x="33" y="147"/>
                </a:lnTo>
                <a:lnTo>
                  <a:pt x="44" y="172"/>
                </a:lnTo>
                <a:lnTo>
                  <a:pt x="44" y="184"/>
                </a:lnTo>
                <a:lnTo>
                  <a:pt x="55" y="209"/>
                </a:lnTo>
                <a:lnTo>
                  <a:pt x="65" y="233"/>
                </a:lnTo>
                <a:lnTo>
                  <a:pt x="65" y="258"/>
                </a:lnTo>
                <a:lnTo>
                  <a:pt x="76" y="270"/>
                </a:lnTo>
                <a:lnTo>
                  <a:pt x="87" y="295"/>
                </a:lnTo>
                <a:lnTo>
                  <a:pt x="87" y="320"/>
                </a:lnTo>
                <a:lnTo>
                  <a:pt x="98" y="332"/>
                </a:lnTo>
                <a:lnTo>
                  <a:pt x="109" y="356"/>
                </a:lnTo>
                <a:lnTo>
                  <a:pt x="120" y="381"/>
                </a:lnTo>
                <a:lnTo>
                  <a:pt x="120" y="393"/>
                </a:lnTo>
                <a:lnTo>
                  <a:pt x="131" y="418"/>
                </a:lnTo>
                <a:lnTo>
                  <a:pt x="142" y="430"/>
                </a:lnTo>
                <a:lnTo>
                  <a:pt x="152" y="455"/>
                </a:lnTo>
                <a:lnTo>
                  <a:pt x="152" y="467"/>
                </a:lnTo>
                <a:lnTo>
                  <a:pt x="163" y="492"/>
                </a:lnTo>
                <a:lnTo>
                  <a:pt x="174" y="504"/>
                </a:lnTo>
                <a:lnTo>
                  <a:pt x="185" y="529"/>
                </a:lnTo>
                <a:lnTo>
                  <a:pt x="196" y="541"/>
                </a:lnTo>
                <a:lnTo>
                  <a:pt x="196" y="566"/>
                </a:lnTo>
                <a:lnTo>
                  <a:pt x="207" y="578"/>
                </a:lnTo>
                <a:lnTo>
                  <a:pt x="218" y="590"/>
                </a:lnTo>
                <a:lnTo>
                  <a:pt x="228" y="615"/>
                </a:lnTo>
                <a:lnTo>
                  <a:pt x="239" y="627"/>
                </a:lnTo>
                <a:lnTo>
                  <a:pt x="250" y="639"/>
                </a:lnTo>
                <a:lnTo>
                  <a:pt x="261" y="664"/>
                </a:lnTo>
                <a:lnTo>
                  <a:pt x="261" y="676"/>
                </a:lnTo>
                <a:lnTo>
                  <a:pt x="272" y="689"/>
                </a:lnTo>
                <a:lnTo>
                  <a:pt x="283" y="701"/>
                </a:lnTo>
                <a:lnTo>
                  <a:pt x="294" y="713"/>
                </a:lnTo>
                <a:lnTo>
                  <a:pt x="305" y="738"/>
                </a:lnTo>
                <a:lnTo>
                  <a:pt x="315" y="750"/>
                </a:lnTo>
                <a:lnTo>
                  <a:pt x="326" y="762"/>
                </a:lnTo>
                <a:lnTo>
                  <a:pt x="337" y="775"/>
                </a:lnTo>
                <a:lnTo>
                  <a:pt x="348" y="787"/>
                </a:lnTo>
                <a:lnTo>
                  <a:pt x="359" y="799"/>
                </a:lnTo>
                <a:lnTo>
                  <a:pt x="370" y="812"/>
                </a:lnTo>
                <a:lnTo>
                  <a:pt x="381" y="824"/>
                </a:lnTo>
                <a:lnTo>
                  <a:pt x="392" y="836"/>
                </a:lnTo>
                <a:lnTo>
                  <a:pt x="402" y="849"/>
                </a:lnTo>
                <a:lnTo>
                  <a:pt x="424" y="861"/>
                </a:lnTo>
                <a:lnTo>
                  <a:pt x="435" y="873"/>
                </a:lnTo>
                <a:lnTo>
                  <a:pt x="446" y="886"/>
                </a:lnTo>
                <a:lnTo>
                  <a:pt x="457" y="898"/>
                </a:lnTo>
                <a:lnTo>
                  <a:pt x="468" y="910"/>
                </a:lnTo>
                <a:lnTo>
                  <a:pt x="479" y="922"/>
                </a:lnTo>
                <a:lnTo>
                  <a:pt x="489" y="935"/>
                </a:lnTo>
                <a:lnTo>
                  <a:pt x="511" y="947"/>
                </a:lnTo>
                <a:lnTo>
                  <a:pt x="522" y="959"/>
                </a:lnTo>
                <a:lnTo>
                  <a:pt x="533" y="972"/>
                </a:lnTo>
                <a:lnTo>
                  <a:pt x="544" y="984"/>
                </a:lnTo>
                <a:lnTo>
                  <a:pt x="566" y="984"/>
                </a:lnTo>
                <a:lnTo>
                  <a:pt x="576" y="996"/>
                </a:lnTo>
                <a:lnTo>
                  <a:pt x="587" y="1009"/>
                </a:lnTo>
                <a:lnTo>
                  <a:pt x="598" y="1021"/>
                </a:lnTo>
                <a:lnTo>
                  <a:pt x="620" y="1021"/>
                </a:lnTo>
                <a:lnTo>
                  <a:pt x="631" y="1033"/>
                </a:lnTo>
                <a:lnTo>
                  <a:pt x="642" y="1045"/>
                </a:lnTo>
                <a:lnTo>
                  <a:pt x="663" y="1058"/>
                </a:lnTo>
                <a:lnTo>
                  <a:pt x="674" y="1058"/>
                </a:lnTo>
                <a:lnTo>
                  <a:pt x="696" y="1070"/>
                </a:lnTo>
                <a:lnTo>
                  <a:pt x="707" y="1082"/>
                </a:lnTo>
                <a:lnTo>
                  <a:pt x="718" y="1082"/>
                </a:lnTo>
                <a:lnTo>
                  <a:pt x="740" y="1095"/>
                </a:lnTo>
                <a:lnTo>
                  <a:pt x="750" y="1107"/>
                </a:lnTo>
                <a:lnTo>
                  <a:pt x="772" y="1107"/>
                </a:lnTo>
                <a:lnTo>
                  <a:pt x="783" y="1119"/>
                </a:lnTo>
                <a:lnTo>
                  <a:pt x="805" y="1132"/>
                </a:lnTo>
                <a:lnTo>
                  <a:pt x="816" y="1132"/>
                </a:lnTo>
                <a:lnTo>
                  <a:pt x="837" y="1144"/>
                </a:lnTo>
                <a:lnTo>
                  <a:pt x="859" y="1144"/>
                </a:lnTo>
                <a:lnTo>
                  <a:pt x="870" y="1156"/>
                </a:lnTo>
                <a:lnTo>
                  <a:pt x="892" y="1156"/>
                </a:lnTo>
                <a:lnTo>
                  <a:pt x="903" y="1169"/>
                </a:lnTo>
                <a:lnTo>
                  <a:pt x="924" y="1169"/>
                </a:lnTo>
                <a:lnTo>
                  <a:pt x="946" y="1181"/>
                </a:lnTo>
                <a:lnTo>
                  <a:pt x="957" y="1181"/>
                </a:lnTo>
                <a:lnTo>
                  <a:pt x="979" y="1193"/>
                </a:lnTo>
                <a:lnTo>
                  <a:pt x="1000" y="1193"/>
                </a:lnTo>
                <a:lnTo>
                  <a:pt x="1022" y="1205"/>
                </a:lnTo>
                <a:lnTo>
                  <a:pt x="1033" y="1205"/>
                </a:lnTo>
                <a:lnTo>
                  <a:pt x="1055" y="1218"/>
                </a:lnTo>
                <a:lnTo>
                  <a:pt x="1077" y="1218"/>
                </a:lnTo>
                <a:lnTo>
                  <a:pt x="1098" y="1230"/>
                </a:lnTo>
                <a:lnTo>
                  <a:pt x="1120" y="1230"/>
                </a:lnTo>
                <a:lnTo>
                  <a:pt x="1142" y="1230"/>
                </a:lnTo>
                <a:lnTo>
                  <a:pt x="1153" y="1242"/>
                </a:lnTo>
                <a:lnTo>
                  <a:pt x="1174" y="1242"/>
                </a:lnTo>
                <a:lnTo>
                  <a:pt x="1196" y="1255"/>
                </a:lnTo>
                <a:lnTo>
                  <a:pt x="1218" y="1255"/>
                </a:lnTo>
                <a:lnTo>
                  <a:pt x="1240" y="1255"/>
                </a:lnTo>
                <a:lnTo>
                  <a:pt x="1261" y="1267"/>
                </a:lnTo>
                <a:lnTo>
                  <a:pt x="1283" y="1267"/>
                </a:lnTo>
                <a:lnTo>
                  <a:pt x="1305" y="1267"/>
                </a:lnTo>
                <a:lnTo>
                  <a:pt x="1327" y="1279"/>
                </a:lnTo>
                <a:lnTo>
                  <a:pt x="1348" y="1279"/>
                </a:lnTo>
                <a:lnTo>
                  <a:pt x="1381" y="1279"/>
                </a:lnTo>
                <a:lnTo>
                  <a:pt x="1403" y="1292"/>
                </a:lnTo>
                <a:lnTo>
                  <a:pt x="1424" y="1292"/>
                </a:lnTo>
                <a:lnTo>
                  <a:pt x="1446" y="1292"/>
                </a:lnTo>
              </a:path>
            </a:pathLst>
          </a:custGeom>
          <a:noFill/>
          <a:ln w="76200" cap="rnd">
            <a:solidFill>
              <a:schemeClr val="tx1"/>
            </a:solidFill>
            <a:round/>
            <a:headEnd/>
            <a:tailEnd/>
          </a:ln>
        </p:spPr>
        <p:txBody>
          <a:bodyPr/>
          <a:lstStyle/>
          <a:p>
            <a:endParaRPr lang="en-US">
              <a:solidFill>
                <a:srgbClr val="000000"/>
              </a:solidFill>
            </a:endParaRPr>
          </a:p>
        </p:txBody>
      </p:sp>
      <p:sp>
        <p:nvSpPr>
          <p:cNvPr id="2056" name="Line 1085"/>
          <p:cNvSpPr>
            <a:spLocks noChangeShapeType="1"/>
          </p:cNvSpPr>
          <p:nvPr/>
        </p:nvSpPr>
        <p:spPr bwMode="auto">
          <a:xfrm>
            <a:off x="819150" y="1200150"/>
            <a:ext cx="57150" cy="3981450"/>
          </a:xfrm>
          <a:prstGeom prst="line">
            <a:avLst/>
          </a:prstGeom>
          <a:noFill/>
          <a:ln w="76200">
            <a:solidFill>
              <a:schemeClr val="tx1"/>
            </a:solidFill>
            <a:round/>
            <a:headEnd/>
            <a:tailEnd/>
          </a:ln>
        </p:spPr>
        <p:txBody>
          <a:bodyPr/>
          <a:lstStyle/>
          <a:p>
            <a:endParaRPr lang="en-US">
              <a:solidFill>
                <a:srgbClr val="000000"/>
              </a:solidFill>
            </a:endParaRPr>
          </a:p>
        </p:txBody>
      </p:sp>
      <p:sp>
        <p:nvSpPr>
          <p:cNvPr id="2057" name="Line 1086"/>
          <p:cNvSpPr>
            <a:spLocks noChangeShapeType="1"/>
          </p:cNvSpPr>
          <p:nvPr/>
        </p:nvSpPr>
        <p:spPr bwMode="auto">
          <a:xfrm>
            <a:off x="857250" y="5181600"/>
            <a:ext cx="5086350" cy="0"/>
          </a:xfrm>
          <a:prstGeom prst="line">
            <a:avLst/>
          </a:prstGeom>
          <a:noFill/>
          <a:ln w="76200">
            <a:solidFill>
              <a:schemeClr val="tx1"/>
            </a:solidFill>
            <a:round/>
            <a:headEnd/>
            <a:tailEnd/>
          </a:ln>
        </p:spPr>
        <p:txBody>
          <a:bodyPr/>
          <a:lstStyle/>
          <a:p>
            <a:endParaRPr lang="en-US">
              <a:solidFill>
                <a:srgbClr val="000000"/>
              </a:solidFill>
            </a:endParaRPr>
          </a:p>
        </p:txBody>
      </p:sp>
      <p:sp>
        <p:nvSpPr>
          <p:cNvPr id="307263" name="Rectangle 1087"/>
          <p:cNvSpPr>
            <a:spLocks noChangeArrowheads="1"/>
          </p:cNvSpPr>
          <p:nvPr/>
        </p:nvSpPr>
        <p:spPr bwMode="auto">
          <a:xfrm rot="16200000">
            <a:off x="-1123950" y="3095625"/>
            <a:ext cx="2762250" cy="285750"/>
          </a:xfrm>
          <a:prstGeom prst="rect">
            <a:avLst/>
          </a:prstGeom>
          <a:noFill/>
          <a:ln w="76200" algn="ctr">
            <a:noFill/>
            <a:miter lim="800000"/>
            <a:headEnd/>
            <a:tailEnd/>
          </a:ln>
          <a:effectLst/>
        </p:spPr>
        <p:txBody>
          <a:bodyPr wrap="none" anchor="ctr"/>
          <a:lstStyle/>
          <a:p>
            <a:pPr>
              <a:defRPr/>
            </a:pPr>
            <a:r>
              <a:rPr lang="en-US" b="1" dirty="0">
                <a:solidFill>
                  <a:srgbClr val="000000"/>
                </a:solidFill>
                <a:effectLst>
                  <a:outerShdw blurRad="38100" dist="38100" dir="2700000" algn="tl">
                    <a:srgbClr val="FFFFFF"/>
                  </a:outerShdw>
                </a:effectLst>
                <a:latin typeface="Arial" pitchFamily="34" charset="0"/>
                <a:cs typeface="Arial" pitchFamily="34" charset="0"/>
              </a:rPr>
              <a:t>Inflation Rate</a:t>
            </a:r>
          </a:p>
        </p:txBody>
      </p:sp>
      <p:sp>
        <p:nvSpPr>
          <p:cNvPr id="307265" name="Rectangle 1089"/>
          <p:cNvSpPr>
            <a:spLocks noChangeArrowheads="1"/>
          </p:cNvSpPr>
          <p:nvPr/>
        </p:nvSpPr>
        <p:spPr bwMode="auto">
          <a:xfrm>
            <a:off x="381000" y="1838325"/>
            <a:ext cx="419100" cy="457200"/>
          </a:xfrm>
          <a:prstGeom prst="rect">
            <a:avLst/>
          </a:prstGeom>
          <a:noFill/>
          <a:ln w="76200" algn="ctr">
            <a:noFill/>
            <a:miter lim="800000"/>
            <a:headEnd/>
            <a:tailEnd/>
          </a:ln>
          <a:effectLst/>
        </p:spPr>
        <p:txBody>
          <a:bodyPr wrap="none" anchor="ctr"/>
          <a:lstStyle/>
          <a:p>
            <a:pPr>
              <a:defRPr/>
            </a:pPr>
            <a:r>
              <a:rPr lang="en-US" sz="1600" b="1" dirty="0">
                <a:solidFill>
                  <a:srgbClr val="000000"/>
                </a:solidFill>
                <a:effectLst>
                  <a:outerShdw blurRad="38100" dist="38100" dir="2700000" algn="tl">
                    <a:srgbClr val="FFFFFF"/>
                  </a:outerShdw>
                </a:effectLst>
                <a:latin typeface="Arial" charset="0"/>
              </a:rPr>
              <a:t>10</a:t>
            </a:r>
            <a:r>
              <a:rPr lang="en-US" sz="1400" b="1" dirty="0">
                <a:solidFill>
                  <a:srgbClr val="000000"/>
                </a:solidFill>
                <a:effectLst>
                  <a:outerShdw blurRad="38100" dist="38100" dir="2700000" algn="tl">
                    <a:srgbClr val="FFFFFF"/>
                  </a:outerShdw>
                </a:effectLst>
                <a:latin typeface="Arial" charset="0"/>
              </a:rPr>
              <a:t>%</a:t>
            </a:r>
          </a:p>
        </p:txBody>
      </p:sp>
      <p:sp>
        <p:nvSpPr>
          <p:cNvPr id="307266" name="Rectangle 1090"/>
          <p:cNvSpPr>
            <a:spLocks noChangeArrowheads="1"/>
          </p:cNvSpPr>
          <p:nvPr/>
        </p:nvSpPr>
        <p:spPr bwMode="auto">
          <a:xfrm>
            <a:off x="419100" y="2305050"/>
            <a:ext cx="419100" cy="247650"/>
          </a:xfrm>
          <a:prstGeom prst="rect">
            <a:avLst/>
          </a:prstGeom>
          <a:noFill/>
          <a:ln w="76200" algn="ctr">
            <a:noFill/>
            <a:miter lim="800000"/>
            <a:headEnd/>
            <a:tailEnd/>
          </a:ln>
          <a:effectLst/>
        </p:spPr>
        <p:txBody>
          <a:bodyPr wrap="none" anchor="ctr"/>
          <a:lstStyle/>
          <a:p>
            <a:pPr>
              <a:defRPr/>
            </a:pPr>
            <a:r>
              <a:rPr lang="en-US" sz="1600" b="1" dirty="0">
                <a:solidFill>
                  <a:srgbClr val="000000"/>
                </a:solidFill>
                <a:effectLst>
                  <a:outerShdw blurRad="38100" dist="38100" dir="2700000" algn="tl">
                    <a:srgbClr val="FFFFFF"/>
                  </a:outerShdw>
                </a:effectLst>
                <a:latin typeface="Arial" charset="0"/>
              </a:rPr>
              <a:t>8%</a:t>
            </a:r>
          </a:p>
        </p:txBody>
      </p:sp>
      <p:sp>
        <p:nvSpPr>
          <p:cNvPr id="307267" name="Rectangle 1091"/>
          <p:cNvSpPr>
            <a:spLocks noChangeArrowheads="1"/>
          </p:cNvSpPr>
          <p:nvPr/>
        </p:nvSpPr>
        <p:spPr bwMode="auto">
          <a:xfrm>
            <a:off x="457200" y="2590800"/>
            <a:ext cx="381000" cy="2476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1800" b="1" dirty="0">
                <a:solidFill>
                  <a:srgbClr val="009900"/>
                </a:solidFill>
                <a:effectLst>
                  <a:outerShdw blurRad="38100" dist="38100" dir="2700000" algn="tl">
                    <a:srgbClr val="FFFFFF"/>
                  </a:outerShdw>
                </a:effectLst>
                <a:latin typeface="Arial" charset="0"/>
              </a:rPr>
              <a:t>6%</a:t>
            </a:r>
          </a:p>
        </p:txBody>
      </p:sp>
      <p:sp>
        <p:nvSpPr>
          <p:cNvPr id="2062" name="Rectangle 1092"/>
          <p:cNvSpPr>
            <a:spLocks noChangeArrowheads="1"/>
          </p:cNvSpPr>
          <p:nvPr/>
        </p:nvSpPr>
        <p:spPr bwMode="auto">
          <a:xfrm>
            <a:off x="419100" y="2905125"/>
            <a:ext cx="438150" cy="304800"/>
          </a:xfrm>
          <a:prstGeom prst="rect">
            <a:avLst/>
          </a:prstGeom>
          <a:noFill/>
          <a:ln w="76200" algn="ctr">
            <a:noFill/>
            <a:miter lim="800000"/>
            <a:headEnd/>
            <a:tailEnd/>
          </a:ln>
        </p:spPr>
        <p:txBody>
          <a:bodyPr wrap="none" anchor="ctr">
            <a:scene3d>
              <a:camera prst="orthographicFront"/>
              <a:lightRig rig="threePt" dir="t"/>
            </a:scene3d>
            <a:sp3d extrusionH="57150">
              <a:bevelT w="38100" h="38100"/>
            </a:sp3d>
          </a:bodyPr>
          <a:lstStyle/>
          <a:p>
            <a:r>
              <a:rPr lang="en-US" sz="1600" b="1" dirty="0">
                <a:solidFill>
                  <a:srgbClr val="000000"/>
                </a:solidFill>
                <a:latin typeface="Arial" charset="0"/>
              </a:rPr>
              <a:t>5%</a:t>
            </a:r>
          </a:p>
        </p:txBody>
      </p:sp>
      <p:sp>
        <p:nvSpPr>
          <p:cNvPr id="307269" name="Rectangle 1093"/>
          <p:cNvSpPr>
            <a:spLocks noChangeArrowheads="1"/>
          </p:cNvSpPr>
          <p:nvPr/>
        </p:nvSpPr>
        <p:spPr bwMode="auto">
          <a:xfrm>
            <a:off x="447675" y="3194685"/>
            <a:ext cx="419100" cy="304800"/>
          </a:xfrm>
          <a:prstGeom prst="rect">
            <a:avLst/>
          </a:prstGeom>
          <a:noFill/>
          <a:ln w="76200" algn="ctr">
            <a:noFill/>
            <a:miter lim="800000"/>
            <a:headEnd/>
            <a:tailEnd/>
          </a:ln>
          <a:effectLst/>
        </p:spPr>
        <p:txBody>
          <a:bodyPr wrap="none" anchor="ctr"/>
          <a:lstStyle/>
          <a:p>
            <a:pPr>
              <a:defRPr/>
            </a:pPr>
            <a:r>
              <a:rPr lang="en-US" sz="1600" b="1" dirty="0">
                <a:solidFill>
                  <a:srgbClr val="000000"/>
                </a:solidFill>
                <a:effectLst>
                  <a:outerShdw blurRad="38100" dist="38100" dir="2700000" algn="tl">
                    <a:srgbClr val="FFFFFF"/>
                  </a:outerShdw>
                </a:effectLst>
                <a:latin typeface="Arial" charset="0"/>
              </a:rPr>
              <a:t>4%</a:t>
            </a:r>
          </a:p>
        </p:txBody>
      </p:sp>
      <p:sp>
        <p:nvSpPr>
          <p:cNvPr id="307270" name="Rectangle 1094"/>
          <p:cNvSpPr>
            <a:spLocks noChangeArrowheads="1"/>
          </p:cNvSpPr>
          <p:nvPr/>
        </p:nvSpPr>
        <p:spPr bwMode="auto">
          <a:xfrm>
            <a:off x="457200" y="3810000"/>
            <a:ext cx="361950" cy="284163"/>
          </a:xfrm>
          <a:prstGeom prst="rect">
            <a:avLst/>
          </a:prstGeom>
          <a:noFill/>
          <a:ln w="76200" algn="ctr">
            <a:noFill/>
            <a:miter lim="800000"/>
            <a:headEnd/>
            <a:tailEnd/>
          </a:ln>
          <a:effectLst/>
        </p:spPr>
        <p:txBody>
          <a:bodyPr wrap="none" anchor="ctr"/>
          <a:lstStyle/>
          <a:p>
            <a:pPr>
              <a:defRPr/>
            </a:pPr>
            <a:r>
              <a:rPr lang="en-US" sz="1600" b="1" dirty="0" smtClean="0">
                <a:solidFill>
                  <a:srgbClr val="000000"/>
                </a:solidFill>
                <a:effectLst>
                  <a:outerShdw blurRad="38100" dist="38100" dir="2700000" algn="tl">
                    <a:srgbClr val="FFFFFF"/>
                  </a:outerShdw>
                </a:effectLst>
                <a:latin typeface="Arial" charset="0"/>
              </a:rPr>
              <a:t>2%</a:t>
            </a:r>
            <a:endParaRPr lang="en-US" sz="1600" b="1" dirty="0">
              <a:solidFill>
                <a:srgbClr val="000000"/>
              </a:solidFill>
              <a:effectLst>
                <a:outerShdw blurRad="38100" dist="38100" dir="2700000" algn="tl">
                  <a:srgbClr val="FFFFFF"/>
                </a:outerShdw>
              </a:effectLst>
              <a:latin typeface="Arial" charset="0"/>
            </a:endParaRPr>
          </a:p>
        </p:txBody>
      </p:sp>
      <p:sp>
        <p:nvSpPr>
          <p:cNvPr id="307271" name="Rectangle 1095"/>
          <p:cNvSpPr>
            <a:spLocks noChangeArrowheads="1"/>
          </p:cNvSpPr>
          <p:nvPr/>
        </p:nvSpPr>
        <p:spPr bwMode="auto">
          <a:xfrm>
            <a:off x="438150" y="4095750"/>
            <a:ext cx="381000" cy="247650"/>
          </a:xfrm>
          <a:prstGeom prst="rect">
            <a:avLst/>
          </a:prstGeom>
          <a:noFill/>
          <a:ln w="76200" algn="ctr">
            <a:noFill/>
            <a:miter lim="800000"/>
            <a:headEnd/>
            <a:tailEnd/>
          </a:ln>
          <a:effectLst/>
        </p:spPr>
        <p:txBody>
          <a:bodyPr wrap="none" anchor="ctr"/>
          <a:lstStyle/>
          <a:p>
            <a:pPr>
              <a:defRPr/>
            </a:pPr>
            <a:endParaRPr lang="en-US" sz="1600" b="1" dirty="0">
              <a:solidFill>
                <a:srgbClr val="000000"/>
              </a:solidFill>
              <a:effectLst>
                <a:outerShdw blurRad="38100" dist="38100" dir="2700000" algn="tl">
                  <a:srgbClr val="FFFFFF"/>
                </a:outerShdw>
              </a:effectLst>
              <a:latin typeface="Arial" charset="0"/>
            </a:endParaRPr>
          </a:p>
        </p:txBody>
      </p:sp>
      <p:sp>
        <p:nvSpPr>
          <p:cNvPr id="307273" name="Rectangle 1097"/>
          <p:cNvSpPr>
            <a:spLocks noChangeArrowheads="1"/>
          </p:cNvSpPr>
          <p:nvPr/>
        </p:nvSpPr>
        <p:spPr bwMode="auto">
          <a:xfrm>
            <a:off x="723900" y="5158740"/>
            <a:ext cx="5334000" cy="285750"/>
          </a:xfrm>
          <a:prstGeom prst="rect">
            <a:avLst/>
          </a:prstGeom>
          <a:noFill/>
          <a:ln w="76200" algn="ctr">
            <a:noFill/>
            <a:miter lim="800000"/>
            <a:headEnd/>
            <a:tailEnd/>
          </a:ln>
          <a:effectLst/>
        </p:spPr>
        <p:txBody>
          <a:bodyPr wrap="none" anchor="ctr"/>
          <a:lstStyle/>
          <a:p>
            <a:pPr algn="l">
              <a:defRPr/>
            </a:pPr>
            <a:r>
              <a:rPr lang="en-US" sz="1600" b="1" dirty="0">
                <a:solidFill>
                  <a:srgbClr val="000000"/>
                </a:solidFill>
                <a:effectLst>
                  <a:outerShdw blurRad="38100" dist="38100" dir="2700000" algn="tl">
                    <a:srgbClr val="FFFFFF"/>
                  </a:outerShdw>
                </a:effectLst>
                <a:latin typeface="Arial" charset="0"/>
              </a:rPr>
              <a:t>0     1%   2%            4%  </a:t>
            </a:r>
            <a:r>
              <a:rPr lang="en-US" sz="800" b="1" dirty="0">
                <a:solidFill>
                  <a:srgbClr val="000000"/>
                </a:solidFill>
                <a:effectLst>
                  <a:outerShdw blurRad="38100" dist="38100" dir="2700000" algn="tl">
                    <a:srgbClr val="FFFFFF"/>
                  </a:outerShdw>
                </a:effectLst>
                <a:latin typeface="Arial" charset="0"/>
              </a:rPr>
              <a:t> </a:t>
            </a:r>
            <a:r>
              <a:rPr lang="en-US" sz="1600" b="1" dirty="0">
                <a:solidFill>
                  <a:srgbClr val="000000"/>
                </a:solidFill>
                <a:effectLst>
                  <a:outerShdw blurRad="38100" dist="38100" dir="2700000" algn="tl">
                    <a:srgbClr val="FFFFFF"/>
                  </a:outerShdw>
                </a:effectLst>
                <a:latin typeface="Arial" charset="0"/>
              </a:rPr>
              <a:t> </a:t>
            </a:r>
            <a:r>
              <a:rPr lang="en-US" sz="1600" b="1" dirty="0">
                <a:solidFill>
                  <a:srgbClr val="000000"/>
                </a:solidFill>
                <a:effectLst>
                  <a:outerShdw blurRad="38100" dist="38100" dir="2700000" algn="tl">
                    <a:srgbClr val="FFFFFF"/>
                  </a:outerShdw>
                </a:effectLst>
                <a:latin typeface="Arial Black" pitchFamily="34" charset="0"/>
              </a:rPr>
              <a:t>5%</a:t>
            </a:r>
            <a:r>
              <a:rPr lang="en-US" sz="1600" b="1" dirty="0">
                <a:solidFill>
                  <a:srgbClr val="000000"/>
                </a:solidFill>
                <a:effectLst>
                  <a:outerShdw blurRad="38100" dist="38100" dir="2700000" algn="tl">
                    <a:srgbClr val="FFFFFF"/>
                  </a:outerShdw>
                </a:effectLst>
                <a:latin typeface="Arial" charset="0"/>
              </a:rPr>
              <a:t>    6%   7%            9%   10%</a:t>
            </a:r>
          </a:p>
        </p:txBody>
      </p:sp>
      <p:sp>
        <p:nvSpPr>
          <p:cNvPr id="2068" name="Line 1098"/>
          <p:cNvSpPr>
            <a:spLocks noChangeShapeType="1"/>
          </p:cNvSpPr>
          <p:nvPr/>
        </p:nvSpPr>
        <p:spPr bwMode="auto">
          <a:xfrm flipH="1" flipV="1">
            <a:off x="876300" y="3962400"/>
            <a:ext cx="2324100" cy="19050"/>
          </a:xfrm>
          <a:prstGeom prst="line">
            <a:avLst/>
          </a:prstGeom>
          <a:noFill/>
          <a:ln w="38100">
            <a:solidFill>
              <a:schemeClr val="tx1"/>
            </a:solidFill>
            <a:prstDash val="sysDot"/>
            <a:round/>
            <a:headEnd/>
            <a:tailEnd type="stealth" w="med" len="med"/>
          </a:ln>
        </p:spPr>
        <p:txBody>
          <a:bodyPr/>
          <a:lstStyle/>
          <a:p>
            <a:endParaRPr lang="en-US">
              <a:solidFill>
                <a:srgbClr val="000000"/>
              </a:solidFill>
            </a:endParaRPr>
          </a:p>
        </p:txBody>
      </p:sp>
      <p:sp>
        <p:nvSpPr>
          <p:cNvPr id="2069" name="Line 1100"/>
          <p:cNvSpPr>
            <a:spLocks noChangeShapeType="1"/>
          </p:cNvSpPr>
          <p:nvPr/>
        </p:nvSpPr>
        <p:spPr bwMode="auto">
          <a:xfrm flipH="1" flipV="1">
            <a:off x="1714500" y="1200150"/>
            <a:ext cx="476250" cy="1162050"/>
          </a:xfrm>
          <a:prstGeom prst="line">
            <a:avLst/>
          </a:prstGeom>
          <a:noFill/>
          <a:ln w="76200">
            <a:solidFill>
              <a:schemeClr val="tx1"/>
            </a:solidFill>
            <a:round/>
            <a:headEnd/>
            <a:tailEnd/>
          </a:ln>
        </p:spPr>
        <p:txBody>
          <a:bodyPr/>
          <a:lstStyle/>
          <a:p>
            <a:endParaRPr lang="en-US">
              <a:solidFill>
                <a:srgbClr val="000000"/>
              </a:solidFill>
            </a:endParaRPr>
          </a:p>
        </p:txBody>
      </p:sp>
      <p:sp>
        <p:nvSpPr>
          <p:cNvPr id="307280" name="Line 1104"/>
          <p:cNvSpPr>
            <a:spLocks noChangeShapeType="1"/>
          </p:cNvSpPr>
          <p:nvPr/>
        </p:nvSpPr>
        <p:spPr bwMode="auto">
          <a:xfrm>
            <a:off x="879475" y="4527550"/>
            <a:ext cx="3886200" cy="0"/>
          </a:xfrm>
          <a:prstGeom prst="line">
            <a:avLst/>
          </a:prstGeom>
          <a:noFill/>
          <a:ln w="38100">
            <a:solidFill>
              <a:srgbClr val="FF5050"/>
            </a:solidFill>
            <a:prstDash val="sysDot"/>
            <a:round/>
            <a:headEnd type="stealth" w="med" len="med"/>
            <a:tailEnd/>
          </a:ln>
        </p:spPr>
        <p:txBody>
          <a:bodyPr/>
          <a:lstStyle/>
          <a:p>
            <a:endParaRPr lang="en-US">
              <a:solidFill>
                <a:srgbClr val="000000"/>
              </a:solidFill>
            </a:endParaRPr>
          </a:p>
        </p:txBody>
      </p:sp>
      <p:sp>
        <p:nvSpPr>
          <p:cNvPr id="307282" name="Line 1106"/>
          <p:cNvSpPr>
            <a:spLocks noChangeShapeType="1"/>
          </p:cNvSpPr>
          <p:nvPr/>
        </p:nvSpPr>
        <p:spPr bwMode="auto">
          <a:xfrm flipH="1">
            <a:off x="2286000" y="2838450"/>
            <a:ext cx="38100" cy="2324100"/>
          </a:xfrm>
          <a:prstGeom prst="line">
            <a:avLst/>
          </a:prstGeom>
          <a:noFill/>
          <a:ln w="38100">
            <a:solidFill>
              <a:srgbClr val="008000"/>
            </a:solidFill>
            <a:prstDash val="sysDot"/>
            <a:round/>
            <a:headEnd/>
            <a:tailEnd type="stealth" w="med" len="med"/>
          </a:ln>
        </p:spPr>
        <p:txBody>
          <a:bodyPr/>
          <a:lstStyle/>
          <a:p>
            <a:endParaRPr lang="en-US">
              <a:solidFill>
                <a:srgbClr val="000000"/>
              </a:solidFill>
            </a:endParaRPr>
          </a:p>
        </p:txBody>
      </p:sp>
      <p:sp>
        <p:nvSpPr>
          <p:cNvPr id="307283" name="Rectangle 1107"/>
          <p:cNvSpPr>
            <a:spLocks noChangeArrowheads="1"/>
          </p:cNvSpPr>
          <p:nvPr/>
        </p:nvSpPr>
        <p:spPr bwMode="auto">
          <a:xfrm>
            <a:off x="2305050" y="4610100"/>
            <a:ext cx="857250" cy="2857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b="1" dirty="0">
                <a:solidFill>
                  <a:srgbClr val="FF0000"/>
                </a:solidFill>
                <a:effectLst>
                  <a:outerShdw blurRad="38100" dist="38100" dir="2700000" algn="tl">
                    <a:srgbClr val="000000"/>
                  </a:outerShdw>
                </a:effectLst>
                <a:latin typeface="Arial" charset="0"/>
              </a:rPr>
              <a:t>*</a:t>
            </a:r>
            <a:r>
              <a:rPr lang="en-US" sz="1600" b="1" dirty="0" smtClean="0">
                <a:solidFill>
                  <a:srgbClr val="008000"/>
                </a:solidFill>
                <a:effectLst>
                  <a:outerShdw blurRad="38100" dist="38100" dir="2700000" algn="tl">
                    <a:srgbClr val="000000"/>
                  </a:outerShdw>
                </a:effectLst>
                <a:latin typeface="Arial" charset="0"/>
              </a:rPr>
              <a:t>Inflation</a:t>
            </a:r>
            <a:endParaRPr lang="en-US" sz="1600" b="1" dirty="0">
              <a:solidFill>
                <a:srgbClr val="008000"/>
              </a:solidFill>
              <a:effectLst>
                <a:outerShdw blurRad="38100" dist="38100" dir="2700000" algn="tl">
                  <a:srgbClr val="000000"/>
                </a:outerShdw>
              </a:effectLst>
              <a:latin typeface="Arial" charset="0"/>
            </a:endParaRPr>
          </a:p>
          <a:p>
            <a:pPr>
              <a:defRPr/>
            </a:pPr>
            <a:r>
              <a:rPr lang="en-US" sz="1600" b="1" dirty="0">
                <a:solidFill>
                  <a:srgbClr val="008000"/>
                </a:solidFill>
                <a:effectLst>
                  <a:outerShdw blurRad="38100" dist="38100" dir="2700000" algn="tl">
                    <a:srgbClr val="000000"/>
                  </a:outerShdw>
                </a:effectLst>
                <a:latin typeface="Arial" charset="0"/>
              </a:rPr>
              <a:t>Gap</a:t>
            </a:r>
          </a:p>
        </p:txBody>
      </p:sp>
      <p:sp>
        <p:nvSpPr>
          <p:cNvPr id="307284" name="Rectangle 1108"/>
          <p:cNvSpPr>
            <a:spLocks noChangeArrowheads="1"/>
          </p:cNvSpPr>
          <p:nvPr/>
        </p:nvSpPr>
        <p:spPr bwMode="auto">
          <a:xfrm>
            <a:off x="3310890" y="4591050"/>
            <a:ext cx="1371600" cy="38100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b="1" dirty="0" smtClean="0">
                <a:solidFill>
                  <a:srgbClr val="FF0000"/>
                </a:solidFill>
                <a:effectLst>
                  <a:outerShdw blurRad="38100" dist="38100" dir="2700000" algn="tl">
                    <a:srgbClr val="000000"/>
                  </a:outerShdw>
                </a:effectLst>
                <a:latin typeface="Arial" charset="0"/>
              </a:rPr>
              <a:t>*</a:t>
            </a:r>
            <a:r>
              <a:rPr lang="en-US" sz="1600" b="1" dirty="0" smtClean="0">
                <a:solidFill>
                  <a:srgbClr val="FF0000"/>
                </a:solidFill>
                <a:effectLst>
                  <a:outerShdw blurRad="38100" dist="38100" dir="2700000" algn="tl">
                    <a:srgbClr val="000000"/>
                  </a:outerShdw>
                </a:effectLst>
                <a:latin typeface="Arial" charset="0"/>
              </a:rPr>
              <a:t>Recessionary</a:t>
            </a:r>
            <a:endParaRPr lang="en-US" sz="1600" b="1" dirty="0">
              <a:solidFill>
                <a:srgbClr val="FF0000"/>
              </a:solidFill>
              <a:effectLst>
                <a:outerShdw blurRad="38100" dist="38100" dir="2700000" algn="tl">
                  <a:srgbClr val="000000"/>
                </a:outerShdw>
              </a:effectLst>
              <a:latin typeface="Arial" charset="0"/>
            </a:endParaRPr>
          </a:p>
          <a:p>
            <a:pPr>
              <a:defRPr/>
            </a:pPr>
            <a:r>
              <a:rPr lang="en-US" sz="1600" b="1" dirty="0">
                <a:solidFill>
                  <a:srgbClr val="FF0000"/>
                </a:solidFill>
                <a:effectLst>
                  <a:outerShdw blurRad="38100" dist="38100" dir="2700000" algn="tl">
                    <a:srgbClr val="000000"/>
                  </a:outerShdw>
                </a:effectLst>
                <a:latin typeface="Arial" charset="0"/>
              </a:rPr>
              <a:t>Gap</a:t>
            </a:r>
          </a:p>
        </p:txBody>
      </p:sp>
      <p:sp>
        <p:nvSpPr>
          <p:cNvPr id="307285" name="Rectangle 1109"/>
          <p:cNvSpPr>
            <a:spLocks noChangeArrowheads="1"/>
          </p:cNvSpPr>
          <p:nvPr/>
        </p:nvSpPr>
        <p:spPr bwMode="auto">
          <a:xfrm rot="3086663">
            <a:off x="2095500" y="3390900"/>
            <a:ext cx="1219200" cy="190500"/>
          </a:xfrm>
          <a:prstGeom prst="rect">
            <a:avLst/>
          </a:prstGeom>
          <a:noFill/>
          <a:ln w="76200" algn="ctr">
            <a:noFill/>
            <a:miter lim="800000"/>
            <a:headEnd/>
            <a:tailEnd/>
          </a:ln>
          <a:effectLst/>
        </p:spPr>
        <p:txBody>
          <a:bodyPr wrap="none" anchor="ctr"/>
          <a:lstStyle/>
          <a:p>
            <a:pPr>
              <a:defRPr/>
            </a:pPr>
            <a:r>
              <a:rPr lang="en-US" sz="1600" b="1" dirty="0">
                <a:solidFill>
                  <a:srgbClr val="000000"/>
                </a:solidFill>
                <a:effectLst>
                  <a:outerShdw blurRad="38100" dist="38100" dir="2700000" algn="tl">
                    <a:srgbClr val="FFFFFF"/>
                  </a:outerShdw>
                </a:effectLst>
                <a:latin typeface="Arial" charset="0"/>
              </a:rPr>
              <a:t>Phillips Curve</a:t>
            </a:r>
          </a:p>
        </p:txBody>
      </p:sp>
      <p:sp>
        <p:nvSpPr>
          <p:cNvPr id="307286" name="Line 1110"/>
          <p:cNvSpPr>
            <a:spLocks noChangeShapeType="1"/>
          </p:cNvSpPr>
          <p:nvPr/>
        </p:nvSpPr>
        <p:spPr bwMode="auto">
          <a:xfrm>
            <a:off x="4743450" y="4572000"/>
            <a:ext cx="0" cy="581025"/>
          </a:xfrm>
          <a:prstGeom prst="line">
            <a:avLst/>
          </a:prstGeom>
          <a:noFill/>
          <a:ln w="38100">
            <a:solidFill>
              <a:srgbClr val="FF0000"/>
            </a:solidFill>
            <a:prstDash val="sysDot"/>
            <a:round/>
            <a:headEnd/>
            <a:tailEnd type="stealth" w="med" len="med"/>
          </a:ln>
        </p:spPr>
        <p:txBody>
          <a:bodyPr/>
          <a:lstStyle/>
          <a:p>
            <a:endParaRPr lang="en-US">
              <a:solidFill>
                <a:srgbClr val="000000"/>
              </a:solidFill>
            </a:endParaRPr>
          </a:p>
        </p:txBody>
      </p:sp>
      <p:sp>
        <p:nvSpPr>
          <p:cNvPr id="307287" name="Line 1111"/>
          <p:cNvSpPr>
            <a:spLocks noChangeShapeType="1"/>
          </p:cNvSpPr>
          <p:nvPr/>
        </p:nvSpPr>
        <p:spPr bwMode="auto">
          <a:xfrm>
            <a:off x="857250" y="2743200"/>
            <a:ext cx="1447800" cy="0"/>
          </a:xfrm>
          <a:prstGeom prst="line">
            <a:avLst/>
          </a:prstGeom>
          <a:noFill/>
          <a:ln w="38100">
            <a:solidFill>
              <a:srgbClr val="008000"/>
            </a:solidFill>
            <a:prstDash val="sysDot"/>
            <a:round/>
            <a:headEnd type="stealth" w="med" len="med"/>
            <a:tailEnd/>
          </a:ln>
        </p:spPr>
        <p:txBody>
          <a:bodyPr/>
          <a:lstStyle/>
          <a:p>
            <a:endParaRPr lang="en-US">
              <a:solidFill>
                <a:srgbClr val="000000"/>
              </a:solidFill>
            </a:endParaRPr>
          </a:p>
        </p:txBody>
      </p:sp>
      <p:sp>
        <p:nvSpPr>
          <p:cNvPr id="307289" name="Rectangle 1113"/>
          <p:cNvSpPr>
            <a:spLocks noChangeArrowheads="1"/>
          </p:cNvSpPr>
          <p:nvPr/>
        </p:nvSpPr>
        <p:spPr bwMode="auto">
          <a:xfrm>
            <a:off x="5942838" y="5111115"/>
            <a:ext cx="2725674" cy="342900"/>
          </a:xfrm>
          <a:prstGeom prst="rect">
            <a:avLst/>
          </a:prstGeom>
          <a:noFill/>
          <a:ln w="76200" algn="ctr">
            <a:noFill/>
            <a:miter lim="800000"/>
            <a:headEnd/>
            <a:tailEnd/>
          </a:ln>
          <a:effectLst/>
        </p:spPr>
        <p:txBody>
          <a:bodyPr wrap="none" anchor="ctr"/>
          <a:lstStyle/>
          <a:p>
            <a:pPr>
              <a:defRPr/>
            </a:pPr>
            <a:r>
              <a:rPr lang="en-US" sz="2000" b="1" dirty="0">
                <a:solidFill>
                  <a:srgbClr val="000000"/>
                </a:solidFill>
                <a:effectLst>
                  <a:outerShdw blurRad="38100" dist="38100" dir="2700000" algn="tl">
                    <a:srgbClr val="FFFFFF"/>
                  </a:outerShdw>
                </a:effectLst>
                <a:latin typeface="Arial" pitchFamily="34" charset="0"/>
                <a:cs typeface="Arial" pitchFamily="34" charset="0"/>
              </a:rPr>
              <a:t>Unemployment Rate</a:t>
            </a:r>
          </a:p>
        </p:txBody>
      </p:sp>
      <p:pic>
        <p:nvPicPr>
          <p:cNvPr id="307291" name="Picture 1115" descr="arrow green rt"/>
          <p:cNvPicPr>
            <a:picLocks noChangeAspect="1" noChangeArrowheads="1" noCrop="1"/>
          </p:cNvPicPr>
          <p:nvPr/>
        </p:nvPicPr>
        <p:blipFill>
          <a:blip r:embed="rId11"/>
          <a:srcRect/>
          <a:stretch>
            <a:fillRect/>
          </a:stretch>
        </p:blipFill>
        <p:spPr bwMode="auto">
          <a:xfrm>
            <a:off x="2447925" y="2590800"/>
            <a:ext cx="762000" cy="304800"/>
          </a:xfrm>
          <a:prstGeom prst="rect">
            <a:avLst/>
          </a:prstGeom>
          <a:noFill/>
          <a:ln w="9525">
            <a:noFill/>
            <a:miter lim="800000"/>
            <a:headEnd/>
            <a:tailEnd/>
          </a:ln>
        </p:spPr>
      </p:pic>
      <p:sp>
        <p:nvSpPr>
          <p:cNvPr id="150537" name="Rectangle 9" descr="Papyrus"/>
          <p:cNvSpPr>
            <a:spLocks noChangeArrowheads="1"/>
          </p:cNvSpPr>
          <p:nvPr/>
        </p:nvSpPr>
        <p:spPr bwMode="auto">
          <a:xfrm>
            <a:off x="5279229" y="3684588"/>
            <a:ext cx="3852863" cy="1458912"/>
          </a:xfrm>
          <a:prstGeom prst="rect">
            <a:avLst/>
          </a:prstGeom>
          <a:noFill/>
          <a:ln w="12700">
            <a:noFill/>
            <a:miter lim="800000"/>
            <a:headEnd/>
            <a:tailEnd/>
          </a:ln>
          <a:effectLst/>
        </p:spPr>
        <p:txBody>
          <a:bodyPr wrap="none" anchor="ctr"/>
          <a:lstStyle/>
          <a:p>
            <a:pPr>
              <a:defRPr/>
            </a:pPr>
            <a:r>
              <a:rPr lang="en-US" b="1" dirty="0">
                <a:solidFill>
                  <a:srgbClr val="000000"/>
                </a:solidFill>
                <a:latin typeface="Arial" pitchFamily="34" charset="0"/>
                <a:cs typeface="Arial" pitchFamily="34" charset="0"/>
              </a:rPr>
              <a:t>Traditional Phillips Curve</a:t>
            </a:r>
          </a:p>
          <a:p>
            <a:pPr>
              <a:defRPr/>
            </a:pPr>
            <a:r>
              <a:rPr lang="en-US" b="1" dirty="0">
                <a:solidFill>
                  <a:srgbClr val="000000"/>
                </a:solidFill>
                <a:latin typeface="Arial" pitchFamily="34" charset="0"/>
                <a:cs typeface="Arial" pitchFamily="34" charset="0"/>
              </a:rPr>
              <a:t>[“</a:t>
            </a:r>
            <a:r>
              <a:rPr lang="en-US" b="1" dirty="0">
                <a:solidFill>
                  <a:srgbClr val="000000"/>
                </a:solidFill>
                <a:effectLst>
                  <a:outerShdw blurRad="38100" dist="38100" dir="2700000" algn="tl">
                    <a:srgbClr val="FFFFFF"/>
                  </a:outerShdw>
                </a:effectLst>
                <a:latin typeface="Arial Black" pitchFamily="34" charset="0"/>
                <a:cs typeface="Arial" pitchFamily="34" charset="0"/>
              </a:rPr>
              <a:t>Menu of Choices</a:t>
            </a:r>
            <a:r>
              <a:rPr lang="en-US" b="1" dirty="0">
                <a:solidFill>
                  <a:srgbClr val="000000"/>
                </a:solidFill>
                <a:latin typeface="Arial" pitchFamily="34" charset="0"/>
                <a:cs typeface="Arial" pitchFamily="34" charset="0"/>
              </a:rPr>
              <a:t>”]</a:t>
            </a:r>
          </a:p>
          <a:p>
            <a:pPr>
              <a:defRPr/>
            </a:pPr>
            <a:r>
              <a:rPr lang="en-US" b="1" dirty="0">
                <a:solidFill>
                  <a:srgbClr val="000000"/>
                </a:solidFill>
                <a:latin typeface="Arial" pitchFamily="34" charset="0"/>
                <a:cs typeface="Arial" pitchFamily="34" charset="0"/>
              </a:rPr>
              <a:t>[If the </a:t>
            </a:r>
            <a:r>
              <a:rPr lang="en-US" b="1" dirty="0">
                <a:solidFill>
                  <a:srgbClr val="000000"/>
                </a:solidFill>
                <a:effectLst>
                  <a:outerShdw blurRad="38100" dist="38100" dir="2700000" algn="tl">
                    <a:srgbClr val="FFFFFF"/>
                  </a:outerShdw>
                </a:effectLst>
                <a:latin typeface="Arial" pitchFamily="34" charset="0"/>
                <a:cs typeface="Arial" pitchFamily="34" charset="0"/>
              </a:rPr>
              <a:t>“</a:t>
            </a:r>
            <a:r>
              <a:rPr lang="en-US" b="1" dirty="0">
                <a:solidFill>
                  <a:srgbClr val="000000"/>
                </a:solidFill>
                <a:effectLst>
                  <a:outerShdw blurRad="38100" dist="38100" dir="2700000" algn="tl">
                    <a:srgbClr val="FFFFFF"/>
                  </a:outerShdw>
                </a:effectLst>
                <a:latin typeface="Arial Black" pitchFamily="34" charset="0"/>
                <a:cs typeface="Arial" pitchFamily="34" charset="0"/>
              </a:rPr>
              <a:t>Natural Rate of </a:t>
            </a:r>
          </a:p>
          <a:p>
            <a:pPr>
              <a:defRPr/>
            </a:pPr>
            <a:r>
              <a:rPr lang="en-US" b="1" dirty="0">
                <a:solidFill>
                  <a:srgbClr val="000000"/>
                </a:solidFill>
                <a:effectLst>
                  <a:outerShdw blurRad="38100" dist="38100" dir="2700000" algn="tl">
                    <a:srgbClr val="FFFFFF"/>
                  </a:outerShdw>
                </a:effectLst>
                <a:latin typeface="Arial Black" pitchFamily="34" charset="0"/>
                <a:cs typeface="Arial" pitchFamily="34" charset="0"/>
              </a:rPr>
              <a:t>Unemployment</a:t>
            </a:r>
            <a:r>
              <a:rPr lang="en-US" b="1" dirty="0">
                <a:solidFill>
                  <a:srgbClr val="000000"/>
                </a:solidFill>
                <a:effectLst>
                  <a:outerShdw blurRad="38100" dist="38100" dir="2700000" algn="tl">
                    <a:srgbClr val="FFFFFF"/>
                  </a:outerShdw>
                </a:effectLst>
                <a:latin typeface="Arial" pitchFamily="34" charset="0"/>
                <a:cs typeface="Arial" pitchFamily="34" charset="0"/>
              </a:rPr>
              <a:t>”</a:t>
            </a:r>
            <a:r>
              <a:rPr lang="en-US" b="1" dirty="0">
                <a:solidFill>
                  <a:srgbClr val="000000"/>
                </a:solidFill>
                <a:latin typeface="Arial" pitchFamily="34" charset="0"/>
                <a:cs typeface="Arial" pitchFamily="34" charset="0"/>
              </a:rPr>
              <a:t> is </a:t>
            </a:r>
            <a:r>
              <a:rPr lang="en-US" b="1" dirty="0">
                <a:solidFill>
                  <a:srgbClr val="000000"/>
                </a:solidFill>
                <a:effectLst>
                  <a:outerShdw blurRad="38100" dist="38100" dir="2700000" algn="tl">
                    <a:srgbClr val="FFFFFF"/>
                  </a:outerShdw>
                </a:effectLst>
                <a:latin typeface="Arial Black" pitchFamily="34" charset="0"/>
                <a:cs typeface="Arial" pitchFamily="34" charset="0"/>
              </a:rPr>
              <a:t>5%</a:t>
            </a:r>
            <a:r>
              <a:rPr lang="en-US" b="1" dirty="0">
                <a:solidFill>
                  <a:srgbClr val="000000"/>
                </a:solidFill>
                <a:latin typeface="Arial" pitchFamily="34" charset="0"/>
                <a:cs typeface="Arial" pitchFamily="34" charset="0"/>
              </a:rPr>
              <a:t>]</a:t>
            </a:r>
          </a:p>
        </p:txBody>
      </p:sp>
      <p:sp>
        <p:nvSpPr>
          <p:cNvPr id="307308" name="Rectangle 1132"/>
          <p:cNvSpPr>
            <a:spLocks noChangeArrowheads="1"/>
          </p:cNvSpPr>
          <p:nvPr/>
        </p:nvSpPr>
        <p:spPr bwMode="auto">
          <a:xfrm>
            <a:off x="815975" y="815975"/>
            <a:ext cx="1335088" cy="493713"/>
          </a:xfrm>
          <a:prstGeom prst="rect">
            <a:avLst/>
          </a:prstGeom>
          <a:noFill/>
          <a:ln w="76200" algn="ctr">
            <a:noFill/>
            <a:miter lim="800000"/>
            <a:headEnd/>
            <a:tailEnd/>
          </a:ln>
          <a:effectLst/>
          <a:scene3d>
            <a:camera prst="orthographicFront"/>
            <a:lightRig rig="threePt" dir="t"/>
          </a:scene3d>
          <a:sp3d>
            <a:bevelT/>
          </a:sp3d>
        </p:spPr>
        <p:txBody>
          <a:bodyPr wrap="none" anchor="ctr">
            <a:sp3d extrusionH="57150">
              <a:bevelT w="38100" h="38100"/>
            </a:sp3d>
          </a:bodyPr>
          <a:lstStyle/>
          <a:p>
            <a:pPr>
              <a:defRPr/>
            </a:pPr>
            <a:r>
              <a:rPr lang="en-US" b="1" dirty="0" smtClean="0">
                <a:solidFill>
                  <a:srgbClr val="FF0000"/>
                </a:solidFill>
                <a:effectLst>
                  <a:outerShdw blurRad="38100" dist="38100" dir="2700000" algn="tl">
                    <a:srgbClr val="FFFFFF"/>
                  </a:outerShdw>
                </a:effectLst>
                <a:latin typeface="Arial Black" pitchFamily="34" charset="0"/>
                <a:cs typeface="Arial" pitchFamily="34" charset="0"/>
              </a:rPr>
              <a:t>*</a:t>
            </a:r>
            <a:r>
              <a:rPr lang="en-US" sz="2000" b="1" dirty="0" smtClean="0">
                <a:solidFill>
                  <a:srgbClr val="000000"/>
                </a:solidFill>
                <a:effectLst>
                  <a:outerShdw blurRad="38100" dist="38100" dir="2700000" algn="tl">
                    <a:srgbClr val="FFFFFF"/>
                  </a:outerShdw>
                </a:effectLst>
                <a:latin typeface="Arial Black" pitchFamily="34" charset="0"/>
                <a:cs typeface="Arial" pitchFamily="34" charset="0"/>
              </a:rPr>
              <a:t>SRPC</a:t>
            </a:r>
            <a:endParaRPr lang="en-US" sz="2000" b="1" dirty="0">
              <a:solidFill>
                <a:srgbClr val="000000"/>
              </a:solidFill>
              <a:effectLst>
                <a:outerShdw blurRad="38100" dist="38100" dir="2700000" algn="tl">
                  <a:srgbClr val="FFFFFF"/>
                </a:outerShdw>
              </a:effectLst>
              <a:latin typeface="Arial Black" pitchFamily="34" charset="0"/>
              <a:cs typeface="Arial" pitchFamily="34" charset="0"/>
            </a:endParaRPr>
          </a:p>
        </p:txBody>
      </p:sp>
      <p:pic>
        <p:nvPicPr>
          <p:cNvPr id="307315" name="Picture 1139" descr="1 AAAAAAA bullet"/>
          <p:cNvPicPr>
            <a:picLocks noChangeAspect="1" noChangeArrowheads="1" noCrop="1"/>
          </p:cNvPicPr>
          <p:nvPr/>
        </p:nvPicPr>
        <p:blipFill>
          <a:blip r:embed="rId12"/>
          <a:srcRect/>
          <a:stretch>
            <a:fillRect/>
          </a:stretch>
        </p:blipFill>
        <p:spPr bwMode="auto">
          <a:xfrm>
            <a:off x="3060700" y="3832225"/>
            <a:ext cx="388938" cy="292100"/>
          </a:xfrm>
          <a:prstGeom prst="rect">
            <a:avLst/>
          </a:prstGeom>
          <a:noFill/>
          <a:ln w="9525">
            <a:noFill/>
            <a:miter lim="800000"/>
            <a:headEnd/>
            <a:tailEnd/>
          </a:ln>
        </p:spPr>
      </p:pic>
      <p:sp>
        <p:nvSpPr>
          <p:cNvPr id="2082" name="Rectangle 1140"/>
          <p:cNvSpPr>
            <a:spLocks noChangeArrowheads="1"/>
          </p:cNvSpPr>
          <p:nvPr/>
        </p:nvSpPr>
        <p:spPr bwMode="auto">
          <a:xfrm>
            <a:off x="2081784" y="5161407"/>
            <a:ext cx="438150" cy="304800"/>
          </a:xfrm>
          <a:prstGeom prst="rect">
            <a:avLst/>
          </a:prstGeom>
          <a:noFill/>
          <a:ln w="76200" algn="ctr">
            <a:noFill/>
            <a:miter lim="800000"/>
            <a:headEnd/>
            <a:tailEnd/>
          </a:ln>
        </p:spPr>
        <p:txBody>
          <a:bodyPr wrap="none" anchor="ctr">
            <a:scene3d>
              <a:camera prst="orthographicFront"/>
              <a:lightRig rig="threePt" dir="t"/>
            </a:scene3d>
            <a:sp3d extrusionH="57150">
              <a:bevelT w="38100" h="38100" prst="angle"/>
            </a:sp3d>
          </a:bodyPr>
          <a:lstStyle/>
          <a:p>
            <a:r>
              <a:rPr lang="en-US" sz="1800" b="1" dirty="0">
                <a:solidFill>
                  <a:srgbClr val="008000"/>
                </a:solidFill>
                <a:effectLst>
                  <a:outerShdw blurRad="38100" dist="38100" dir="2700000" algn="tl">
                    <a:srgbClr val="000000">
                      <a:alpha val="43137"/>
                    </a:srgbClr>
                  </a:outerShdw>
                </a:effectLst>
                <a:latin typeface="Arial Black" pitchFamily="34" charset="0"/>
              </a:rPr>
              <a:t>3%</a:t>
            </a:r>
          </a:p>
        </p:txBody>
      </p:sp>
      <p:sp>
        <p:nvSpPr>
          <p:cNvPr id="307318" name="Rectangle 1142"/>
          <p:cNvSpPr>
            <a:spLocks noChangeArrowheads="1"/>
          </p:cNvSpPr>
          <p:nvPr/>
        </p:nvSpPr>
        <p:spPr bwMode="auto">
          <a:xfrm>
            <a:off x="4591050" y="5172075"/>
            <a:ext cx="352425" cy="266700"/>
          </a:xfrm>
          <a:prstGeom prst="rect">
            <a:avLst/>
          </a:prstGeom>
          <a:noFill/>
          <a:ln w="76200" algn="ctr">
            <a:noFill/>
            <a:miter lim="800000"/>
            <a:headEnd/>
            <a:tailEnd/>
          </a:ln>
        </p:spPr>
        <p:txBody>
          <a:bodyPr wrap="none" anchor="ctr">
            <a:scene3d>
              <a:camera prst="orthographicFront"/>
              <a:lightRig rig="threePt" dir="t"/>
            </a:scene3d>
            <a:sp3d extrusionH="57150">
              <a:bevelT w="38100" h="38100" prst="angle"/>
            </a:sp3d>
          </a:bodyPr>
          <a:lstStyle/>
          <a:p>
            <a:r>
              <a:rPr lang="en-US" sz="1600" b="1" dirty="0">
                <a:solidFill>
                  <a:srgbClr val="FF0000"/>
                </a:solidFill>
                <a:effectLst>
                  <a:outerShdw blurRad="38100" dist="38100" dir="2700000" algn="tl">
                    <a:srgbClr val="000000">
                      <a:alpha val="43137"/>
                    </a:srgbClr>
                  </a:outerShdw>
                </a:effectLst>
                <a:latin typeface="Arial Black" pitchFamily="34" charset="0"/>
              </a:rPr>
              <a:t>8%</a:t>
            </a:r>
          </a:p>
        </p:txBody>
      </p:sp>
      <p:pic>
        <p:nvPicPr>
          <p:cNvPr id="307321" name="Picture 1145" descr="1 AAAAAAA bullet"/>
          <p:cNvPicPr>
            <a:picLocks noChangeAspect="1" noChangeArrowheads="1" noCrop="1"/>
          </p:cNvPicPr>
          <p:nvPr/>
        </p:nvPicPr>
        <p:blipFill>
          <a:blip r:embed="rId12"/>
          <a:srcRect/>
          <a:stretch>
            <a:fillRect/>
          </a:stretch>
        </p:blipFill>
        <p:spPr bwMode="auto">
          <a:xfrm>
            <a:off x="3114675" y="2619375"/>
            <a:ext cx="304800" cy="228600"/>
          </a:xfrm>
          <a:prstGeom prst="rect">
            <a:avLst/>
          </a:prstGeom>
          <a:noFill/>
          <a:ln w="9525">
            <a:noFill/>
            <a:miter lim="800000"/>
            <a:headEnd/>
            <a:tailEnd/>
          </a:ln>
        </p:spPr>
      </p:pic>
      <p:pic>
        <p:nvPicPr>
          <p:cNvPr id="2085" name="Picture 1120" descr="1 a bull's eye"/>
          <p:cNvPicPr>
            <a:picLocks noChangeAspect="1" noChangeArrowheads="1" noCrop="1"/>
          </p:cNvPicPr>
          <p:nvPr/>
        </p:nvPicPr>
        <p:blipFill>
          <a:blip r:embed="rId13"/>
          <a:srcRect/>
          <a:stretch>
            <a:fillRect/>
          </a:stretch>
        </p:blipFill>
        <p:spPr bwMode="auto">
          <a:xfrm>
            <a:off x="3133725" y="3841750"/>
            <a:ext cx="252413" cy="252413"/>
          </a:xfrm>
          <a:prstGeom prst="rect">
            <a:avLst/>
          </a:prstGeom>
          <a:noFill/>
          <a:ln w="9525">
            <a:noFill/>
            <a:miter lim="800000"/>
            <a:headEnd/>
            <a:tailEnd/>
          </a:ln>
        </p:spPr>
      </p:pic>
      <p:sp>
        <p:nvSpPr>
          <p:cNvPr id="53" name="Rectangle 1132"/>
          <p:cNvSpPr>
            <a:spLocks noChangeArrowheads="1"/>
          </p:cNvSpPr>
          <p:nvPr/>
        </p:nvSpPr>
        <p:spPr bwMode="auto">
          <a:xfrm>
            <a:off x="2603500" y="816991"/>
            <a:ext cx="1335088" cy="493713"/>
          </a:xfrm>
          <a:prstGeom prst="rect">
            <a:avLst/>
          </a:prstGeom>
          <a:noFill/>
          <a:ln w="76200" algn="ctr">
            <a:noFill/>
            <a:miter lim="800000"/>
            <a:headEnd/>
            <a:tailEnd/>
          </a:ln>
          <a:effectLst/>
        </p:spPr>
        <p:txBody>
          <a:bodyPr wrap="none" anchor="ctr">
            <a:scene3d>
              <a:camera prst="orthographicFront"/>
              <a:lightRig rig="threePt" dir="t"/>
            </a:scene3d>
            <a:sp3d extrusionH="57150">
              <a:bevelT w="82550" h="38100" prst="coolSlant"/>
            </a:sp3d>
          </a:bodyPr>
          <a:lstStyle/>
          <a:p>
            <a:pPr>
              <a:defRPr/>
            </a:pPr>
            <a:r>
              <a:rPr lang="en-US" sz="2800" b="1" dirty="0" smtClean="0">
                <a:solidFill>
                  <a:srgbClr val="FF0000"/>
                </a:solidFill>
                <a:effectLst>
                  <a:outerShdw blurRad="38100" dist="38100" dir="2700000" algn="tl">
                    <a:srgbClr val="FFFFFF"/>
                  </a:outerShdw>
                </a:effectLst>
                <a:latin typeface="Arial Black" pitchFamily="34" charset="0"/>
                <a:cs typeface="Arial" pitchFamily="34" charset="0"/>
              </a:rPr>
              <a:t>*</a:t>
            </a:r>
            <a:r>
              <a:rPr lang="en-US" sz="2800" b="1" dirty="0" smtClean="0">
                <a:solidFill>
                  <a:srgbClr val="0000FF"/>
                </a:solidFill>
                <a:effectLst>
                  <a:outerShdw blurRad="38100" dist="38100" dir="2700000" algn="tl">
                    <a:srgbClr val="FFFFFF"/>
                  </a:outerShdw>
                </a:effectLst>
                <a:latin typeface="Arial Black" pitchFamily="34" charset="0"/>
                <a:cs typeface="Arial" pitchFamily="34" charset="0"/>
              </a:rPr>
              <a:t>LRPC</a:t>
            </a:r>
            <a:endParaRPr lang="en-US" sz="2800" b="1" dirty="0">
              <a:solidFill>
                <a:srgbClr val="0000FF"/>
              </a:solidFill>
              <a:effectLst>
                <a:outerShdw blurRad="38100" dist="38100" dir="2700000" algn="tl">
                  <a:srgbClr val="FFFFFF"/>
                </a:outerShdw>
              </a:effectLst>
              <a:latin typeface="Arial Black" pitchFamily="34" charset="0"/>
              <a:cs typeface="Arial" pitchFamily="34" charset="0"/>
            </a:endParaRPr>
          </a:p>
        </p:txBody>
      </p:sp>
      <p:pic>
        <p:nvPicPr>
          <p:cNvPr id="56" name="Picture 55"/>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3255169" y="4343400"/>
            <a:ext cx="1510506" cy="390650"/>
          </a:xfrm>
          <a:prstGeom prst="rect">
            <a:avLst/>
          </a:prstGeom>
          <a:noFill/>
          <a:ln w="9525">
            <a:noFill/>
            <a:miter lim="800000"/>
            <a:headEnd/>
            <a:tailEnd/>
          </a:ln>
        </p:spPr>
      </p:pic>
      <p:pic>
        <p:nvPicPr>
          <p:cNvPr id="57" name="Picture 56" descr="1 AAAAAAA bullet.gif"/>
          <p:cNvPicPr>
            <a:picLocks noChangeAspect="1"/>
          </p:cNvPicPr>
          <p:nvPr/>
        </p:nvPicPr>
        <p:blipFill>
          <a:blip r:embed="rId12"/>
          <a:srcRect/>
          <a:stretch>
            <a:fillRect/>
          </a:stretch>
        </p:blipFill>
        <p:spPr bwMode="auto">
          <a:xfrm>
            <a:off x="3111500" y="4419600"/>
            <a:ext cx="304800" cy="228600"/>
          </a:xfrm>
          <a:prstGeom prst="rect">
            <a:avLst/>
          </a:prstGeom>
          <a:noFill/>
          <a:ln w="9525">
            <a:noFill/>
            <a:miter lim="800000"/>
            <a:headEnd/>
            <a:tailEnd/>
          </a:ln>
        </p:spPr>
      </p:pic>
      <p:sp>
        <p:nvSpPr>
          <p:cNvPr id="43" name="Rectangle 9" descr="Papyrus"/>
          <p:cNvSpPr>
            <a:spLocks noChangeArrowheads="1"/>
          </p:cNvSpPr>
          <p:nvPr/>
        </p:nvSpPr>
        <p:spPr bwMode="auto">
          <a:xfrm>
            <a:off x="4682490" y="2290762"/>
            <a:ext cx="4436237" cy="1458912"/>
          </a:xfrm>
          <a:prstGeom prst="rect">
            <a:avLst/>
          </a:prstGeom>
          <a:noFill/>
          <a:ln w="12700">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3600" b="1" dirty="0">
                <a:solidFill>
                  <a:srgbClr val="FF0000"/>
                </a:solidFill>
                <a:effectLst>
                  <a:outerShdw blurRad="38100" dist="38100" dir="2700000" algn="tl">
                    <a:srgbClr val="000000">
                      <a:alpha val="43137"/>
                    </a:srgbClr>
                  </a:outerShdw>
                </a:effectLst>
                <a:latin typeface="Arial Black" pitchFamily="34" charset="0"/>
                <a:cs typeface="Arial" pitchFamily="34" charset="0"/>
              </a:rPr>
              <a:t>*</a:t>
            </a:r>
            <a:r>
              <a:rPr lang="en-US" b="1" dirty="0" smtClean="0">
                <a:solidFill>
                  <a:srgbClr val="000000"/>
                </a:solidFill>
                <a:latin typeface="Arial" pitchFamily="34" charset="0"/>
                <a:cs typeface="Arial" pitchFamily="34" charset="0"/>
              </a:rPr>
              <a:t>So</a:t>
            </a:r>
            <a:r>
              <a:rPr lang="en-US" b="1" dirty="0">
                <a:solidFill>
                  <a:srgbClr val="000000"/>
                </a:solidFill>
                <a:latin typeface="Arial" pitchFamily="34" charset="0"/>
                <a:cs typeface="Arial" pitchFamily="34" charset="0"/>
              </a:rPr>
              <a:t>, the </a:t>
            </a:r>
            <a:r>
              <a:rPr lang="en-US" sz="2800" b="1" dirty="0">
                <a:solidFill>
                  <a:srgbClr val="009900"/>
                </a:solidFill>
                <a:effectLst>
                  <a:outerShdw blurRad="38100" dist="38100" dir="2700000" algn="tl">
                    <a:srgbClr val="000000">
                      <a:alpha val="43137"/>
                    </a:srgbClr>
                  </a:outerShdw>
                </a:effectLst>
                <a:latin typeface="Arial" pitchFamily="34" charset="0"/>
                <a:cs typeface="Arial" pitchFamily="34" charset="0"/>
              </a:rPr>
              <a:t>“NEW” PC </a:t>
            </a:r>
            <a:r>
              <a:rPr lang="en-US" b="1" dirty="0">
                <a:solidFill>
                  <a:srgbClr val="000000"/>
                </a:solidFill>
                <a:latin typeface="Arial" pitchFamily="34" charset="0"/>
                <a:cs typeface="Arial" pitchFamily="34" charset="0"/>
              </a:rPr>
              <a:t>has two </a:t>
            </a:r>
          </a:p>
          <a:p>
            <a:pPr>
              <a:defRPr/>
            </a:pPr>
            <a:r>
              <a:rPr lang="en-US" sz="2200" b="1" dirty="0">
                <a:solidFill>
                  <a:srgbClr val="000000"/>
                </a:solidFill>
                <a:latin typeface="Arial" pitchFamily="34" charset="0"/>
                <a:cs typeface="Arial" pitchFamily="34" charset="0"/>
              </a:rPr>
              <a:t>curves, a </a:t>
            </a:r>
            <a:r>
              <a:rPr lang="en-US" b="1" dirty="0">
                <a:solidFill>
                  <a:srgbClr val="000000"/>
                </a:solidFill>
                <a:latin typeface="Arial Black" pitchFamily="34" charset="0"/>
                <a:cs typeface="Arial" pitchFamily="34" charset="0"/>
              </a:rPr>
              <a:t>SRPC</a:t>
            </a:r>
            <a:r>
              <a:rPr lang="en-US" b="1" dirty="0">
                <a:solidFill>
                  <a:srgbClr val="000000"/>
                </a:solidFill>
                <a:latin typeface="Arial" pitchFamily="34" charset="0"/>
                <a:cs typeface="Arial" pitchFamily="34" charset="0"/>
              </a:rPr>
              <a:t> with tradeoffs </a:t>
            </a:r>
          </a:p>
          <a:p>
            <a:pPr>
              <a:defRPr/>
            </a:pPr>
            <a:r>
              <a:rPr lang="en-US" sz="2200" b="1" dirty="0" smtClean="0">
                <a:solidFill>
                  <a:srgbClr val="000000"/>
                </a:solidFill>
                <a:latin typeface="Arial" pitchFamily="34" charset="0"/>
                <a:cs typeface="Arial" pitchFamily="34" charset="0"/>
              </a:rPr>
              <a:t>and </a:t>
            </a:r>
            <a:r>
              <a:rPr lang="en-US" sz="2200" b="1" dirty="0">
                <a:solidFill>
                  <a:srgbClr val="000000"/>
                </a:solidFill>
                <a:latin typeface="Arial" pitchFamily="34" charset="0"/>
                <a:cs typeface="Arial" pitchFamily="34" charset="0"/>
              </a:rPr>
              <a:t>a</a:t>
            </a:r>
            <a:r>
              <a:rPr lang="en-US" b="1" dirty="0">
                <a:solidFill>
                  <a:srgbClr val="000000"/>
                </a:solidFill>
                <a:latin typeface="Arial" pitchFamily="34" charset="0"/>
                <a:cs typeface="Arial" pitchFamily="34" charset="0"/>
              </a:rPr>
              <a:t> </a:t>
            </a:r>
            <a:r>
              <a:rPr lang="en-US" b="1" dirty="0">
                <a:solidFill>
                  <a:srgbClr val="0000FF"/>
                </a:solidFill>
                <a:effectLst>
                  <a:outerShdw blurRad="38100" dist="38100" dir="2700000" algn="tl">
                    <a:srgbClr val="000000">
                      <a:alpha val="43137"/>
                    </a:srgbClr>
                  </a:outerShdw>
                </a:effectLst>
                <a:latin typeface="Arial Black" pitchFamily="34" charset="0"/>
                <a:cs typeface="Arial" pitchFamily="34" charset="0"/>
              </a:rPr>
              <a:t>LRPC</a:t>
            </a:r>
            <a:r>
              <a:rPr lang="en-US" b="1" dirty="0">
                <a:solidFill>
                  <a:srgbClr val="000000"/>
                </a:solidFill>
                <a:latin typeface="Arial" pitchFamily="34" charset="0"/>
                <a:cs typeface="Arial" pitchFamily="34" charset="0"/>
              </a:rPr>
              <a:t>, with no tradeoffs.</a:t>
            </a:r>
          </a:p>
        </p:txBody>
      </p:sp>
      <p:pic>
        <p:nvPicPr>
          <p:cNvPr id="2" name="Inflation-unemployment tradeoff.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rcRect/>
          <a:stretch>
            <a:fillRect/>
          </a:stretch>
        </p:blipFill>
        <p:spPr bwMode="auto">
          <a:xfrm>
            <a:off x="9240838" y="2400300"/>
            <a:ext cx="609600" cy="609600"/>
          </a:xfrm>
          <a:prstGeom prst="rect">
            <a:avLst/>
          </a:prstGeom>
          <a:noFill/>
          <a:ln w="9525">
            <a:noFill/>
            <a:miter lim="800000"/>
            <a:headEnd/>
            <a:tailEnd/>
          </a:ln>
        </p:spPr>
      </p:pic>
      <p:sp>
        <p:nvSpPr>
          <p:cNvPr id="45" name="Rectangle 1093"/>
          <p:cNvSpPr>
            <a:spLocks noChangeArrowheads="1"/>
          </p:cNvSpPr>
          <p:nvPr/>
        </p:nvSpPr>
        <p:spPr bwMode="auto">
          <a:xfrm>
            <a:off x="456438" y="3514725"/>
            <a:ext cx="419100" cy="304800"/>
          </a:xfrm>
          <a:prstGeom prst="rect">
            <a:avLst/>
          </a:prstGeom>
          <a:noFill/>
          <a:ln w="76200" algn="ctr">
            <a:noFill/>
            <a:miter lim="800000"/>
            <a:headEnd/>
            <a:tailEnd/>
          </a:ln>
          <a:effectLst/>
        </p:spPr>
        <p:txBody>
          <a:bodyPr wrap="none" anchor="ctr"/>
          <a:lstStyle/>
          <a:p>
            <a:pPr>
              <a:defRPr/>
            </a:pPr>
            <a:r>
              <a:rPr lang="en-US" sz="1600" b="1" dirty="0">
                <a:solidFill>
                  <a:srgbClr val="000000"/>
                </a:solidFill>
                <a:effectLst>
                  <a:outerShdw blurRad="38100" dist="38100" dir="2700000" algn="tl">
                    <a:srgbClr val="FFFFFF"/>
                  </a:outerShdw>
                </a:effectLst>
                <a:latin typeface="Arial" charset="0"/>
              </a:rPr>
              <a:t>3</a:t>
            </a:r>
            <a:r>
              <a:rPr lang="en-US" sz="1600" b="1" dirty="0" smtClean="0">
                <a:solidFill>
                  <a:srgbClr val="000000"/>
                </a:solidFill>
                <a:effectLst>
                  <a:outerShdw blurRad="38100" dist="38100" dir="2700000" algn="tl">
                    <a:srgbClr val="FFFFFF"/>
                  </a:outerShdw>
                </a:effectLst>
                <a:latin typeface="Arial" charset="0"/>
              </a:rPr>
              <a:t>%</a:t>
            </a:r>
            <a:endParaRPr lang="en-US" sz="1600" b="1" dirty="0">
              <a:solidFill>
                <a:srgbClr val="000000"/>
              </a:solidFill>
              <a:effectLst>
                <a:outerShdw blurRad="38100" dist="38100" dir="2700000" algn="tl">
                  <a:srgbClr val="FFFFFF"/>
                </a:outerShdw>
              </a:effectLst>
              <a:latin typeface="Arial" charset="0"/>
            </a:endParaRPr>
          </a:p>
        </p:txBody>
      </p:sp>
      <p:sp>
        <p:nvSpPr>
          <p:cNvPr id="47" name="Rectangle 46"/>
          <p:cNvSpPr/>
          <p:nvPr/>
        </p:nvSpPr>
        <p:spPr>
          <a:xfrm>
            <a:off x="2380" y="0"/>
            <a:ext cx="9129712" cy="646331"/>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smtClean="0">
                <a:ln w="11430">
                  <a:solidFill>
                    <a:srgbClr val="006600"/>
                  </a:solidFill>
                </a:ln>
                <a:solidFill>
                  <a:srgbClr val="000000"/>
                </a:solidFill>
                <a:effectLst>
                  <a:outerShdw blurRad="50800" dist="39000" dir="5460000" algn="tl">
                    <a:srgbClr val="000000">
                      <a:alpha val="38000"/>
                    </a:srgbClr>
                  </a:outerShdw>
                </a:effectLst>
                <a:latin typeface="Arial Black" pitchFamily="34" charset="0"/>
              </a:rPr>
              <a:t>The Phillips Curve [SRPC</a:t>
            </a:r>
            <a:r>
              <a:rPr lang="en-US" sz="3600" b="1" dirty="0" smtClean="0">
                <a:ln w="11430">
                  <a:solidFill>
                    <a:srgbClr val="006600"/>
                  </a:solidFill>
                </a:ln>
                <a:solidFill>
                  <a:srgbClr val="0066FF"/>
                </a:solidFill>
                <a:effectLst>
                  <a:outerShdw blurRad="50800" dist="39000" dir="5460000" algn="tl">
                    <a:srgbClr val="000000">
                      <a:alpha val="38000"/>
                    </a:srgbClr>
                  </a:outerShdw>
                </a:effectLst>
                <a:latin typeface="Arial Black" pitchFamily="34" charset="0"/>
              </a:rPr>
              <a:t> </a:t>
            </a:r>
            <a:r>
              <a:rPr lang="en-US" sz="3600" b="1" dirty="0" smtClean="0">
                <a:ln w="11430">
                  <a:solidFill>
                    <a:srgbClr val="006600"/>
                  </a:solidFill>
                </a:ln>
                <a:solidFill>
                  <a:srgbClr val="000000"/>
                </a:solidFill>
                <a:effectLst>
                  <a:outerShdw blurRad="50800" dist="39000" dir="5460000" algn="tl">
                    <a:srgbClr val="000000">
                      <a:alpha val="38000"/>
                    </a:srgbClr>
                  </a:outerShdw>
                </a:effectLst>
                <a:latin typeface="Arial Black" pitchFamily="34" charset="0"/>
              </a:rPr>
              <a:t>&amp;</a:t>
            </a:r>
            <a:r>
              <a:rPr lang="en-US" sz="3600" b="1" dirty="0" smtClean="0">
                <a:ln w="11430">
                  <a:solidFill>
                    <a:srgbClr val="006600"/>
                  </a:solidFill>
                </a:ln>
                <a:solidFill>
                  <a:srgbClr val="0066FF"/>
                </a:solidFill>
                <a:effectLst>
                  <a:outerShdw blurRad="50800" dist="39000" dir="5460000" algn="tl">
                    <a:srgbClr val="000000">
                      <a:alpha val="38000"/>
                    </a:srgbClr>
                  </a:outerShdw>
                </a:effectLst>
                <a:latin typeface="Arial Black" pitchFamily="34" charset="0"/>
              </a:rPr>
              <a:t> </a:t>
            </a:r>
            <a:r>
              <a:rPr lang="en-US" sz="3600" b="1" dirty="0" smtClean="0">
                <a:ln w="11430">
                  <a:solidFill>
                    <a:srgbClr val="006600"/>
                  </a:solidFill>
                </a:ln>
                <a:solidFill>
                  <a:srgbClr val="0000FF"/>
                </a:solidFill>
                <a:effectLst>
                  <a:outerShdw blurRad="50800" dist="39000" dir="5460000" algn="tl">
                    <a:srgbClr val="000000">
                      <a:alpha val="38000"/>
                    </a:srgbClr>
                  </a:outerShdw>
                </a:effectLst>
                <a:latin typeface="Arial Black" pitchFamily="34" charset="0"/>
              </a:rPr>
              <a:t>LRPC</a:t>
            </a:r>
            <a:r>
              <a:rPr lang="en-US" sz="3600" b="1" dirty="0" smtClean="0">
                <a:ln w="11430">
                  <a:solidFill>
                    <a:srgbClr val="006600"/>
                  </a:solidFill>
                </a:ln>
                <a:solidFill>
                  <a:srgbClr val="000000"/>
                </a:solidFill>
                <a:latin typeface="Arial Black" pitchFamily="34" charset="0"/>
              </a:rPr>
              <a:t>]</a:t>
            </a:r>
            <a:endParaRPr lang="en-US" sz="3600" b="1" dirty="0">
              <a:ln w="11430">
                <a:solidFill>
                  <a:srgbClr val="006600"/>
                </a:solidFill>
              </a:ln>
              <a:solidFill>
                <a:srgbClr val="000000"/>
              </a:solidFill>
              <a:latin typeface="Arial Black" pitchFamily="34" charset="0"/>
            </a:endParaRPr>
          </a:p>
        </p:txBody>
      </p:sp>
      <p:sp>
        <p:nvSpPr>
          <p:cNvPr id="48" name="Rectangle 1132"/>
          <p:cNvSpPr>
            <a:spLocks noChangeArrowheads="1"/>
          </p:cNvSpPr>
          <p:nvPr/>
        </p:nvSpPr>
        <p:spPr bwMode="auto">
          <a:xfrm>
            <a:off x="1760537" y="713006"/>
            <a:ext cx="1011238" cy="340519"/>
          </a:xfrm>
          <a:prstGeom prst="rect">
            <a:avLst/>
          </a:prstGeom>
          <a:noFill/>
          <a:ln w="76200" algn="ctr">
            <a:noFill/>
            <a:miter lim="800000"/>
            <a:headEnd/>
            <a:tailEnd/>
          </a:ln>
          <a:effectLst/>
          <a:scene3d>
            <a:camera prst="orthographicFront"/>
            <a:lightRig rig="threePt" dir="t"/>
          </a:scene3d>
          <a:sp3d>
            <a:bevelT/>
          </a:sp3d>
        </p:spPr>
        <p:txBody>
          <a:bodyPr wrap="none" anchor="ctr">
            <a:sp3d extrusionH="57150">
              <a:bevelT w="38100" h="38100"/>
            </a:sp3d>
          </a:bodyPr>
          <a:lstStyle/>
          <a:p>
            <a:pPr>
              <a:defRPr/>
            </a:pPr>
            <a:r>
              <a:rPr lang="en-US" sz="2000" b="1" dirty="0" smtClean="0">
                <a:solidFill>
                  <a:srgbClr val="000000"/>
                </a:solidFill>
                <a:effectLst>
                  <a:outerShdw blurRad="38100" dist="38100" dir="2700000" algn="tl">
                    <a:srgbClr val="FFFFFF"/>
                  </a:outerShdw>
                </a:effectLst>
                <a:latin typeface="Arial Black" pitchFamily="34" charset="0"/>
                <a:cs typeface="Arial" pitchFamily="34" charset="0"/>
              </a:rPr>
              <a:t>SRPC</a:t>
            </a:r>
            <a:r>
              <a:rPr lang="en-US" sz="1400" b="1" dirty="0" smtClean="0">
                <a:solidFill>
                  <a:srgbClr val="000000"/>
                </a:solidFill>
                <a:effectLst>
                  <a:outerShdw blurRad="38100" dist="38100" dir="2700000" algn="tl">
                    <a:srgbClr val="FFFFFF"/>
                  </a:outerShdw>
                </a:effectLst>
                <a:latin typeface="Arial Black" pitchFamily="34" charset="0"/>
                <a:cs typeface="Arial" pitchFamily="34" charset="0"/>
              </a:rPr>
              <a:t>2</a:t>
            </a:r>
            <a:endParaRPr lang="en-US" sz="2000" b="1" dirty="0">
              <a:solidFill>
                <a:srgbClr val="000000"/>
              </a:solidFill>
              <a:effectLst>
                <a:outerShdw blurRad="38100" dist="38100" dir="2700000" algn="tl">
                  <a:srgbClr val="FFFFFF"/>
                </a:outerShdw>
              </a:effectLst>
              <a:latin typeface="Arial Black" pitchFamily="34" charset="0"/>
              <a:cs typeface="Arial" pitchFamily="34" charset="0"/>
            </a:endParaRPr>
          </a:p>
        </p:txBody>
      </p:sp>
      <p:sp>
        <p:nvSpPr>
          <p:cNvPr id="50" name="Rectangle 1132"/>
          <p:cNvSpPr>
            <a:spLocks noChangeArrowheads="1"/>
          </p:cNvSpPr>
          <p:nvPr/>
        </p:nvSpPr>
        <p:spPr bwMode="auto">
          <a:xfrm>
            <a:off x="1073150" y="2134790"/>
            <a:ext cx="1011238" cy="340519"/>
          </a:xfrm>
          <a:prstGeom prst="rect">
            <a:avLst/>
          </a:prstGeom>
          <a:noFill/>
          <a:ln w="76200" algn="ctr">
            <a:noFill/>
            <a:miter lim="800000"/>
            <a:headEnd/>
            <a:tailEnd/>
          </a:ln>
          <a:effectLst/>
          <a:scene3d>
            <a:camera prst="orthographicFront"/>
            <a:lightRig rig="threePt" dir="t"/>
          </a:scene3d>
          <a:sp3d>
            <a:bevelT/>
          </a:sp3d>
        </p:spPr>
        <p:txBody>
          <a:bodyPr wrap="none" anchor="ctr">
            <a:sp3d extrusionH="57150">
              <a:bevelT w="38100" h="38100"/>
            </a:sp3d>
          </a:bodyPr>
          <a:lstStyle/>
          <a:p>
            <a:pPr>
              <a:defRPr/>
            </a:pPr>
            <a:r>
              <a:rPr lang="en-US" sz="2000" b="1" dirty="0" smtClean="0">
                <a:solidFill>
                  <a:srgbClr val="000000"/>
                </a:solidFill>
                <a:effectLst>
                  <a:outerShdw blurRad="38100" dist="38100" dir="2700000" algn="tl">
                    <a:srgbClr val="FFFFFF"/>
                  </a:outerShdw>
                </a:effectLst>
                <a:latin typeface="Arial Black" pitchFamily="34" charset="0"/>
                <a:cs typeface="Arial" pitchFamily="34" charset="0"/>
              </a:rPr>
              <a:t>SRPC</a:t>
            </a:r>
            <a:r>
              <a:rPr lang="en-US" sz="1400" b="1" dirty="0">
                <a:solidFill>
                  <a:srgbClr val="000000"/>
                </a:solidFill>
                <a:effectLst>
                  <a:outerShdw blurRad="38100" dist="38100" dir="2700000" algn="tl">
                    <a:srgbClr val="FFFFFF"/>
                  </a:outerShdw>
                </a:effectLst>
                <a:latin typeface="Arial Black" pitchFamily="34" charset="0"/>
                <a:cs typeface="Arial" pitchFamily="34" charset="0"/>
              </a:rPr>
              <a:t>3</a:t>
            </a:r>
            <a:endParaRPr lang="en-US" sz="2000" b="1" dirty="0">
              <a:solidFill>
                <a:srgbClr val="000000"/>
              </a:solidFill>
              <a:effectLst>
                <a:outerShdw blurRad="38100" dist="38100" dir="2700000" algn="tl">
                  <a:srgbClr val="FFFFFF"/>
                </a:outerShdw>
              </a:effectLst>
              <a:latin typeface="Arial Black" pitchFamily="34" charset="0"/>
              <a:cs typeface="Arial" pitchFamily="34" charset="0"/>
            </a:endParaRPr>
          </a:p>
        </p:txBody>
      </p:sp>
      <p:sp>
        <p:nvSpPr>
          <p:cNvPr id="6" name="Oval 5"/>
          <p:cNvSpPr/>
          <p:nvPr/>
        </p:nvSpPr>
        <p:spPr bwMode="auto">
          <a:xfrm>
            <a:off x="911352" y="1089097"/>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r>
              <a:rPr lang="en-US" sz="1400" b="1" dirty="0" smtClean="0">
                <a:solidFill>
                  <a:srgbClr val="000000"/>
                </a:solidFill>
                <a:latin typeface="Arial" pitchFamily="34" charset="0"/>
                <a:cs typeface="Arial" pitchFamily="34" charset="0"/>
              </a:rPr>
              <a:t>1</a:t>
            </a:r>
          </a:p>
        </p:txBody>
      </p:sp>
      <p:sp>
        <p:nvSpPr>
          <p:cNvPr id="52" name="Oval 51"/>
          <p:cNvSpPr/>
          <p:nvPr/>
        </p:nvSpPr>
        <p:spPr bwMode="auto">
          <a:xfrm>
            <a:off x="4467224" y="2548896"/>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r>
              <a:rPr lang="en-US" sz="1400" b="1" dirty="0" smtClean="0">
                <a:solidFill>
                  <a:srgbClr val="000000"/>
                </a:solidFill>
                <a:latin typeface="Arial" pitchFamily="34" charset="0"/>
                <a:cs typeface="Arial" pitchFamily="34" charset="0"/>
              </a:rPr>
              <a:t>3</a:t>
            </a:r>
          </a:p>
        </p:txBody>
      </p:sp>
      <p:sp>
        <p:nvSpPr>
          <p:cNvPr id="54" name="Oval 53"/>
          <p:cNvSpPr/>
          <p:nvPr/>
        </p:nvSpPr>
        <p:spPr bwMode="auto">
          <a:xfrm>
            <a:off x="3143249" y="567571"/>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r>
              <a:rPr lang="en-US" sz="1400" b="1" dirty="0">
                <a:solidFill>
                  <a:srgbClr val="000000"/>
                </a:solidFill>
                <a:latin typeface="Arial" pitchFamily="34" charset="0"/>
                <a:cs typeface="Arial" pitchFamily="34" charset="0"/>
              </a:rPr>
              <a:t>2</a:t>
            </a:r>
            <a:endParaRPr lang="en-US" sz="1400" b="1" dirty="0" smtClean="0">
              <a:solidFill>
                <a:srgbClr val="000000"/>
              </a:solidFill>
              <a:latin typeface="Arial" pitchFamily="34" charset="0"/>
              <a:cs typeface="Arial" pitchFamily="34" charset="0"/>
            </a:endParaRPr>
          </a:p>
        </p:txBody>
      </p:sp>
      <p:sp>
        <p:nvSpPr>
          <p:cNvPr id="55" name="Oval 54"/>
          <p:cNvSpPr/>
          <p:nvPr/>
        </p:nvSpPr>
        <p:spPr bwMode="auto">
          <a:xfrm>
            <a:off x="1917698" y="4673135"/>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r>
              <a:rPr lang="en-US" sz="1400" b="1" dirty="0">
                <a:solidFill>
                  <a:srgbClr val="000000"/>
                </a:solidFill>
                <a:latin typeface="Arial" pitchFamily="34" charset="0"/>
                <a:cs typeface="Arial" pitchFamily="34" charset="0"/>
              </a:rPr>
              <a:t>4</a:t>
            </a:r>
            <a:endParaRPr lang="en-US" sz="1400" b="1" dirty="0" smtClean="0">
              <a:solidFill>
                <a:srgbClr val="000000"/>
              </a:solidFill>
              <a:latin typeface="Arial" pitchFamily="34" charset="0"/>
              <a:cs typeface="Arial" pitchFamily="34" charset="0"/>
            </a:endParaRPr>
          </a:p>
        </p:txBody>
      </p:sp>
      <p:sp>
        <p:nvSpPr>
          <p:cNvPr id="59" name="Oval 58"/>
          <p:cNvSpPr/>
          <p:nvPr/>
        </p:nvSpPr>
        <p:spPr bwMode="auto">
          <a:xfrm>
            <a:off x="4772596" y="4717366"/>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r>
              <a:rPr lang="en-US" sz="1400" b="1" dirty="0">
                <a:solidFill>
                  <a:srgbClr val="000000"/>
                </a:solidFill>
                <a:latin typeface="Arial" pitchFamily="34" charset="0"/>
                <a:cs typeface="Arial" pitchFamily="34" charset="0"/>
              </a:rPr>
              <a:t>4</a:t>
            </a:r>
            <a:endParaRPr lang="en-US" sz="1400" b="1" dirty="0" smtClean="0">
              <a:solidFill>
                <a:srgbClr val="000000"/>
              </a:solidFill>
              <a:latin typeface="Arial" pitchFamily="34" charset="0"/>
              <a:cs typeface="Arial" pitchFamily="34" charset="0"/>
            </a:endParaRPr>
          </a:p>
        </p:txBody>
      </p:sp>
      <p:pic>
        <p:nvPicPr>
          <p:cNvPr id="58" name="Picture 2"/>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3993940" y="623353"/>
            <a:ext cx="2411356" cy="1829512"/>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6561126" y="646331"/>
            <a:ext cx="2404656" cy="1828978"/>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60"/>
          <p:cNvSpPr/>
          <p:nvPr/>
        </p:nvSpPr>
        <p:spPr>
          <a:xfrm>
            <a:off x="3972321" y="624633"/>
            <a:ext cx="2476104" cy="369332"/>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800" b="1" dirty="0" smtClean="0">
                <a:ln w="11430">
                  <a:solidFill>
                    <a:srgbClr val="006600"/>
                  </a:solidFill>
                </a:ln>
                <a:solidFill>
                  <a:srgbClr val="008000"/>
                </a:solidFill>
                <a:effectLst>
                  <a:outerShdw blurRad="50800" dist="39000" dir="5460000" algn="tl">
                    <a:srgbClr val="000000">
                      <a:alpha val="38000"/>
                    </a:srgbClr>
                  </a:outerShdw>
                </a:effectLst>
                <a:latin typeface="Arial Black" pitchFamily="34" charset="0"/>
              </a:rPr>
              <a:t>Decrease in SRAS</a:t>
            </a:r>
            <a:endParaRPr lang="en-US" sz="1800" b="1" dirty="0">
              <a:ln w="11430">
                <a:solidFill>
                  <a:srgbClr val="006600"/>
                </a:solidFill>
              </a:ln>
              <a:solidFill>
                <a:srgbClr val="008000"/>
              </a:solidFill>
              <a:effectLst>
                <a:outerShdw blurRad="50800" dist="39000" dir="5460000" algn="tl">
                  <a:srgbClr val="000000">
                    <a:alpha val="38000"/>
                  </a:srgbClr>
                </a:outerShdw>
              </a:effectLst>
              <a:latin typeface="Arial Black" pitchFamily="34" charset="0"/>
            </a:endParaRPr>
          </a:p>
        </p:txBody>
      </p:sp>
      <p:sp>
        <p:nvSpPr>
          <p:cNvPr id="62" name="Rectangle 61"/>
          <p:cNvSpPr/>
          <p:nvPr/>
        </p:nvSpPr>
        <p:spPr>
          <a:xfrm>
            <a:off x="6584929" y="597485"/>
            <a:ext cx="2380853" cy="369332"/>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800" b="1" dirty="0" smtClean="0">
                <a:ln w="11430">
                  <a:solidFill>
                    <a:srgbClr val="006600"/>
                  </a:solidFill>
                </a:ln>
                <a:solidFill>
                  <a:srgbClr val="008000"/>
                </a:solidFill>
                <a:effectLst>
                  <a:outerShdw blurRad="50800" dist="39000" dir="5460000" algn="tl">
                    <a:srgbClr val="000000">
                      <a:alpha val="38000"/>
                    </a:srgbClr>
                  </a:outerShdw>
                </a:effectLst>
                <a:latin typeface="Arial Black" pitchFamily="34" charset="0"/>
              </a:rPr>
              <a:t>Increase in SRAS</a:t>
            </a:r>
            <a:endParaRPr lang="en-US" sz="1800" b="1" dirty="0">
              <a:ln w="11430">
                <a:solidFill>
                  <a:srgbClr val="006600"/>
                </a:solidFill>
              </a:ln>
              <a:solidFill>
                <a:srgbClr val="008000"/>
              </a:solidFill>
              <a:effectLst>
                <a:outerShdw blurRad="50800" dist="39000" dir="5460000" algn="tl">
                  <a:srgbClr val="000000">
                    <a:alpha val="38000"/>
                  </a:srgbClr>
                </a:outerShdw>
              </a:effectLst>
              <a:latin typeface="Arial Black" pitchFamily="34" charset="0"/>
            </a:endParaRPr>
          </a:p>
        </p:txBody>
      </p:sp>
      <p:pic>
        <p:nvPicPr>
          <p:cNvPr id="63" name="Picture 76" descr="arrow left light gr"/>
          <p:cNvPicPr>
            <a:picLocks noChangeAspect="1" noChangeArrowheads="1" noCrop="1"/>
          </p:cNvPicPr>
          <p:nvPr/>
        </p:nvPicPr>
        <p:blipFill>
          <a:blip r:embed="rId18"/>
          <a:srcRect/>
          <a:stretch>
            <a:fillRect/>
          </a:stretch>
        </p:blipFill>
        <p:spPr bwMode="auto">
          <a:xfrm rot="10800000">
            <a:off x="7550729" y="1811565"/>
            <a:ext cx="612196" cy="248409"/>
          </a:xfrm>
          <a:prstGeom prst="rect">
            <a:avLst/>
          </a:prstGeom>
          <a:noFill/>
          <a:ln w="9525">
            <a:noFill/>
            <a:miter lim="800000"/>
            <a:headEnd/>
            <a:tailEnd/>
          </a:ln>
        </p:spPr>
      </p:pic>
      <p:pic>
        <p:nvPicPr>
          <p:cNvPr id="64" name="Picture 63"/>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5181797" y="1314273"/>
            <a:ext cx="541802" cy="278932"/>
          </a:xfrm>
          <a:prstGeom prst="rect">
            <a:avLst/>
          </a:prstGeom>
          <a:noFill/>
          <a:ln w="9525">
            <a:noFill/>
            <a:miter lim="800000"/>
            <a:headEnd/>
            <a:tailEnd/>
          </a:ln>
        </p:spPr>
      </p:pic>
      <p:pic>
        <p:nvPicPr>
          <p:cNvPr id="66" name="Picture 76" descr="arrow left light gr"/>
          <p:cNvPicPr>
            <a:picLocks noChangeAspect="1" noChangeArrowheads="1" noCrop="1"/>
          </p:cNvPicPr>
          <p:nvPr/>
        </p:nvPicPr>
        <p:blipFill>
          <a:blip r:embed="rId18"/>
          <a:srcRect/>
          <a:stretch>
            <a:fillRect/>
          </a:stretch>
        </p:blipFill>
        <p:spPr bwMode="auto">
          <a:xfrm rot="10800000">
            <a:off x="1485899" y="3166110"/>
            <a:ext cx="266701" cy="108219"/>
          </a:xfrm>
          <a:prstGeom prst="rect">
            <a:avLst/>
          </a:prstGeom>
          <a:noFill/>
          <a:ln w="9525">
            <a:noFill/>
            <a:miter lim="800000"/>
            <a:headEnd/>
            <a:tailEnd/>
          </a:ln>
        </p:spPr>
      </p:pic>
      <p:pic>
        <p:nvPicPr>
          <p:cNvPr id="68" name="Picture 67"/>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1562012" y="4622183"/>
            <a:ext cx="343076" cy="190365"/>
          </a:xfrm>
          <a:prstGeom prst="rect">
            <a:avLst/>
          </a:prstGeom>
          <a:noFill/>
          <a:ln w="9525">
            <a:noFill/>
            <a:miter lim="800000"/>
            <a:headEnd/>
            <a:tailEnd/>
          </a:ln>
        </p:spPr>
      </p:pic>
    </p:spTree>
    <p:extLst>
      <p:ext uri="{BB962C8B-B14F-4D97-AF65-F5344CB8AC3E}">
        <p14:creationId xmlns:p14="http://schemas.microsoft.com/office/powerpoint/2010/main" val="823470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2000"/>
                                        <p:tgtEl>
                                          <p:spTgt spid="65"/>
                                        </p:tgtEl>
                                      </p:cBhvr>
                                    </p:animEffect>
                                  </p:childTnLst>
                                </p:cTn>
                              </p:par>
                              <p:par>
                                <p:cTn id="8" presetID="22" presetClass="entr" presetSubtype="8"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left)">
                                      <p:cBhvr>
                                        <p:cTn id="10" dur="10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0.1 -0.18518 L -2.77778E-6 -2.59259E-6 " pathEditMode="relative" rAng="0" ptsTypes="AA">
                                      <p:cBhvr>
                                        <p:cTn id="14" dur="3000" spd="-100000" fill="hold"/>
                                        <p:tgtEl>
                                          <p:spTgt spid="307315"/>
                                        </p:tgtEl>
                                        <p:attrNameLst>
                                          <p:attrName>ppt_x</p:attrName>
                                          <p:attrName>ppt_y</p:attrName>
                                        </p:attrNameLst>
                                      </p:cBhvr>
                                      <p:rCtr x="5000" y="9259"/>
                                    </p:animMotion>
                                  </p:childTnLst>
                                  <p:subTnLst>
                                    <p:audio>
                                      <p:cMediaNode>
                                        <p:cTn display="0" masterRel="sameClick">
                                          <p:stCondLst>
                                            <p:cond evt="begin" delay="0">
                                              <p:tn val="13"/>
                                            </p:cond>
                                          </p:stCondLst>
                                          <p:endCondLst>
                                            <p:cond evt="onStopAudio" delay="0">
                                              <p:tgtEl>
                                                <p:sldTgt/>
                                              </p:tgtEl>
                                            </p:cond>
                                          </p:endCondLst>
                                        </p:cTn>
                                        <p:tgtEl>
                                          <p:sndTgt r:embed="rId5" name="a boing_x.wav"/>
                                        </p:tgtEl>
                                      </p:cMediaNode>
                                    </p:audio>
                                  </p:subTnLst>
                                </p:cTn>
                              </p:par>
                            </p:childTnLst>
                          </p:cTn>
                        </p:par>
                        <p:par>
                          <p:cTn id="15" fill="hold">
                            <p:stCondLst>
                              <p:cond delay="3000"/>
                            </p:stCondLst>
                            <p:childTnLst>
                              <p:par>
                                <p:cTn id="16" presetID="22" presetClass="entr" presetSubtype="2" fill="hold" grpId="0" nodeType="afterEffect">
                                  <p:stCondLst>
                                    <p:cond delay="0"/>
                                  </p:stCondLst>
                                  <p:childTnLst>
                                    <p:set>
                                      <p:cBhvr>
                                        <p:cTn id="17" dur="1" fill="hold">
                                          <p:stCondLst>
                                            <p:cond delay="0"/>
                                          </p:stCondLst>
                                        </p:cTn>
                                        <p:tgtEl>
                                          <p:spTgt spid="307287"/>
                                        </p:tgtEl>
                                        <p:attrNameLst>
                                          <p:attrName>style.visibility</p:attrName>
                                        </p:attrNameLst>
                                      </p:cBhvr>
                                      <p:to>
                                        <p:strVal val="visible"/>
                                      </p:to>
                                    </p:set>
                                    <p:animEffect transition="in" filter="wipe(right)">
                                      <p:cBhvr>
                                        <p:cTn id="18" dur="2000"/>
                                        <p:tgtEl>
                                          <p:spTgt spid="30728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07282"/>
                                        </p:tgtEl>
                                        <p:attrNameLst>
                                          <p:attrName>style.visibility</p:attrName>
                                        </p:attrNameLst>
                                      </p:cBhvr>
                                      <p:to>
                                        <p:strVal val="visible"/>
                                      </p:to>
                                    </p:set>
                                    <p:animEffect transition="in" filter="wipe(up)">
                                      <p:cBhvr>
                                        <p:cTn id="21" dur="2000"/>
                                        <p:tgtEl>
                                          <p:spTgt spid="307282"/>
                                        </p:tgtEl>
                                      </p:cBhvr>
                                    </p:animEffect>
                                  </p:childTnLst>
                                </p:cTn>
                              </p:par>
                            </p:childTnLst>
                          </p:cTn>
                        </p:par>
                        <p:par>
                          <p:cTn id="22" fill="hold">
                            <p:stCondLst>
                              <p:cond delay="5000"/>
                            </p:stCondLst>
                            <p:childTnLst>
                              <p:par>
                                <p:cTn id="23" presetID="9" presetClass="entr" presetSubtype="0" fill="hold" nodeType="afterEffect">
                                  <p:stCondLst>
                                    <p:cond delay="0"/>
                                  </p:stCondLst>
                                  <p:childTnLst>
                                    <p:set>
                                      <p:cBhvr>
                                        <p:cTn id="24" dur="1" fill="hold">
                                          <p:stCondLst>
                                            <p:cond delay="0"/>
                                          </p:stCondLst>
                                        </p:cTn>
                                        <p:tgtEl>
                                          <p:spTgt spid="307293"/>
                                        </p:tgtEl>
                                        <p:attrNameLst>
                                          <p:attrName>style.visibility</p:attrName>
                                        </p:attrNameLst>
                                      </p:cBhvr>
                                      <p:to>
                                        <p:strVal val="visible"/>
                                      </p:to>
                                    </p:set>
                                    <p:animEffect transition="in" filter="dissolve">
                                      <p:cBhvr>
                                        <p:cTn id="25" dur="500"/>
                                        <p:tgtEl>
                                          <p:spTgt spid="307293"/>
                                        </p:tgtEl>
                                      </p:cBhvr>
                                    </p:animEffect>
                                  </p:childTnLst>
                                </p:cTn>
                              </p:par>
                            </p:childTnLst>
                          </p:cTn>
                        </p:par>
                        <p:par>
                          <p:cTn id="26" fill="hold">
                            <p:stCondLst>
                              <p:cond delay="5500"/>
                            </p:stCondLst>
                            <p:childTnLst>
                              <p:par>
                                <p:cTn id="27" presetID="9" presetClass="entr" presetSubtype="0" fill="hold" grpId="0" nodeType="afterEffect">
                                  <p:stCondLst>
                                    <p:cond delay="0"/>
                                  </p:stCondLst>
                                  <p:childTnLst>
                                    <p:set>
                                      <p:cBhvr>
                                        <p:cTn id="28" dur="1" fill="hold">
                                          <p:stCondLst>
                                            <p:cond delay="0"/>
                                          </p:stCondLst>
                                        </p:cTn>
                                        <p:tgtEl>
                                          <p:spTgt spid="307283"/>
                                        </p:tgtEl>
                                        <p:attrNameLst>
                                          <p:attrName>style.visibility</p:attrName>
                                        </p:attrNameLst>
                                      </p:cBhvr>
                                      <p:to>
                                        <p:strVal val="visible"/>
                                      </p:to>
                                    </p:set>
                                    <p:animEffect transition="in" filter="dissolve">
                                      <p:cBhvr>
                                        <p:cTn id="29" dur="2000"/>
                                        <p:tgtEl>
                                          <p:spTgt spid="30728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2000"/>
                                        <p:tgtEl>
                                          <p:spTgt spid="58"/>
                                        </p:tgtEl>
                                      </p:cBhvr>
                                    </p:animEffect>
                                  </p:childTnLst>
                                </p:cTn>
                              </p:par>
                              <p:par>
                                <p:cTn id="35" presetID="22" presetClass="entr" presetSubtype="2" fill="hold" nodeType="withEffect">
                                  <p:stCondLst>
                                    <p:cond delay="500"/>
                                  </p:stCondLst>
                                  <p:childTnLst>
                                    <p:set>
                                      <p:cBhvr>
                                        <p:cTn id="36" dur="1" fill="hold">
                                          <p:stCondLst>
                                            <p:cond delay="0"/>
                                          </p:stCondLst>
                                        </p:cTn>
                                        <p:tgtEl>
                                          <p:spTgt spid="64"/>
                                        </p:tgtEl>
                                        <p:attrNameLst>
                                          <p:attrName>style.visibility</p:attrName>
                                        </p:attrNameLst>
                                      </p:cBhvr>
                                      <p:to>
                                        <p:strVal val="visible"/>
                                      </p:to>
                                    </p:set>
                                    <p:animEffect transition="in" filter="wipe(right)">
                                      <p:cBhvr>
                                        <p:cTn id="37" dur="2000"/>
                                        <p:tgtEl>
                                          <p:spTgt spid="6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20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7291"/>
                                        </p:tgtEl>
                                        <p:attrNameLst>
                                          <p:attrName>style.visibility</p:attrName>
                                        </p:attrNameLst>
                                      </p:cBhvr>
                                      <p:to>
                                        <p:strVal val="visible"/>
                                      </p:to>
                                    </p:set>
                                    <p:animEffect transition="in" filter="wipe(left)">
                                      <p:cBhvr>
                                        <p:cTn id="45" dur="2000"/>
                                        <p:tgtEl>
                                          <p:spTgt spid="307291"/>
                                        </p:tgtEl>
                                      </p:cBhvr>
                                    </p:animEffect>
                                  </p:childTnLst>
                                </p:cTn>
                              </p:par>
                            </p:childTnLst>
                          </p:cTn>
                        </p:par>
                        <p:par>
                          <p:cTn id="46" fill="hold">
                            <p:stCondLst>
                              <p:cond delay="2000"/>
                            </p:stCondLst>
                            <p:childTnLst>
                              <p:par>
                                <p:cTn id="47" presetID="9"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dissolve">
                                      <p:cBhvr>
                                        <p:cTn id="49" dur="500"/>
                                        <p:tgtEl>
                                          <p:spTgt spid="46"/>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par>
                          <p:cTn id="52" fill="hold">
                            <p:stCondLst>
                              <p:cond delay="2500"/>
                            </p:stCondLst>
                            <p:childTnLst>
                              <p:par>
                                <p:cTn id="53" presetID="9" presetClass="entr" presetSubtype="0"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dissolve">
                                      <p:cBhvr>
                                        <p:cTn id="55" dur="500"/>
                                        <p:tgtEl>
                                          <p:spTgt spid="53"/>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3077"/>
                                        </p:tgtEl>
                                        <p:attrNameLst>
                                          <p:attrName>style.visibility</p:attrName>
                                        </p:attrNameLst>
                                      </p:cBhvr>
                                      <p:to>
                                        <p:strVal val="visible"/>
                                      </p:to>
                                    </p:set>
                                    <p:animEffect transition="in" filter="wipe(up)">
                                      <p:cBhvr>
                                        <p:cTn id="61" dur="2000"/>
                                        <p:tgtEl>
                                          <p:spTgt spid="3077"/>
                                        </p:tgtEl>
                                      </p:cBhvr>
                                    </p:animEffect>
                                  </p:childTnLst>
                                </p:cTn>
                              </p:par>
                            </p:childTnLst>
                          </p:cTn>
                        </p:par>
                        <p:par>
                          <p:cTn id="62" fill="hold">
                            <p:stCondLst>
                              <p:cond delay="5000"/>
                            </p:stCondLst>
                            <p:childTnLst>
                              <p:par>
                                <p:cTn id="63" presetID="9" presetClass="entr" presetSubtype="0" fill="hold" nodeType="afterEffect">
                                  <p:stCondLst>
                                    <p:cond delay="0"/>
                                  </p:stCondLst>
                                  <p:childTnLst>
                                    <p:set>
                                      <p:cBhvr>
                                        <p:cTn id="64" dur="1" fill="hold">
                                          <p:stCondLst>
                                            <p:cond delay="0"/>
                                          </p:stCondLst>
                                        </p:cTn>
                                        <p:tgtEl>
                                          <p:spTgt spid="307321"/>
                                        </p:tgtEl>
                                        <p:attrNameLst>
                                          <p:attrName>style.visibility</p:attrName>
                                        </p:attrNameLst>
                                      </p:cBhvr>
                                      <p:to>
                                        <p:strVal val="visible"/>
                                      </p:to>
                                    </p:set>
                                    <p:animEffect transition="in" filter="dissolve">
                                      <p:cBhvr>
                                        <p:cTn id="65" dur="500"/>
                                        <p:tgtEl>
                                          <p:spTgt spid="3073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wipe(right)">
                                      <p:cBhvr>
                                        <p:cTn id="70" dur="2000"/>
                                        <p:tgtEl>
                                          <p:spTgt spid="67"/>
                                        </p:tgtEl>
                                      </p:cBhvr>
                                    </p:animEffect>
                                  </p:childTnLst>
                                </p:cTn>
                              </p:par>
                              <p:par>
                                <p:cTn id="71" presetID="22" presetClass="entr" presetSubtype="2" fill="hold" nodeType="withEffect">
                                  <p:stCondLst>
                                    <p:cond delay="500"/>
                                  </p:stCondLst>
                                  <p:childTnLst>
                                    <p:set>
                                      <p:cBhvr>
                                        <p:cTn id="72" dur="1" fill="hold">
                                          <p:stCondLst>
                                            <p:cond delay="0"/>
                                          </p:stCondLst>
                                        </p:cTn>
                                        <p:tgtEl>
                                          <p:spTgt spid="68"/>
                                        </p:tgtEl>
                                        <p:attrNameLst>
                                          <p:attrName>style.visibility</p:attrName>
                                        </p:attrNameLst>
                                      </p:cBhvr>
                                      <p:to>
                                        <p:strVal val="visible"/>
                                      </p:to>
                                    </p:set>
                                    <p:animEffect transition="in" filter="wipe(right)">
                                      <p:cBhvr>
                                        <p:cTn id="73" dur="2000"/>
                                        <p:tgtEl>
                                          <p:spTgt spid="68"/>
                                        </p:tgtEl>
                                      </p:cBhvr>
                                    </p:animEffect>
                                  </p:childTnLst>
                                </p:cTn>
                              </p:par>
                              <p:par>
                                <p:cTn id="74" presetID="1" presetClass="exit" presetSubtype="0" fill="hold" nodeType="withEffect">
                                  <p:stCondLst>
                                    <p:cond delay="0"/>
                                  </p:stCondLst>
                                  <p:childTnLst>
                                    <p:set>
                                      <p:cBhvr>
                                        <p:cTn id="75" dur="1" fill="hold">
                                          <p:stCondLst>
                                            <p:cond delay="0"/>
                                          </p:stCondLst>
                                        </p:cTn>
                                        <p:tgtEl>
                                          <p:spTgt spid="65"/>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6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9" presetClass="path" presetSubtype="0" accel="50000" decel="50000" fill="hold" nodeType="clickEffect">
                                  <p:stCondLst>
                                    <p:cond delay="0"/>
                                  </p:stCondLst>
                                  <p:childTnLst>
                                    <p:animMotion origin="layout" path="M -2.77778E-6 -2.59259E-6 L 0.16111 0.07408 " pathEditMode="relative" rAng="0" ptsTypes="AA">
                                      <p:cBhvr>
                                        <p:cTn id="81" dur="3000" fill="hold"/>
                                        <p:tgtEl>
                                          <p:spTgt spid="307315"/>
                                        </p:tgtEl>
                                        <p:attrNameLst>
                                          <p:attrName>ppt_x</p:attrName>
                                          <p:attrName>ppt_y</p:attrName>
                                        </p:attrNameLst>
                                      </p:cBhvr>
                                      <p:rCtr x="8100" y="3700"/>
                                    </p:animMotion>
                                  </p:childTnLst>
                                  <p:subTnLst>
                                    <p:audio>
                                      <p:cMediaNode>
                                        <p:cTn display="0" masterRel="sameClick">
                                          <p:stCondLst>
                                            <p:cond evt="begin" delay="0">
                                              <p:tn val="80"/>
                                            </p:cond>
                                          </p:stCondLst>
                                          <p:endCondLst>
                                            <p:cond evt="onStopAudio" delay="0">
                                              <p:tgtEl>
                                                <p:sldTgt/>
                                              </p:tgtEl>
                                            </p:cond>
                                          </p:endCondLst>
                                        </p:cTn>
                                        <p:tgtEl>
                                          <p:sndTgt r:embed="rId5" name="a boing_x.wav"/>
                                        </p:tgtEl>
                                      </p:cMediaNode>
                                    </p:audio>
                                  </p:subTnLst>
                                </p:cTn>
                              </p:par>
                            </p:childTnLst>
                          </p:cTn>
                        </p:par>
                        <p:par>
                          <p:cTn id="82" fill="hold">
                            <p:stCondLst>
                              <p:cond delay="3000"/>
                            </p:stCondLst>
                            <p:childTnLst>
                              <p:par>
                                <p:cTn id="83" presetID="22" presetClass="entr" presetSubtype="2" fill="hold" grpId="0" nodeType="afterEffect">
                                  <p:stCondLst>
                                    <p:cond delay="0"/>
                                  </p:stCondLst>
                                  <p:childTnLst>
                                    <p:set>
                                      <p:cBhvr>
                                        <p:cTn id="84" dur="1" fill="hold">
                                          <p:stCondLst>
                                            <p:cond delay="0"/>
                                          </p:stCondLst>
                                        </p:cTn>
                                        <p:tgtEl>
                                          <p:spTgt spid="307280"/>
                                        </p:tgtEl>
                                        <p:attrNameLst>
                                          <p:attrName>style.visibility</p:attrName>
                                        </p:attrNameLst>
                                      </p:cBhvr>
                                      <p:to>
                                        <p:strVal val="visible"/>
                                      </p:to>
                                    </p:set>
                                    <p:animEffect transition="in" filter="wipe(right)">
                                      <p:cBhvr>
                                        <p:cTn id="85" dur="2000"/>
                                        <p:tgtEl>
                                          <p:spTgt spid="307280"/>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307286"/>
                                        </p:tgtEl>
                                        <p:attrNameLst>
                                          <p:attrName>style.visibility</p:attrName>
                                        </p:attrNameLst>
                                      </p:cBhvr>
                                      <p:to>
                                        <p:strVal val="visible"/>
                                      </p:to>
                                    </p:set>
                                    <p:animEffect transition="in" filter="wipe(up)">
                                      <p:cBhvr>
                                        <p:cTn id="88" dur="2000"/>
                                        <p:tgtEl>
                                          <p:spTgt spid="307286"/>
                                        </p:tgtEl>
                                      </p:cBhvr>
                                    </p:animEffect>
                                  </p:childTnLst>
                                </p:cTn>
                              </p:par>
                            </p:childTnLst>
                          </p:cTn>
                        </p:par>
                        <p:par>
                          <p:cTn id="89" fill="hold">
                            <p:stCondLst>
                              <p:cond delay="5000"/>
                            </p:stCondLst>
                            <p:childTnLst>
                              <p:par>
                                <p:cTn id="90" presetID="9" presetClass="entr" presetSubtype="0" fill="hold" grpId="0" nodeType="afterEffect">
                                  <p:stCondLst>
                                    <p:cond delay="0"/>
                                  </p:stCondLst>
                                  <p:childTnLst>
                                    <p:set>
                                      <p:cBhvr>
                                        <p:cTn id="91" dur="1" fill="hold">
                                          <p:stCondLst>
                                            <p:cond delay="0"/>
                                          </p:stCondLst>
                                        </p:cTn>
                                        <p:tgtEl>
                                          <p:spTgt spid="307255"/>
                                        </p:tgtEl>
                                        <p:attrNameLst>
                                          <p:attrName>style.visibility</p:attrName>
                                        </p:attrNameLst>
                                      </p:cBhvr>
                                      <p:to>
                                        <p:strVal val="visible"/>
                                      </p:to>
                                    </p:set>
                                    <p:animEffect transition="in" filter="dissolve">
                                      <p:cBhvr>
                                        <p:cTn id="92" dur="500"/>
                                        <p:tgtEl>
                                          <p:spTgt spid="307255"/>
                                        </p:tgtEl>
                                      </p:cBhvr>
                                    </p:animEffect>
                                  </p:childTnLst>
                                </p:cTn>
                              </p:par>
                            </p:childTnLst>
                          </p:cTn>
                        </p:par>
                        <p:par>
                          <p:cTn id="93" fill="hold">
                            <p:stCondLst>
                              <p:cond delay="5500"/>
                            </p:stCondLst>
                            <p:childTnLst>
                              <p:par>
                                <p:cTn id="94" presetID="22" presetClass="entr" presetSubtype="8" fill="hold" grpId="0" nodeType="afterEffect">
                                  <p:stCondLst>
                                    <p:cond delay="0"/>
                                  </p:stCondLst>
                                  <p:childTnLst>
                                    <p:set>
                                      <p:cBhvr>
                                        <p:cTn id="95" dur="1" fill="hold">
                                          <p:stCondLst>
                                            <p:cond delay="0"/>
                                          </p:stCondLst>
                                        </p:cTn>
                                        <p:tgtEl>
                                          <p:spTgt spid="307284"/>
                                        </p:tgtEl>
                                        <p:attrNameLst>
                                          <p:attrName>style.visibility</p:attrName>
                                        </p:attrNameLst>
                                      </p:cBhvr>
                                      <p:to>
                                        <p:strVal val="visible"/>
                                      </p:to>
                                    </p:set>
                                    <p:animEffect transition="in" filter="wipe(left)">
                                      <p:cBhvr>
                                        <p:cTn id="96" dur="2000"/>
                                        <p:tgtEl>
                                          <p:spTgt spid="307284"/>
                                        </p:tgtEl>
                                      </p:cBhvr>
                                    </p:animEffect>
                                  </p:childTnLst>
                                </p:cTn>
                              </p:par>
                              <p:par>
                                <p:cTn id="97" presetID="9" presetClass="entr" presetSubtype="0" fill="hold" nodeType="withEffect">
                                  <p:stCondLst>
                                    <p:cond delay="0"/>
                                  </p:stCondLst>
                                  <p:childTnLst>
                                    <p:set>
                                      <p:cBhvr>
                                        <p:cTn id="98" dur="1" fill="hold">
                                          <p:stCondLst>
                                            <p:cond delay="0"/>
                                          </p:stCondLst>
                                        </p:cTn>
                                        <p:tgtEl>
                                          <p:spTgt spid="307292"/>
                                        </p:tgtEl>
                                        <p:attrNameLst>
                                          <p:attrName>style.visibility</p:attrName>
                                        </p:attrNameLst>
                                      </p:cBhvr>
                                      <p:to>
                                        <p:strVal val="visible"/>
                                      </p:to>
                                    </p:set>
                                    <p:animEffect transition="in" filter="dissolve">
                                      <p:cBhvr>
                                        <p:cTn id="99" dur="500"/>
                                        <p:tgtEl>
                                          <p:spTgt spid="307292"/>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07318"/>
                                        </p:tgtEl>
                                        <p:attrNameLst>
                                          <p:attrName>style.visibility</p:attrName>
                                        </p:attrNameLst>
                                      </p:cBhvr>
                                      <p:to>
                                        <p:strVal val="visible"/>
                                      </p:to>
                                    </p:set>
                                    <p:animEffect transition="in" filter="dissolve">
                                      <p:cBhvr>
                                        <p:cTn id="102" dur="500"/>
                                        <p:tgtEl>
                                          <p:spTgt spid="3073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wipe(left)">
                                      <p:cBhvr>
                                        <p:cTn id="107" dur="2000"/>
                                        <p:tgtEl>
                                          <p:spTgt spid="60"/>
                                        </p:tgtEl>
                                      </p:cBhvr>
                                    </p:animEffect>
                                  </p:childTnLst>
                                </p:cTn>
                              </p:par>
                              <p:par>
                                <p:cTn id="108" presetID="22" presetClass="entr" presetSubtype="8" fill="hold"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1000"/>
                                        <p:tgtEl>
                                          <p:spTgt spid="63"/>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left)">
                                      <p:cBhvr>
                                        <p:cTn id="113" dur="2000"/>
                                        <p:tgtEl>
                                          <p:spTgt spid="6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nodeType="click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wipe(right)">
                                      <p:cBhvr>
                                        <p:cTn id="118" dur="2000"/>
                                        <p:tgtEl>
                                          <p:spTgt spid="56"/>
                                        </p:tgtEl>
                                      </p:cBhvr>
                                    </p:animEffect>
                                  </p:childTnLst>
                                </p:cTn>
                              </p:par>
                            </p:childTnLst>
                          </p:cTn>
                        </p:par>
                        <p:par>
                          <p:cTn id="119" fill="hold">
                            <p:stCondLst>
                              <p:cond delay="2000"/>
                            </p:stCondLst>
                            <p:childTnLst>
                              <p:par>
                                <p:cTn id="120" presetID="9" presetClass="entr" presetSubtype="0" fill="hold" nodeType="after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dissolve">
                                      <p:cBhvr>
                                        <p:cTn id="122" dur="500"/>
                                        <p:tgtEl>
                                          <p:spTgt spid="57"/>
                                        </p:tgtEl>
                                      </p:cBhvr>
                                    </p:animEffect>
                                  </p:childTnLst>
                                </p:cTn>
                              </p:par>
                            </p:childTnLst>
                          </p:cTn>
                        </p:par>
                        <p:par>
                          <p:cTn id="123" fill="hold">
                            <p:stCondLst>
                              <p:cond delay="2500"/>
                            </p:stCondLst>
                            <p:childTnLst>
                              <p:par>
                                <p:cTn id="124" presetID="9" presetClass="entr" presetSubtype="0" fill="hold" grpId="0"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dissolve">
                                      <p:cBhvr>
                                        <p:cTn id="126" dur="500"/>
                                        <p:tgtEl>
                                          <p:spTgt spid="49"/>
                                        </p:tgtEl>
                                      </p:cBhvr>
                                    </p:animEffect>
                                  </p:childTnLst>
                                </p:cTn>
                              </p:par>
                              <p:par>
                                <p:cTn id="127" presetID="1" presetClass="entr" presetSubtype="0"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mediacall" presetSubtype="0" fill="hold" nodeType="clickEffect">
                                  <p:stCondLst>
                                    <p:cond delay="0"/>
                                  </p:stCondLst>
                                  <p:childTnLst>
                                    <p:cmd type="call" cmd="playFrom(0.0)">
                                      <p:cBhvr>
                                        <p:cTn id="132" dur="9389" fill="hold"/>
                                        <p:tgtEl>
                                          <p:spTgt spid="2"/>
                                        </p:tgtEl>
                                      </p:cBhvr>
                                    </p:cmd>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wipe(left)">
                                      <p:cBhvr>
                                        <p:cTn id="137" dur="2000"/>
                                        <p:tgtEl>
                                          <p:spTgt spid="43"/>
                                        </p:tgtEl>
                                      </p:cBhvr>
                                    </p:animEffect>
                                  </p:childTnLst>
                                </p:cTn>
                              </p:par>
                              <p:par>
                                <p:cTn id="138" presetID="1" presetClass="entr" presetSubtype="0" fill="hold" grpId="0" nodeType="withEffect">
                                  <p:stCondLst>
                                    <p:cond delay="0"/>
                                  </p:stCondLst>
                                  <p:childTnLst>
                                    <p:set>
                                      <p:cBhvr>
                                        <p:cTn id="139" dur="1" fill="hold">
                                          <p:stCondLst>
                                            <p:cond delay="0"/>
                                          </p:stCondLst>
                                        </p:cTn>
                                        <p:tgtEl>
                                          <p:spTgt spid="52"/>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grpId="0" nodeType="click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2000" fill="hold"/>
                                        <p:tgtEl>
                                          <p:spTgt spid="55"/>
                                        </p:tgtEl>
                                        <p:attrNameLst>
                                          <p:attrName>ppt_w</p:attrName>
                                        </p:attrNameLst>
                                      </p:cBhvr>
                                      <p:tavLst>
                                        <p:tav tm="0">
                                          <p:val>
                                            <p:fltVal val="0"/>
                                          </p:val>
                                        </p:tav>
                                        <p:tav tm="100000">
                                          <p:val>
                                            <p:strVal val="#ppt_w"/>
                                          </p:val>
                                        </p:tav>
                                      </p:tavLst>
                                    </p:anim>
                                    <p:anim calcmode="lin" valueType="num">
                                      <p:cBhvr>
                                        <p:cTn id="145" dur="2000" fill="hold"/>
                                        <p:tgtEl>
                                          <p:spTgt spid="55"/>
                                        </p:tgtEl>
                                        <p:attrNameLst>
                                          <p:attrName>ppt_h</p:attrName>
                                        </p:attrNameLst>
                                      </p:cBhvr>
                                      <p:tavLst>
                                        <p:tav tm="0">
                                          <p:val>
                                            <p:fltVal val="0"/>
                                          </p:val>
                                        </p:tav>
                                        <p:tav tm="100000">
                                          <p:val>
                                            <p:strVal val="#ppt_h"/>
                                          </p:val>
                                        </p:tav>
                                      </p:tavLst>
                                    </p:anim>
                                    <p:anim calcmode="lin" valueType="num">
                                      <p:cBhvr>
                                        <p:cTn id="146" dur="2000" fill="hold"/>
                                        <p:tgtEl>
                                          <p:spTgt spid="55"/>
                                        </p:tgtEl>
                                        <p:attrNameLst>
                                          <p:attrName>style.rotation</p:attrName>
                                        </p:attrNameLst>
                                      </p:cBhvr>
                                      <p:tavLst>
                                        <p:tav tm="0">
                                          <p:val>
                                            <p:fltVal val="90"/>
                                          </p:val>
                                        </p:tav>
                                        <p:tav tm="100000">
                                          <p:val>
                                            <p:fltVal val="0"/>
                                          </p:val>
                                        </p:tav>
                                      </p:tavLst>
                                    </p:anim>
                                    <p:animEffect transition="in" filter="fade">
                                      <p:cBhvr>
                                        <p:cTn id="147" dur="2000"/>
                                        <p:tgtEl>
                                          <p:spTgt spid="55"/>
                                        </p:tgtEl>
                                      </p:cBhvr>
                                    </p:animEffect>
                                  </p:childTnLst>
                                </p:cTn>
                              </p:par>
                            </p:childTnLst>
                          </p:cTn>
                        </p:par>
                        <p:par>
                          <p:cTn id="148" fill="hold">
                            <p:stCondLst>
                              <p:cond delay="2000"/>
                            </p:stCondLst>
                            <p:childTnLst>
                              <p:par>
                                <p:cTn id="149" presetID="31"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 calcmode="lin" valueType="num">
                                      <p:cBhvr>
                                        <p:cTn id="151" dur="2000" fill="hold"/>
                                        <p:tgtEl>
                                          <p:spTgt spid="59"/>
                                        </p:tgtEl>
                                        <p:attrNameLst>
                                          <p:attrName>ppt_w</p:attrName>
                                        </p:attrNameLst>
                                      </p:cBhvr>
                                      <p:tavLst>
                                        <p:tav tm="0">
                                          <p:val>
                                            <p:fltVal val="0"/>
                                          </p:val>
                                        </p:tav>
                                        <p:tav tm="100000">
                                          <p:val>
                                            <p:strVal val="#ppt_w"/>
                                          </p:val>
                                        </p:tav>
                                      </p:tavLst>
                                    </p:anim>
                                    <p:anim calcmode="lin" valueType="num">
                                      <p:cBhvr>
                                        <p:cTn id="152" dur="2000" fill="hold"/>
                                        <p:tgtEl>
                                          <p:spTgt spid="59"/>
                                        </p:tgtEl>
                                        <p:attrNameLst>
                                          <p:attrName>ppt_h</p:attrName>
                                        </p:attrNameLst>
                                      </p:cBhvr>
                                      <p:tavLst>
                                        <p:tav tm="0">
                                          <p:val>
                                            <p:fltVal val="0"/>
                                          </p:val>
                                        </p:tav>
                                        <p:tav tm="100000">
                                          <p:val>
                                            <p:strVal val="#ppt_h"/>
                                          </p:val>
                                        </p:tav>
                                      </p:tavLst>
                                    </p:anim>
                                    <p:anim calcmode="lin" valueType="num">
                                      <p:cBhvr>
                                        <p:cTn id="153" dur="2000" fill="hold"/>
                                        <p:tgtEl>
                                          <p:spTgt spid="59"/>
                                        </p:tgtEl>
                                        <p:attrNameLst>
                                          <p:attrName>style.rotation</p:attrName>
                                        </p:attrNameLst>
                                      </p:cBhvr>
                                      <p:tavLst>
                                        <p:tav tm="0">
                                          <p:val>
                                            <p:fltVal val="90"/>
                                          </p:val>
                                        </p:tav>
                                        <p:tav tm="100000">
                                          <p:val>
                                            <p:fltVal val="0"/>
                                          </p:val>
                                        </p:tav>
                                      </p:tavLst>
                                    </p:anim>
                                    <p:animEffect transition="in" filter="fade">
                                      <p:cBhvr>
                                        <p:cTn id="154" dur="2000"/>
                                        <p:tgtEl>
                                          <p:spTgt spid="59"/>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3"/>
                                        </p:tgtEl>
                                        <p:attrNameLst>
                                          <p:attrName>style.visibility</p:attrName>
                                        </p:attrNameLst>
                                      </p:cBhvr>
                                      <p:to>
                                        <p:strVal val="visible"/>
                                      </p:to>
                                    </p:set>
                                    <p:animEffect transition="in" filter="wipe(left)">
                                      <p:cBhvr>
                                        <p:cTn id="15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0" fill="hold" display="0">
                  <p:stCondLst>
                    <p:cond delay="indefinite"/>
                  </p:stCondLst>
                  <p:endCondLst>
                    <p:cond evt="onStopAudio" delay="0">
                      <p:tgtEl>
                        <p:sldTgt/>
                      </p:tgtEl>
                    </p:cond>
                    <p:cond evt="onNext" delay="0">
                      <p:tgtEl>
                        <p:sldTgt/>
                      </p:tgtEl>
                    </p:cond>
                  </p:endCondLst>
                </p:cTn>
                <p:tgtEl>
                  <p:spTgt spid="2"/>
                </p:tgtEl>
              </p:cMediaNode>
            </p:audio>
          </p:childTnLst>
        </p:cTn>
      </p:par>
    </p:tnLst>
    <p:bldLst>
      <p:bldP spid="3" grpId="0"/>
      <p:bldP spid="49" grpId="0" animBg="1"/>
      <p:bldP spid="46" grpId="0" animBg="1"/>
      <p:bldP spid="307255" grpId="0"/>
      <p:bldP spid="3077" grpId="0" animBg="1"/>
      <p:bldP spid="307280" grpId="0" animBg="1"/>
      <p:bldP spid="307282" grpId="0" animBg="1"/>
      <p:bldP spid="307283" grpId="0"/>
      <p:bldP spid="307284" grpId="0"/>
      <p:bldP spid="307286" grpId="0" animBg="1"/>
      <p:bldP spid="307287" grpId="0" animBg="1"/>
      <p:bldP spid="307318" grpId="0"/>
      <p:bldP spid="53" grpId="0"/>
      <p:bldP spid="43" grpId="0"/>
      <p:bldP spid="48" grpId="0"/>
      <p:bldP spid="50" grpId="0"/>
      <p:bldP spid="52" grpId="0" animBg="1"/>
      <p:bldP spid="54" grpId="0" animBg="1"/>
      <p:bldP spid="55" grpId="0" animBg="1"/>
      <p:bldP spid="59" grpId="0" animBg="1"/>
      <p:bldP spid="61" grpId="0"/>
      <p:bldP spid="6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 name="Rectangle 60"/>
          <p:cNvSpPr/>
          <p:nvPr/>
        </p:nvSpPr>
        <p:spPr>
          <a:xfrm>
            <a:off x="0" y="58847"/>
            <a:ext cx="9144000" cy="6432530"/>
          </a:xfrm>
          <a:prstGeom prst="rect">
            <a:avLst/>
          </a:prstGeom>
        </p:spPr>
        <p:txBody>
          <a:bodyPr wrap="square">
            <a:spAutoFit/>
            <a:scene3d>
              <a:camera prst="orthographicFront"/>
              <a:lightRig rig="threePt" dir="t"/>
            </a:scene3d>
            <a:sp3d extrusionH="57150">
              <a:bevelT w="38100" h="38100" prst="angle"/>
            </a:sp3d>
          </a:bodyPr>
          <a:lstStyle/>
          <a:p>
            <a:pPr algn="l" fontAlgn="auto">
              <a:spcBef>
                <a:spcPts val="0"/>
              </a:spcBef>
              <a:spcAft>
                <a:spcPts val="0"/>
              </a:spcAft>
            </a:pPr>
            <a:r>
              <a:rPr lang="en-US" sz="1800" dirty="0">
                <a:solidFill>
                  <a:prstClr val="black"/>
                </a:solidFill>
                <a:latin typeface="Arial" pitchFamily="34" charset="0"/>
                <a:cs typeface="Arial" pitchFamily="34" charset="0"/>
              </a:rPr>
              <a:t>3. Inflation and expected inflation are important determinants of economic activity.</a:t>
            </a:r>
          </a:p>
          <a:p>
            <a:pPr algn="l" fontAlgn="auto">
              <a:spcBef>
                <a:spcPts val="0"/>
              </a:spcBef>
              <a:spcAft>
                <a:spcPts val="0"/>
              </a:spcAft>
            </a:pPr>
            <a:r>
              <a:rPr lang="en-US" sz="1800" dirty="0" smtClean="0">
                <a:solidFill>
                  <a:prstClr val="black"/>
                </a:solidFill>
                <a:latin typeface="Arial" pitchFamily="34" charset="0"/>
                <a:cs typeface="Arial" pitchFamily="34" charset="0"/>
              </a:rPr>
              <a:t>  (</a:t>
            </a:r>
            <a:r>
              <a:rPr lang="en-US" sz="1800" dirty="0">
                <a:solidFill>
                  <a:prstClr val="black"/>
                </a:solidFill>
                <a:latin typeface="Arial" pitchFamily="34" charset="0"/>
                <a:cs typeface="Arial" pitchFamily="34" charset="0"/>
              </a:rPr>
              <a:t>a) Draw a correctly labeled graph of a </a:t>
            </a:r>
            <a:r>
              <a:rPr lang="en-US" sz="1800" b="1" dirty="0">
                <a:solidFill>
                  <a:prstClr val="black"/>
                </a:solidFill>
                <a:latin typeface="Arial" pitchFamily="34" charset="0"/>
                <a:cs typeface="Arial" pitchFamily="34" charset="0"/>
              </a:rPr>
              <a:t>short-run Phillips curve</a:t>
            </a:r>
            <a:r>
              <a:rPr lang="en-US" sz="1800" dirty="0" smtClean="0">
                <a:solidFill>
                  <a:prstClr val="black"/>
                </a:solidFill>
                <a:latin typeface="Arial" pitchFamily="34" charset="0"/>
                <a:cs typeface="Arial" pitchFamily="34" charset="0"/>
              </a:rPr>
              <a:t>.</a:t>
            </a:r>
          </a:p>
          <a:p>
            <a:pPr algn="l" fontAlgn="auto">
              <a:spcBef>
                <a:spcPts val="0"/>
              </a:spcBef>
              <a:spcAft>
                <a:spcPts val="0"/>
              </a:spcAft>
            </a:pPr>
            <a:endParaRPr lang="en-US" sz="1800" dirty="0">
              <a:solidFill>
                <a:prstClr val="black"/>
              </a:solidFill>
              <a:latin typeface="Arial" pitchFamily="34" charset="0"/>
              <a:cs typeface="Arial" pitchFamily="34" charset="0"/>
            </a:endParaRPr>
          </a:p>
          <a:p>
            <a:pPr algn="l" fontAlgn="auto">
              <a:spcBef>
                <a:spcPts val="0"/>
              </a:spcBef>
              <a:spcAft>
                <a:spcPts val="0"/>
              </a:spcAft>
            </a:pPr>
            <a:endParaRPr lang="en-US" sz="1800" dirty="0" smtClean="0">
              <a:solidFill>
                <a:prstClr val="black"/>
              </a:solidFill>
              <a:latin typeface="Arial" pitchFamily="34" charset="0"/>
              <a:cs typeface="Arial" pitchFamily="34" charset="0"/>
            </a:endParaRPr>
          </a:p>
          <a:p>
            <a:pPr algn="l" fontAlgn="auto">
              <a:spcBef>
                <a:spcPts val="0"/>
              </a:spcBef>
              <a:spcAft>
                <a:spcPts val="0"/>
              </a:spcAft>
            </a:pPr>
            <a:endParaRPr lang="en-US" sz="1800" dirty="0">
              <a:solidFill>
                <a:prstClr val="black"/>
              </a:solidFill>
              <a:latin typeface="Arial" pitchFamily="34" charset="0"/>
              <a:cs typeface="Arial" pitchFamily="34" charset="0"/>
            </a:endParaRPr>
          </a:p>
          <a:p>
            <a:pPr algn="l" fontAlgn="auto">
              <a:spcBef>
                <a:spcPts val="0"/>
              </a:spcBef>
              <a:spcAft>
                <a:spcPts val="0"/>
              </a:spcAft>
            </a:pPr>
            <a:endParaRPr lang="en-US" sz="1800" dirty="0" smtClean="0">
              <a:solidFill>
                <a:prstClr val="black"/>
              </a:solidFill>
              <a:latin typeface="Arial" pitchFamily="34" charset="0"/>
              <a:cs typeface="Arial" pitchFamily="34" charset="0"/>
            </a:endParaRPr>
          </a:p>
          <a:p>
            <a:pPr algn="l" fontAlgn="auto">
              <a:spcBef>
                <a:spcPts val="0"/>
              </a:spcBef>
              <a:spcAft>
                <a:spcPts val="0"/>
              </a:spcAft>
            </a:pPr>
            <a:endParaRPr lang="en-US" sz="1800" dirty="0">
              <a:solidFill>
                <a:prstClr val="black"/>
              </a:solidFill>
              <a:latin typeface="Arial" pitchFamily="34" charset="0"/>
              <a:cs typeface="Arial" pitchFamily="34" charset="0"/>
            </a:endParaRPr>
          </a:p>
          <a:p>
            <a:pPr algn="l" fontAlgn="auto">
              <a:spcBef>
                <a:spcPts val="0"/>
              </a:spcBef>
              <a:spcAft>
                <a:spcPts val="0"/>
              </a:spcAft>
            </a:pPr>
            <a:endParaRPr lang="en-US" sz="1800" dirty="0" smtClean="0">
              <a:solidFill>
                <a:prstClr val="black"/>
              </a:solidFill>
              <a:latin typeface="Arial" pitchFamily="34" charset="0"/>
              <a:cs typeface="Arial" pitchFamily="34" charset="0"/>
            </a:endParaRPr>
          </a:p>
          <a:p>
            <a:pPr algn="l" fontAlgn="auto">
              <a:spcBef>
                <a:spcPts val="0"/>
              </a:spcBef>
              <a:spcAft>
                <a:spcPts val="0"/>
              </a:spcAft>
            </a:pPr>
            <a:endParaRPr lang="en-US" sz="1800" dirty="0" smtClean="0">
              <a:solidFill>
                <a:prstClr val="black"/>
              </a:solidFill>
              <a:latin typeface="Arial" pitchFamily="34" charset="0"/>
              <a:cs typeface="Arial" pitchFamily="34" charset="0"/>
            </a:endParaRPr>
          </a:p>
          <a:p>
            <a:pPr algn="l" fontAlgn="auto">
              <a:spcBef>
                <a:spcPts val="0"/>
              </a:spcBef>
              <a:spcAft>
                <a:spcPts val="0"/>
              </a:spcAft>
            </a:pPr>
            <a:endParaRPr lang="en-US" sz="1800" dirty="0">
              <a:solidFill>
                <a:prstClr val="black"/>
              </a:solidFill>
              <a:latin typeface="Arial" pitchFamily="34" charset="0"/>
              <a:cs typeface="Arial" pitchFamily="34" charset="0"/>
            </a:endParaRPr>
          </a:p>
          <a:p>
            <a:pPr algn="l" fontAlgn="auto">
              <a:spcBef>
                <a:spcPts val="0"/>
              </a:spcBef>
              <a:spcAft>
                <a:spcPts val="0"/>
              </a:spcAft>
            </a:pPr>
            <a:r>
              <a:rPr lang="en-US" sz="1800" dirty="0" smtClean="0">
                <a:solidFill>
                  <a:prstClr val="black"/>
                </a:solidFill>
                <a:latin typeface="Arial" pitchFamily="34" charset="0"/>
                <a:cs typeface="Arial" pitchFamily="34" charset="0"/>
              </a:rPr>
              <a:t>   (</a:t>
            </a:r>
            <a:r>
              <a:rPr lang="en-US" sz="1800" dirty="0">
                <a:solidFill>
                  <a:prstClr val="black"/>
                </a:solidFill>
                <a:latin typeface="Arial" pitchFamily="34" charset="0"/>
                <a:cs typeface="Arial" pitchFamily="34" charset="0"/>
              </a:rPr>
              <a:t>d) </a:t>
            </a:r>
            <a:r>
              <a:rPr lang="en-US" sz="1600" dirty="0" smtClean="0">
                <a:solidFill>
                  <a:prstClr val="black"/>
                </a:solidFill>
                <a:latin typeface="Arial" pitchFamily="34" charset="0"/>
                <a:cs typeface="Arial" pitchFamily="34" charset="0"/>
              </a:rPr>
              <a:t>If the </a:t>
            </a:r>
            <a:r>
              <a:rPr lang="en-US" sz="1800" dirty="0" smtClean="0">
                <a:solidFill>
                  <a:prstClr val="black"/>
                </a:solidFill>
                <a:latin typeface="Arial" pitchFamily="34" charset="0"/>
                <a:cs typeface="Arial" pitchFamily="34" charset="0"/>
              </a:rPr>
              <a:t>increase </a:t>
            </a:r>
            <a:r>
              <a:rPr lang="en-US" sz="1800" dirty="0">
                <a:solidFill>
                  <a:prstClr val="black"/>
                </a:solidFill>
                <a:latin typeface="Arial" pitchFamily="34" charset="0"/>
                <a:cs typeface="Arial" pitchFamily="34" charset="0"/>
              </a:rPr>
              <a:t>in the expected </a:t>
            </a:r>
            <a:r>
              <a:rPr lang="en-US" sz="1800" dirty="0" smtClean="0">
                <a:solidFill>
                  <a:prstClr val="black"/>
                </a:solidFill>
                <a:latin typeface="Arial" pitchFamily="34" charset="0"/>
                <a:cs typeface="Arial" pitchFamily="34" charset="0"/>
              </a:rPr>
              <a:t>inflation rate </a:t>
            </a:r>
            <a:r>
              <a:rPr lang="en-US" sz="1600" dirty="0" smtClean="0">
                <a:solidFill>
                  <a:prstClr val="black"/>
                </a:solidFill>
                <a:latin typeface="Arial" pitchFamily="34" charset="0"/>
                <a:cs typeface="Arial" pitchFamily="34" charset="0"/>
              </a:rPr>
              <a:t>goes from </a:t>
            </a:r>
            <a:r>
              <a:rPr lang="en-US" sz="1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a:t>
            </a:r>
            <a:r>
              <a:rPr lang="en-US" sz="1800" dirty="0" smtClean="0">
                <a:solidFill>
                  <a:prstClr val="black"/>
                </a:solidFill>
                <a:latin typeface="Arial" pitchFamily="34" charset="0"/>
                <a:cs typeface="Arial" pitchFamily="34" charset="0"/>
              </a:rPr>
              <a:t> </a:t>
            </a:r>
            <a:r>
              <a:rPr lang="en-US" sz="1600" dirty="0" smtClean="0">
                <a:solidFill>
                  <a:prstClr val="black"/>
                </a:solidFill>
                <a:latin typeface="Arial" pitchFamily="34" charset="0"/>
                <a:cs typeface="Arial" pitchFamily="34" charset="0"/>
              </a:rPr>
              <a:t>to </a:t>
            </a:r>
            <a:r>
              <a:rPr lang="en-US" sz="1800" b="1" dirty="0" smtClean="0">
                <a:solidFill>
                  <a:srgbClr val="008000"/>
                </a:solidFill>
                <a:effectLst>
                  <a:outerShdw blurRad="38100" dist="38100" dir="2700000" algn="tl">
                    <a:srgbClr val="000000">
                      <a:alpha val="43137"/>
                    </a:srgbClr>
                  </a:outerShdw>
                </a:effectLst>
                <a:latin typeface="Arial" pitchFamily="34" charset="0"/>
                <a:cs typeface="Arial" pitchFamily="34" charset="0"/>
              </a:rPr>
              <a:t>4%</a:t>
            </a:r>
            <a:r>
              <a:rPr lang="en-US" sz="1800" dirty="0" smtClean="0">
                <a:solidFill>
                  <a:prstClr val="black"/>
                </a:solidFill>
                <a:latin typeface="Arial" pitchFamily="34" charset="0"/>
                <a:cs typeface="Arial" pitchFamily="34" charset="0"/>
              </a:rPr>
              <a:t>. [</a:t>
            </a:r>
            <a:r>
              <a:rPr lang="en-US" sz="1600" b="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Profit desired: 6</a:t>
            </a:r>
            <a:r>
              <a:rPr lang="en-US" sz="1800" b="1" dirty="0" smtClean="0">
                <a:solidFill>
                  <a:srgbClr val="0066FF"/>
                </a:solidFill>
                <a:effectLst>
                  <a:outerShdw blurRad="38100" dist="38100" dir="2700000" algn="tl">
                    <a:srgbClr val="000000">
                      <a:alpha val="43137"/>
                    </a:srgbClr>
                  </a:outerShdw>
                </a:effectLst>
                <a:latin typeface="Arial" pitchFamily="34" charset="0"/>
                <a:cs typeface="Arial" pitchFamily="34" charset="0"/>
              </a:rPr>
              <a:t>%</a:t>
            </a:r>
            <a:r>
              <a:rPr lang="en-US" sz="1800" dirty="0" smtClean="0">
                <a:solidFill>
                  <a:prstClr val="black"/>
                </a:solidFill>
                <a:latin typeface="Arial" pitchFamily="34" charset="0"/>
                <a:cs typeface="Arial" pitchFamily="34" charset="0"/>
              </a:rPr>
              <a:t>]</a:t>
            </a:r>
            <a:endParaRPr lang="en-US" sz="1800" dirty="0">
              <a:solidFill>
                <a:prstClr val="black"/>
              </a:solidFill>
              <a:latin typeface="Arial" pitchFamily="34" charset="0"/>
              <a:cs typeface="Arial" pitchFamily="34" charset="0"/>
            </a:endParaRPr>
          </a:p>
          <a:p>
            <a:pPr algn="l" fontAlgn="auto">
              <a:spcBef>
                <a:spcPts val="0"/>
              </a:spcBef>
              <a:spcAft>
                <a:spcPts val="0"/>
              </a:spcAft>
            </a:pPr>
            <a:r>
              <a:rPr lang="en-US" sz="1800" dirty="0" smtClean="0">
                <a:solidFill>
                  <a:prstClr val="black"/>
                </a:solidFill>
                <a:latin typeface="Arial" pitchFamily="34" charset="0"/>
                <a:cs typeface="Arial" pitchFamily="34" charset="0"/>
              </a:rPr>
              <a:t>    (</a:t>
            </a:r>
            <a:r>
              <a:rPr lang="en-US" sz="1800" dirty="0" err="1">
                <a:solidFill>
                  <a:prstClr val="black"/>
                </a:solidFill>
                <a:latin typeface="Arial" pitchFamily="34" charset="0"/>
                <a:cs typeface="Arial" pitchFamily="34" charset="0"/>
              </a:rPr>
              <a:t>i</a:t>
            </a: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Will </a:t>
            </a:r>
            <a:r>
              <a:rPr lang="en-US" sz="1800" dirty="0">
                <a:solidFill>
                  <a:prstClr val="black"/>
                </a:solidFill>
                <a:latin typeface="Arial" pitchFamily="34" charset="0"/>
                <a:cs typeface="Arial" pitchFamily="34" charset="0"/>
              </a:rPr>
              <a:t>the </a:t>
            </a:r>
            <a:r>
              <a:rPr lang="en-US" sz="1800" b="1" dirty="0">
                <a:solidFill>
                  <a:prstClr val="black"/>
                </a:solidFill>
                <a:latin typeface="Arial" pitchFamily="34" charset="0"/>
                <a:cs typeface="Arial" pitchFamily="34" charset="0"/>
              </a:rPr>
              <a:t>nominal interest rate on new loans </a:t>
            </a:r>
            <a:r>
              <a:rPr lang="en-US" sz="1700" dirty="0">
                <a:solidFill>
                  <a:prstClr val="black"/>
                </a:solidFill>
                <a:latin typeface="Arial" pitchFamily="34" charset="0"/>
                <a:cs typeface="Arial" pitchFamily="34" charset="0"/>
              </a:rPr>
              <a:t>increase, decrease, or </a:t>
            </a:r>
            <a:r>
              <a:rPr lang="en-US" sz="1700" dirty="0" smtClean="0">
                <a:solidFill>
                  <a:prstClr val="black"/>
                </a:solidFill>
                <a:latin typeface="Arial" pitchFamily="34" charset="0"/>
                <a:cs typeface="Arial" pitchFamily="34" charset="0"/>
              </a:rPr>
              <a:t>be unchanged?</a:t>
            </a:r>
            <a:r>
              <a:rPr lang="en-US" sz="1600" dirty="0" smtClean="0">
                <a:solidFill>
                  <a:prstClr val="black"/>
                </a:solidFill>
                <a:latin typeface="Arial" pitchFamily="34" charset="0"/>
                <a:cs typeface="Arial" pitchFamily="34" charset="0"/>
              </a:rPr>
              <a:t> </a:t>
            </a:r>
            <a:endParaRPr lang="en-US" sz="1600" dirty="0">
              <a:solidFill>
                <a:prstClr val="black"/>
              </a:solidFill>
              <a:latin typeface="Arial" pitchFamily="34" charset="0"/>
              <a:cs typeface="Arial" pitchFamily="34" charset="0"/>
            </a:endParaRPr>
          </a:p>
          <a:p>
            <a:pPr algn="l" fontAlgn="auto">
              <a:spcBef>
                <a:spcPts val="0"/>
              </a:spcBef>
              <a:spcAft>
                <a:spcPts val="0"/>
              </a:spcAft>
            </a:pPr>
            <a:endParaRPr lang="en-US" sz="1800" dirty="0" smtClean="0">
              <a:solidFill>
                <a:prstClr val="black"/>
              </a:solidFill>
              <a:latin typeface="Arial" pitchFamily="34" charset="0"/>
              <a:cs typeface="Arial" pitchFamily="34" charset="0"/>
            </a:endParaRPr>
          </a:p>
          <a:p>
            <a:pPr algn="l" fontAlgn="auto">
              <a:spcBef>
                <a:spcPts val="0"/>
              </a:spcBef>
              <a:spcAft>
                <a:spcPts val="0"/>
              </a:spcAft>
            </a:pPr>
            <a:endParaRPr lang="en-US" sz="1800" dirty="0" smtClean="0">
              <a:solidFill>
                <a:prstClr val="black"/>
              </a:solidFill>
              <a:latin typeface="Arial" pitchFamily="34" charset="0"/>
              <a:cs typeface="Arial" pitchFamily="34" charset="0"/>
            </a:endParaRPr>
          </a:p>
          <a:p>
            <a:pPr algn="l" fontAlgn="auto">
              <a:spcBef>
                <a:spcPts val="0"/>
              </a:spcBef>
              <a:spcAft>
                <a:spcPts val="0"/>
              </a:spcAft>
            </a:pPr>
            <a:endParaRPr lang="en-US" sz="1600" dirty="0">
              <a:solidFill>
                <a:prstClr val="black"/>
              </a:solidFill>
              <a:latin typeface="Arial" pitchFamily="34" charset="0"/>
              <a:cs typeface="Arial" pitchFamily="34" charset="0"/>
            </a:endParaRPr>
          </a:p>
          <a:p>
            <a:pPr algn="l" fontAlgn="auto">
              <a:spcBef>
                <a:spcPts val="0"/>
              </a:spcBef>
              <a:spcAft>
                <a:spcPts val="0"/>
              </a:spcAft>
            </a:pPr>
            <a:r>
              <a:rPr lang="en-US" sz="1800" dirty="0" smtClean="0">
                <a:solidFill>
                  <a:prstClr val="black"/>
                </a:solidFill>
                <a:latin typeface="Arial" pitchFamily="34" charset="0"/>
                <a:cs typeface="Arial" pitchFamily="34" charset="0"/>
              </a:rPr>
              <a:t>    (</a:t>
            </a:r>
            <a:r>
              <a:rPr lang="en-US" sz="1800" dirty="0">
                <a:solidFill>
                  <a:prstClr val="black"/>
                </a:solidFill>
                <a:latin typeface="Arial" pitchFamily="34" charset="0"/>
                <a:cs typeface="Arial" pitchFamily="34" charset="0"/>
              </a:rPr>
              <a:t>ii) </a:t>
            </a:r>
            <a:r>
              <a:rPr lang="en-US" sz="1600" dirty="0" smtClean="0">
                <a:solidFill>
                  <a:prstClr val="black"/>
                </a:solidFill>
                <a:latin typeface="Arial" pitchFamily="34" charset="0"/>
                <a:cs typeface="Arial" pitchFamily="34" charset="0"/>
              </a:rPr>
              <a:t>Will </a:t>
            </a:r>
            <a:r>
              <a:rPr lang="en-US" sz="1600" dirty="0">
                <a:solidFill>
                  <a:prstClr val="black"/>
                </a:solidFill>
                <a:latin typeface="Arial" pitchFamily="34" charset="0"/>
                <a:cs typeface="Arial" pitchFamily="34" charset="0"/>
              </a:rPr>
              <a:t>the </a:t>
            </a:r>
            <a:r>
              <a:rPr lang="en-US" sz="1800" b="1" dirty="0">
                <a:solidFill>
                  <a:prstClr val="black"/>
                </a:solidFill>
                <a:latin typeface="Arial" pitchFamily="34" charset="0"/>
                <a:cs typeface="Arial" pitchFamily="34" charset="0"/>
              </a:rPr>
              <a:t>real interest rate </a:t>
            </a:r>
            <a:r>
              <a:rPr lang="en-US" sz="1800" dirty="0">
                <a:solidFill>
                  <a:prstClr val="black"/>
                </a:solidFill>
                <a:latin typeface="Arial" pitchFamily="34" charset="0"/>
                <a:cs typeface="Arial" pitchFamily="34" charset="0"/>
              </a:rPr>
              <a:t>on new loans increase, decrease, </a:t>
            </a:r>
            <a:r>
              <a:rPr lang="en-US" sz="1600" dirty="0">
                <a:solidFill>
                  <a:prstClr val="black"/>
                </a:solidFill>
                <a:latin typeface="Arial" pitchFamily="34" charset="0"/>
                <a:cs typeface="Arial" pitchFamily="34" charset="0"/>
              </a:rPr>
              <a:t>or </a:t>
            </a:r>
            <a:r>
              <a:rPr lang="en-US" sz="1800" dirty="0">
                <a:solidFill>
                  <a:prstClr val="black"/>
                </a:solidFill>
                <a:latin typeface="Arial" pitchFamily="34" charset="0"/>
                <a:cs typeface="Arial" pitchFamily="34" charset="0"/>
              </a:rPr>
              <a:t>remain unchanged</a:t>
            </a:r>
            <a:r>
              <a:rPr lang="en-US" sz="1800" dirty="0" smtClean="0">
                <a:solidFill>
                  <a:prstClr val="black"/>
                </a:solidFill>
                <a:latin typeface="Arial" pitchFamily="34" charset="0"/>
                <a:cs typeface="Arial" pitchFamily="34" charset="0"/>
              </a:rPr>
              <a:t>?</a:t>
            </a:r>
          </a:p>
          <a:p>
            <a:pPr algn="l" fontAlgn="auto">
              <a:spcBef>
                <a:spcPts val="0"/>
              </a:spcBef>
              <a:spcAft>
                <a:spcPts val="0"/>
              </a:spcAft>
            </a:pPr>
            <a:endParaRPr lang="en-US" sz="1800" dirty="0" smtClean="0">
              <a:solidFill>
                <a:prstClr val="black"/>
              </a:solidFill>
              <a:latin typeface="Arial" pitchFamily="34" charset="0"/>
              <a:cs typeface="Arial" pitchFamily="34" charset="0"/>
            </a:endParaRPr>
          </a:p>
          <a:p>
            <a:pPr algn="l" fontAlgn="auto">
              <a:spcBef>
                <a:spcPts val="0"/>
              </a:spcBef>
              <a:spcAft>
                <a:spcPts val="0"/>
              </a:spcAft>
            </a:pPr>
            <a:endParaRPr lang="en-US" sz="1800" dirty="0">
              <a:solidFill>
                <a:prstClr val="black"/>
              </a:solidFill>
              <a:latin typeface="Arial" pitchFamily="34" charset="0"/>
              <a:cs typeface="Arial" pitchFamily="34" charset="0"/>
            </a:endParaRPr>
          </a:p>
          <a:p>
            <a:pPr algn="l" fontAlgn="auto">
              <a:spcBef>
                <a:spcPts val="0"/>
              </a:spcBef>
              <a:spcAft>
                <a:spcPts val="0"/>
              </a:spcAft>
            </a:pPr>
            <a:r>
              <a:rPr lang="en-US" sz="1800" dirty="0" smtClean="0">
                <a:solidFill>
                  <a:prstClr val="black"/>
                </a:solidFill>
                <a:latin typeface="Arial" pitchFamily="34" charset="0"/>
                <a:cs typeface="Arial" pitchFamily="34" charset="0"/>
              </a:rPr>
              <a:t>  </a:t>
            </a:r>
          </a:p>
          <a:p>
            <a:pPr algn="l" fontAlgn="auto">
              <a:spcBef>
                <a:spcPts val="0"/>
              </a:spcBef>
              <a:spcAft>
                <a:spcPts val="0"/>
              </a:spcAft>
            </a:pPr>
            <a:r>
              <a:rPr lang="en-US" sz="1800" dirty="0" smtClean="0">
                <a:solidFill>
                  <a:prstClr val="black"/>
                </a:solidFill>
                <a:latin typeface="Arial" pitchFamily="34" charset="0"/>
                <a:cs typeface="Arial" pitchFamily="34" charset="0"/>
              </a:rPr>
              <a:t> </a:t>
            </a:r>
          </a:p>
          <a:p>
            <a:pPr algn="l" fontAlgn="auto">
              <a:spcBef>
                <a:spcPts val="0"/>
              </a:spcBef>
              <a:spcAft>
                <a:spcPts val="0"/>
              </a:spcAft>
            </a:pPr>
            <a:r>
              <a:rPr lang="en-US" sz="1800" dirty="0" smtClean="0">
                <a:solidFill>
                  <a:prstClr val="black"/>
                </a:solidFill>
                <a:latin typeface="Arial" pitchFamily="34" charset="0"/>
                <a:cs typeface="Arial" pitchFamily="34" charset="0"/>
              </a:rPr>
              <a:t>(</a:t>
            </a:r>
            <a:r>
              <a:rPr lang="en-US" sz="1800" dirty="0">
                <a:solidFill>
                  <a:prstClr val="black"/>
                </a:solidFill>
                <a:latin typeface="Arial" pitchFamily="34" charset="0"/>
                <a:cs typeface="Arial" pitchFamily="34" charset="0"/>
              </a:rPr>
              <a:t>e) Assume that the </a:t>
            </a:r>
            <a:r>
              <a:rPr lang="en-US" sz="1800" b="1" dirty="0">
                <a:solidFill>
                  <a:prstClr val="black"/>
                </a:solidFill>
                <a:latin typeface="Arial" pitchFamily="34" charset="0"/>
                <a:cs typeface="Arial" pitchFamily="34" charset="0"/>
              </a:rPr>
              <a:t>nominal interest rate is </a:t>
            </a:r>
            <a:r>
              <a:rPr lang="en-US" sz="1800" b="1" dirty="0" smtClean="0">
                <a:solidFill>
                  <a:prstClr val="black"/>
                </a:solidFill>
                <a:latin typeface="Arial" pitchFamily="34" charset="0"/>
                <a:cs typeface="Arial" pitchFamily="34" charset="0"/>
              </a:rPr>
              <a:t>8%</a:t>
            </a:r>
            <a:r>
              <a:rPr lang="en-US" sz="1800" dirty="0" smtClean="0">
                <a:solidFill>
                  <a:prstClr val="black"/>
                </a:solidFill>
                <a:latin typeface="Arial" pitchFamily="34" charset="0"/>
                <a:cs typeface="Arial" pitchFamily="34" charset="0"/>
              </a:rPr>
              <a:t>. </a:t>
            </a:r>
            <a:r>
              <a:rPr lang="en-US" sz="1800" dirty="0">
                <a:solidFill>
                  <a:prstClr val="black"/>
                </a:solidFill>
                <a:latin typeface="Arial" pitchFamily="34" charset="0"/>
                <a:cs typeface="Arial" pitchFamily="34" charset="0"/>
              </a:rPr>
              <a:t>Borrowers and lenders </a:t>
            </a:r>
            <a:r>
              <a:rPr lang="en-US" sz="1800" b="1" dirty="0">
                <a:solidFill>
                  <a:prstClr val="black"/>
                </a:solidFill>
                <a:latin typeface="Arial" pitchFamily="34" charset="0"/>
                <a:cs typeface="Arial" pitchFamily="34" charset="0"/>
              </a:rPr>
              <a:t>expect </a:t>
            </a:r>
            <a:endParaRPr lang="en-US" sz="1800" b="1" dirty="0" smtClean="0">
              <a:solidFill>
                <a:prstClr val="black"/>
              </a:solidFill>
              <a:latin typeface="Arial" pitchFamily="34" charset="0"/>
              <a:cs typeface="Arial" pitchFamily="34" charset="0"/>
            </a:endParaRPr>
          </a:p>
          <a:p>
            <a:pPr algn="l" fontAlgn="auto">
              <a:spcBef>
                <a:spcPts val="0"/>
              </a:spcBef>
              <a:spcAft>
                <a:spcPts val="0"/>
              </a:spcAft>
            </a:pPr>
            <a:r>
              <a:rPr lang="en-US" sz="1800" b="1" dirty="0">
                <a:solidFill>
                  <a:prstClr val="black"/>
                </a:solidFill>
                <a:latin typeface="Arial" pitchFamily="34" charset="0"/>
                <a:cs typeface="Arial" pitchFamily="34" charset="0"/>
              </a:rPr>
              <a:t> </a:t>
            </a:r>
            <a:r>
              <a:rPr lang="en-US" sz="1800" b="1" dirty="0" smtClean="0">
                <a:solidFill>
                  <a:prstClr val="black"/>
                </a:solidFill>
                <a:latin typeface="Arial" pitchFamily="34" charset="0"/>
                <a:cs typeface="Arial" pitchFamily="34" charset="0"/>
              </a:rPr>
              <a:t>      the </a:t>
            </a:r>
            <a:r>
              <a:rPr lang="en-US" sz="1800" b="1" dirty="0">
                <a:solidFill>
                  <a:prstClr val="black"/>
                </a:solidFill>
                <a:latin typeface="Arial" pitchFamily="34" charset="0"/>
                <a:cs typeface="Arial" pitchFamily="34" charset="0"/>
              </a:rPr>
              <a:t>rate of inflation to </a:t>
            </a:r>
            <a:r>
              <a:rPr lang="en-US" sz="1800" b="1" dirty="0" smtClean="0">
                <a:solidFill>
                  <a:prstClr val="black"/>
                </a:solidFill>
                <a:latin typeface="Arial" pitchFamily="34" charset="0"/>
                <a:cs typeface="Arial" pitchFamily="34" charset="0"/>
              </a:rPr>
              <a:t>be</a:t>
            </a:r>
            <a:r>
              <a:rPr lang="en-US" sz="1800" dirty="0" smtClean="0">
                <a:solidFill>
                  <a:prstClr val="black"/>
                </a:solidFill>
                <a:latin typeface="Arial" pitchFamily="34" charset="0"/>
                <a:cs typeface="Arial" pitchFamily="34" charset="0"/>
              </a:rPr>
              <a:t> </a:t>
            </a:r>
            <a:r>
              <a:rPr lang="en-US" sz="1800" b="1" dirty="0" smtClean="0">
                <a:solidFill>
                  <a:prstClr val="black"/>
                </a:solidFill>
                <a:latin typeface="Arial" pitchFamily="34" charset="0"/>
                <a:cs typeface="Arial" pitchFamily="34" charset="0"/>
              </a:rPr>
              <a:t>3%</a:t>
            </a:r>
            <a:r>
              <a:rPr lang="en-US" sz="1800" dirty="0" smtClean="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and the </a:t>
            </a:r>
            <a:r>
              <a:rPr lang="en-US" sz="1800" dirty="0">
                <a:solidFill>
                  <a:prstClr val="black"/>
                </a:solidFill>
                <a:latin typeface="Arial" pitchFamily="34" charset="0"/>
                <a:cs typeface="Arial" pitchFamily="34" charset="0"/>
              </a:rPr>
              <a:t>growth rate of real gross domestic </a:t>
            </a:r>
            <a:endParaRPr lang="en-US" sz="1800" dirty="0" smtClean="0">
              <a:solidFill>
                <a:prstClr val="black"/>
              </a:solidFill>
              <a:latin typeface="Arial" pitchFamily="34" charset="0"/>
              <a:cs typeface="Arial" pitchFamily="34" charset="0"/>
            </a:endParaRPr>
          </a:p>
          <a:p>
            <a:pPr algn="l" fontAlgn="auto">
              <a:spcBef>
                <a:spcPts val="0"/>
              </a:spcBef>
              <a:spcAft>
                <a:spcPts val="0"/>
              </a:spcAft>
            </a:pP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      product </a:t>
            </a:r>
            <a:r>
              <a:rPr lang="en-US" sz="1800" dirty="0">
                <a:solidFill>
                  <a:prstClr val="black"/>
                </a:solidFill>
                <a:latin typeface="Arial" pitchFamily="34" charset="0"/>
                <a:cs typeface="Arial" pitchFamily="34" charset="0"/>
              </a:rPr>
              <a:t>is 4 percent. </a:t>
            </a:r>
            <a:r>
              <a:rPr lang="en-US" sz="1800" b="1" dirty="0">
                <a:solidFill>
                  <a:prstClr val="black"/>
                </a:solidFill>
                <a:latin typeface="Arial" pitchFamily="34" charset="0"/>
                <a:cs typeface="Arial" pitchFamily="34" charset="0"/>
              </a:rPr>
              <a:t>Calculate the real interest rate</a:t>
            </a:r>
            <a:r>
              <a:rPr lang="en-US" sz="1800" dirty="0">
                <a:solidFill>
                  <a:prstClr val="black"/>
                </a:solidFill>
                <a:latin typeface="Arial" pitchFamily="34" charset="0"/>
                <a:cs typeface="Arial" pitchFamily="34" charset="0"/>
              </a:rPr>
              <a:t>.</a:t>
            </a:r>
          </a:p>
        </p:txBody>
      </p:sp>
      <p:sp>
        <p:nvSpPr>
          <p:cNvPr id="34" name="Freeform 33"/>
          <p:cNvSpPr>
            <a:spLocks/>
          </p:cNvSpPr>
          <p:nvPr/>
        </p:nvSpPr>
        <p:spPr bwMode="auto">
          <a:xfrm>
            <a:off x="1506861" y="1160780"/>
            <a:ext cx="1752600" cy="1062037"/>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chemeClr val="tx1"/>
            </a:solidFill>
            <a:round/>
            <a:headEnd/>
            <a:tailEnd/>
          </a:ln>
        </p:spPr>
        <p:txBody>
          <a:bodyPr/>
          <a:lstStyle/>
          <a:p>
            <a:pPr algn="l"/>
            <a:endParaRPr lang="en-US" sz="1800">
              <a:solidFill>
                <a:prstClr val="black"/>
              </a:solidFill>
              <a:latin typeface="Arial" charset="0"/>
              <a:cs typeface="Arial" charset="0"/>
            </a:endParaRPr>
          </a:p>
        </p:txBody>
      </p:sp>
      <p:sp>
        <p:nvSpPr>
          <p:cNvPr id="351239" name="Line 7"/>
          <p:cNvSpPr>
            <a:spLocks noChangeShapeType="1"/>
          </p:cNvSpPr>
          <p:nvPr/>
        </p:nvSpPr>
        <p:spPr bwMode="auto">
          <a:xfrm>
            <a:off x="1143000" y="802481"/>
            <a:ext cx="1588" cy="1676400"/>
          </a:xfrm>
          <a:prstGeom prst="line">
            <a:avLst/>
          </a:prstGeom>
          <a:noFill/>
          <a:ln w="57150">
            <a:solidFill>
              <a:schemeClr val="tx1"/>
            </a:solidFill>
            <a:round/>
            <a:headEnd/>
            <a:tailEnd/>
          </a:ln>
        </p:spPr>
        <p:txBody>
          <a:bodyPr/>
          <a:lstStyle/>
          <a:p>
            <a:pPr algn="l"/>
            <a:endParaRPr lang="en-US" sz="1800">
              <a:solidFill>
                <a:prstClr val="black"/>
              </a:solidFill>
              <a:latin typeface="Arial" charset="0"/>
              <a:cs typeface="Arial" charset="0"/>
            </a:endParaRPr>
          </a:p>
        </p:txBody>
      </p:sp>
      <p:sp>
        <p:nvSpPr>
          <p:cNvPr id="351242" name="Rectangle 10"/>
          <p:cNvSpPr>
            <a:spLocks noChangeArrowheads="1"/>
          </p:cNvSpPr>
          <p:nvPr/>
        </p:nvSpPr>
        <p:spPr bwMode="auto">
          <a:xfrm>
            <a:off x="2227491" y="737172"/>
            <a:ext cx="763359" cy="334963"/>
          </a:xfrm>
          <a:prstGeom prst="rect">
            <a:avLst/>
          </a:prstGeom>
          <a:noFill/>
          <a:ln w="9525">
            <a:noFill/>
            <a:miter lim="800000"/>
            <a:headEnd/>
            <a:tailEnd/>
          </a:ln>
        </p:spPr>
        <p:txBody>
          <a:bodyPr lIns="0" tIns="0" rIns="0" bIns="0"/>
          <a:lstStyle/>
          <a:p>
            <a:pPr algn="l"/>
            <a:r>
              <a:rPr lang="en-US" sz="1800" b="1" dirty="0">
                <a:solidFill>
                  <a:prstClr val="black"/>
                </a:solidFill>
                <a:latin typeface="Arial" charset="0"/>
                <a:cs typeface="Arial" charset="0"/>
              </a:rPr>
              <a:t>LRPC</a:t>
            </a:r>
          </a:p>
          <a:p>
            <a:pPr algn="l" eaLnBrk="0" hangingPunct="0"/>
            <a:endParaRPr lang="en-US" sz="1800" dirty="0">
              <a:solidFill>
                <a:prstClr val="black"/>
              </a:solidFill>
              <a:cs typeface="Arial" charset="0"/>
            </a:endParaRPr>
          </a:p>
        </p:txBody>
      </p:sp>
      <p:sp>
        <p:nvSpPr>
          <p:cNvPr id="3087" name="Rectangle 14"/>
          <p:cNvSpPr>
            <a:spLocks noChangeArrowheads="1"/>
          </p:cNvSpPr>
          <p:nvPr/>
        </p:nvSpPr>
        <p:spPr bwMode="auto">
          <a:xfrm>
            <a:off x="0" y="0"/>
            <a:ext cx="9144000" cy="639763"/>
          </a:xfrm>
          <a:prstGeom prst="rect">
            <a:avLst/>
          </a:prstGeom>
          <a:noFill/>
          <a:ln w="9525">
            <a:noFill/>
            <a:miter lim="800000"/>
            <a:headEnd/>
            <a:tailEnd/>
          </a:ln>
        </p:spPr>
        <p:txBody>
          <a:bodyPr>
            <a:spAutoFit/>
          </a:bodyPr>
          <a:lstStyle/>
          <a:p>
            <a:pPr algn="l"/>
            <a:r>
              <a:rPr lang="en-US" sz="1200">
                <a:solidFill>
                  <a:prstClr val="black"/>
                </a:solidFill>
                <a:latin typeface="Arial" charset="0"/>
                <a:cs typeface="Arial" charset="0"/>
              </a:rPr>
              <a:t> </a:t>
            </a:r>
            <a:endParaRPr lang="en-US" sz="1200">
              <a:solidFill>
                <a:prstClr val="black"/>
              </a:solidFill>
              <a:cs typeface="Times New Roman" pitchFamily="18" charset="0"/>
            </a:endParaRPr>
          </a:p>
          <a:p>
            <a:pPr algn="l" eaLnBrk="0" hangingPunct="0"/>
            <a:endParaRPr lang="en-US">
              <a:solidFill>
                <a:prstClr val="black"/>
              </a:solidFill>
              <a:cs typeface="Arial" charset="0"/>
            </a:endParaRPr>
          </a:p>
        </p:txBody>
      </p:sp>
      <p:sp>
        <p:nvSpPr>
          <p:cNvPr id="351248" name="Line 16"/>
          <p:cNvSpPr>
            <a:spLocks noChangeShapeType="1"/>
          </p:cNvSpPr>
          <p:nvPr/>
        </p:nvSpPr>
        <p:spPr bwMode="auto">
          <a:xfrm flipV="1">
            <a:off x="1115219" y="2451759"/>
            <a:ext cx="2466181" cy="0"/>
          </a:xfrm>
          <a:prstGeom prst="line">
            <a:avLst/>
          </a:prstGeom>
          <a:noFill/>
          <a:ln w="57150">
            <a:solidFill>
              <a:schemeClr val="tx1"/>
            </a:solidFill>
            <a:round/>
            <a:headEnd/>
            <a:tailEnd/>
          </a:ln>
        </p:spPr>
        <p:txBody>
          <a:bodyPr/>
          <a:lstStyle/>
          <a:p>
            <a:pPr algn="l"/>
            <a:endParaRPr lang="en-US" sz="1800">
              <a:solidFill>
                <a:prstClr val="black"/>
              </a:solidFill>
              <a:latin typeface="Arial" charset="0"/>
              <a:cs typeface="Arial" charset="0"/>
            </a:endParaRPr>
          </a:p>
        </p:txBody>
      </p:sp>
      <p:sp>
        <p:nvSpPr>
          <p:cNvPr id="351249" name="Rectangle 17"/>
          <p:cNvSpPr>
            <a:spLocks noChangeArrowheads="1"/>
          </p:cNvSpPr>
          <p:nvPr/>
        </p:nvSpPr>
        <p:spPr bwMode="auto">
          <a:xfrm>
            <a:off x="1097073" y="886596"/>
            <a:ext cx="690562" cy="296863"/>
          </a:xfrm>
          <a:prstGeom prst="rect">
            <a:avLst/>
          </a:prstGeom>
          <a:noFill/>
          <a:ln w="9525">
            <a:noFill/>
            <a:miter lim="800000"/>
            <a:headEnd/>
            <a:tailEnd/>
          </a:ln>
        </p:spPr>
        <p:txBody>
          <a:bodyPr wrap="none" anchor="ctr"/>
          <a:lstStyle/>
          <a:p>
            <a:r>
              <a:rPr lang="en-US" sz="1600" b="1" dirty="0">
                <a:solidFill>
                  <a:prstClr val="black"/>
                </a:solidFill>
                <a:latin typeface="Arial" charset="0"/>
                <a:cs typeface="Arial" charset="0"/>
              </a:rPr>
              <a:t>SRPC</a:t>
            </a:r>
          </a:p>
        </p:txBody>
      </p:sp>
      <p:sp>
        <p:nvSpPr>
          <p:cNvPr id="35" name="Line 7"/>
          <p:cNvSpPr>
            <a:spLocks noChangeShapeType="1"/>
          </p:cNvSpPr>
          <p:nvPr/>
        </p:nvSpPr>
        <p:spPr bwMode="auto">
          <a:xfrm>
            <a:off x="2598549" y="966761"/>
            <a:ext cx="0" cy="1458414"/>
          </a:xfrm>
          <a:prstGeom prst="line">
            <a:avLst/>
          </a:prstGeom>
          <a:noFill/>
          <a:ln w="57150">
            <a:solidFill>
              <a:schemeClr val="tx1"/>
            </a:solidFill>
            <a:round/>
            <a:headEnd/>
            <a:tailEnd/>
          </a:ln>
        </p:spPr>
        <p:txBody>
          <a:bodyPr/>
          <a:lstStyle/>
          <a:p>
            <a:pPr algn="l"/>
            <a:endParaRPr lang="en-US" sz="1800">
              <a:solidFill>
                <a:prstClr val="black"/>
              </a:solidFill>
              <a:latin typeface="Arial" charset="0"/>
              <a:cs typeface="Arial" charset="0"/>
            </a:endParaRPr>
          </a:p>
        </p:txBody>
      </p:sp>
      <p:sp>
        <p:nvSpPr>
          <p:cNvPr id="36" name="Rectangle 17"/>
          <p:cNvSpPr>
            <a:spLocks noChangeArrowheads="1"/>
          </p:cNvSpPr>
          <p:nvPr/>
        </p:nvSpPr>
        <p:spPr bwMode="auto">
          <a:xfrm rot="-5400000">
            <a:off x="18255" y="1537454"/>
            <a:ext cx="1219200" cy="373062"/>
          </a:xfrm>
          <a:prstGeom prst="rect">
            <a:avLst/>
          </a:prstGeom>
          <a:noFill/>
          <a:ln w="9525">
            <a:noFill/>
            <a:miter lim="800000"/>
            <a:headEnd/>
            <a:tailEnd/>
          </a:ln>
        </p:spPr>
        <p:txBody>
          <a:bodyPr wrap="none" anchor="ctr"/>
          <a:lstStyle/>
          <a:p>
            <a:r>
              <a:rPr lang="en-US" sz="2000" b="1" dirty="0">
                <a:solidFill>
                  <a:prstClr val="black"/>
                </a:solidFill>
                <a:latin typeface="Arial" charset="0"/>
                <a:cs typeface="Arial" charset="0"/>
              </a:rPr>
              <a:t>Inflation</a:t>
            </a:r>
          </a:p>
        </p:txBody>
      </p:sp>
      <p:sp>
        <p:nvSpPr>
          <p:cNvPr id="37" name="Rectangle 23"/>
          <p:cNvSpPr>
            <a:spLocks noChangeArrowheads="1"/>
          </p:cNvSpPr>
          <p:nvPr/>
        </p:nvSpPr>
        <p:spPr bwMode="auto">
          <a:xfrm>
            <a:off x="1337792" y="2596008"/>
            <a:ext cx="2090738" cy="317500"/>
          </a:xfrm>
          <a:prstGeom prst="rect">
            <a:avLst/>
          </a:prstGeom>
          <a:noFill/>
          <a:ln w="9525">
            <a:noFill/>
            <a:miter lim="800000"/>
            <a:headEnd/>
            <a:tailEnd/>
          </a:ln>
          <a:effectLst/>
        </p:spPr>
        <p:txBody>
          <a:bodyPr wrap="none" anchor="ctr"/>
          <a:lstStyle/>
          <a:p>
            <a:pPr>
              <a:defRPr/>
            </a:pPr>
            <a:r>
              <a:rPr lang="en-US" sz="1600" b="1" dirty="0">
                <a:solidFill>
                  <a:prstClr val="black"/>
                </a:solidFill>
                <a:effectLst>
                  <a:outerShdw blurRad="38100" dist="38100" dir="2700000" algn="tl">
                    <a:srgbClr val="FFFFFF"/>
                  </a:outerShdw>
                </a:effectLst>
                <a:latin typeface="Arial" charset="0"/>
                <a:cs typeface="Arial" charset="0"/>
              </a:rPr>
              <a:t>Unemployment Rate</a:t>
            </a:r>
          </a:p>
        </p:txBody>
      </p:sp>
      <p:sp>
        <p:nvSpPr>
          <p:cNvPr id="38" name="Line 6"/>
          <p:cNvSpPr>
            <a:spLocks noChangeShapeType="1"/>
          </p:cNvSpPr>
          <p:nvPr/>
        </p:nvSpPr>
        <p:spPr bwMode="auto">
          <a:xfrm flipH="1">
            <a:off x="1143000" y="2057400"/>
            <a:ext cx="1365250" cy="0"/>
          </a:xfrm>
          <a:prstGeom prst="line">
            <a:avLst/>
          </a:prstGeom>
          <a:noFill/>
          <a:ln w="38100">
            <a:solidFill>
              <a:srgbClr val="000000"/>
            </a:solidFill>
            <a:prstDash val="sysDot"/>
            <a:round/>
            <a:headEnd/>
            <a:tailEnd/>
          </a:ln>
        </p:spPr>
        <p:txBody>
          <a:bodyPr/>
          <a:lstStyle/>
          <a:p>
            <a:pPr algn="l"/>
            <a:endParaRPr lang="en-US" sz="1800">
              <a:solidFill>
                <a:prstClr val="black"/>
              </a:solidFill>
              <a:latin typeface="Arial" charset="0"/>
              <a:cs typeface="Arial" charset="0"/>
            </a:endParaRPr>
          </a:p>
        </p:txBody>
      </p:sp>
      <p:sp>
        <p:nvSpPr>
          <p:cNvPr id="39" name="Line 18"/>
          <p:cNvSpPr>
            <a:spLocks noChangeShapeType="1"/>
          </p:cNvSpPr>
          <p:nvPr/>
        </p:nvSpPr>
        <p:spPr bwMode="auto">
          <a:xfrm flipH="1" flipV="1">
            <a:off x="1133474" y="1596325"/>
            <a:ext cx="1457325" cy="8086"/>
          </a:xfrm>
          <a:prstGeom prst="line">
            <a:avLst/>
          </a:prstGeom>
          <a:noFill/>
          <a:ln w="38100">
            <a:solidFill>
              <a:srgbClr val="008000"/>
            </a:solidFill>
            <a:prstDash val="sysDot"/>
            <a:round/>
            <a:headEnd/>
            <a:tailEnd/>
          </a:ln>
        </p:spPr>
        <p:txBody>
          <a:bodyPr/>
          <a:lstStyle/>
          <a:p>
            <a:pPr algn="l"/>
            <a:endParaRPr lang="en-US" sz="1800">
              <a:solidFill>
                <a:prstClr val="black"/>
              </a:solidFill>
              <a:latin typeface="Arial" charset="0"/>
              <a:cs typeface="Arial" charset="0"/>
            </a:endParaRPr>
          </a:p>
        </p:txBody>
      </p:sp>
      <p:sp>
        <p:nvSpPr>
          <p:cNvPr id="42" name="Rectangle 22"/>
          <p:cNvSpPr>
            <a:spLocks noChangeArrowheads="1"/>
          </p:cNvSpPr>
          <p:nvPr/>
        </p:nvSpPr>
        <p:spPr bwMode="auto">
          <a:xfrm>
            <a:off x="716571" y="1921440"/>
            <a:ext cx="576263" cy="225425"/>
          </a:xfrm>
          <a:prstGeom prst="rect">
            <a:avLst/>
          </a:prstGeom>
          <a:noFill/>
          <a:ln w="9525">
            <a:noFill/>
            <a:miter lim="800000"/>
            <a:headEnd/>
            <a:tailEnd/>
          </a:ln>
        </p:spPr>
        <p:txBody>
          <a:bodyPr wrap="none" anchor="ctr"/>
          <a:lstStyle/>
          <a:p>
            <a:pPr algn="l"/>
            <a:r>
              <a:rPr lang="en-US" sz="1600" b="1" dirty="0">
                <a:solidFill>
                  <a:prstClr val="black"/>
                </a:solidFill>
                <a:latin typeface="Arial" charset="0"/>
                <a:cs typeface="Arial" charset="0"/>
              </a:rPr>
              <a:t>2</a:t>
            </a:r>
            <a:r>
              <a:rPr lang="en-US" sz="1600" b="1" dirty="0" smtClean="0">
                <a:solidFill>
                  <a:prstClr val="black"/>
                </a:solidFill>
                <a:latin typeface="Arial" charset="0"/>
                <a:cs typeface="Arial" charset="0"/>
              </a:rPr>
              <a:t>%</a:t>
            </a:r>
            <a:endParaRPr lang="en-US" sz="1600" b="1" dirty="0">
              <a:solidFill>
                <a:prstClr val="black"/>
              </a:solidFill>
              <a:latin typeface="Arial" charset="0"/>
              <a:cs typeface="Arial" charset="0"/>
            </a:endParaRPr>
          </a:p>
        </p:txBody>
      </p:sp>
      <p:sp>
        <p:nvSpPr>
          <p:cNvPr id="43" name="Rectangle 22"/>
          <p:cNvSpPr>
            <a:spLocks noChangeArrowheads="1"/>
          </p:cNvSpPr>
          <p:nvPr/>
        </p:nvSpPr>
        <p:spPr bwMode="auto">
          <a:xfrm>
            <a:off x="688630" y="1412190"/>
            <a:ext cx="565459" cy="273050"/>
          </a:xfrm>
          <a:prstGeom prst="rect">
            <a:avLst/>
          </a:prstGeom>
          <a:noFill/>
          <a:ln w="9525">
            <a:noFill/>
            <a:miter lim="800000"/>
            <a:headEnd/>
            <a:tailEnd/>
          </a:ln>
        </p:spPr>
        <p:txBody>
          <a:bodyPr wrap="none" anchor="ctr"/>
          <a:lstStyle/>
          <a:p>
            <a:r>
              <a:rPr lang="en-US" sz="1600" b="1" dirty="0">
                <a:solidFill>
                  <a:srgbClr val="008000"/>
                </a:solidFill>
                <a:effectLst>
                  <a:outerShdw blurRad="38100" dist="38100" dir="2700000" algn="tl">
                    <a:srgbClr val="000000">
                      <a:alpha val="43137"/>
                    </a:srgbClr>
                  </a:outerShdw>
                </a:effectLst>
                <a:latin typeface="Arial" charset="0"/>
                <a:cs typeface="Arial" charset="0"/>
              </a:rPr>
              <a:t>4</a:t>
            </a:r>
            <a:r>
              <a:rPr lang="en-US" sz="1600" b="1" dirty="0" smtClean="0">
                <a:solidFill>
                  <a:srgbClr val="008000"/>
                </a:solidFill>
                <a:effectLst>
                  <a:outerShdw blurRad="38100" dist="38100" dir="2700000" algn="tl">
                    <a:srgbClr val="000000">
                      <a:alpha val="43137"/>
                    </a:srgbClr>
                  </a:outerShdw>
                </a:effectLst>
                <a:latin typeface="Arial" charset="0"/>
                <a:cs typeface="Arial" charset="0"/>
              </a:rPr>
              <a:t>%</a:t>
            </a:r>
            <a:endParaRPr lang="en-US" sz="1600" b="1" dirty="0">
              <a:solidFill>
                <a:srgbClr val="008000"/>
              </a:solidFill>
              <a:latin typeface="Arial" charset="0"/>
              <a:cs typeface="Arial" charset="0"/>
            </a:endParaRPr>
          </a:p>
        </p:txBody>
      </p:sp>
      <p:sp>
        <p:nvSpPr>
          <p:cNvPr id="45" name="Rectangle 12"/>
          <p:cNvSpPr>
            <a:spLocks noChangeArrowheads="1"/>
          </p:cNvSpPr>
          <p:nvPr/>
        </p:nvSpPr>
        <p:spPr bwMode="auto">
          <a:xfrm>
            <a:off x="823991" y="2397516"/>
            <a:ext cx="3299539" cy="388238"/>
          </a:xfrm>
          <a:prstGeom prst="rect">
            <a:avLst/>
          </a:prstGeom>
          <a:noFill/>
          <a:ln w="9525">
            <a:noFill/>
            <a:miter lim="800000"/>
            <a:headEnd/>
            <a:tailEnd/>
          </a:ln>
        </p:spPr>
        <p:txBody>
          <a:bodyPr/>
          <a:lstStyle/>
          <a:p>
            <a:pPr algn="l">
              <a:defRPr/>
            </a:pPr>
            <a:r>
              <a:rPr lang="en-US" sz="1600" b="1" dirty="0" smtClean="0">
                <a:solidFill>
                  <a:srgbClr val="008000"/>
                </a:solidFill>
                <a:effectLst>
                  <a:outerShdw blurRad="38100" dist="38100" dir="2700000" algn="tl">
                    <a:srgbClr val="C0C0C0"/>
                  </a:outerShdw>
                </a:effectLst>
                <a:latin typeface="Arial" charset="0"/>
                <a:cs typeface="Arial" charset="0"/>
              </a:rPr>
              <a:t>   </a:t>
            </a:r>
            <a:r>
              <a:rPr lang="en-US" sz="1600" b="1" smtClean="0">
                <a:solidFill>
                  <a:prstClr val="black"/>
                </a:solidFill>
                <a:latin typeface="Arial" charset="0"/>
                <a:cs typeface="Arial" charset="0"/>
              </a:rPr>
              <a:t>0  2%  </a:t>
            </a:r>
            <a:r>
              <a:rPr lang="en-US" sz="1600" b="1" dirty="0" smtClean="0">
                <a:solidFill>
                  <a:prstClr val="black"/>
                </a:solidFill>
                <a:latin typeface="Arial" charset="0"/>
                <a:cs typeface="Arial" charset="0"/>
              </a:rPr>
              <a:t>4</a:t>
            </a:r>
            <a:r>
              <a:rPr lang="en-US" sz="1600" b="1" smtClean="0">
                <a:solidFill>
                  <a:prstClr val="black"/>
                </a:solidFill>
                <a:latin typeface="Arial" charset="0"/>
                <a:cs typeface="Arial" charset="0"/>
              </a:rPr>
              <a:t>%  5</a:t>
            </a:r>
            <a:r>
              <a:rPr lang="en-US" sz="1600" b="1" dirty="0" smtClean="0">
                <a:solidFill>
                  <a:prstClr val="black"/>
                </a:solidFill>
                <a:latin typeface="Arial" charset="0"/>
                <a:cs typeface="Arial" charset="0"/>
              </a:rPr>
              <a:t>%  6% 8% 10%</a:t>
            </a:r>
            <a:endParaRPr lang="en-US" sz="1600" b="1" dirty="0">
              <a:solidFill>
                <a:prstClr val="black"/>
              </a:solidFill>
              <a:latin typeface="Arial" charset="0"/>
              <a:cs typeface="Arial" charset="0"/>
            </a:endParaRPr>
          </a:p>
          <a:p>
            <a:pPr algn="l" eaLnBrk="0" hangingPunct="0">
              <a:defRPr/>
            </a:pPr>
            <a:endParaRPr lang="en-US" sz="1600" dirty="0">
              <a:solidFill>
                <a:srgbClr val="008000"/>
              </a:solidFill>
              <a:latin typeface="Times New Roman" charset="0"/>
              <a:cs typeface="Arial" charset="0"/>
            </a:endParaRPr>
          </a:p>
        </p:txBody>
      </p:sp>
      <p:sp>
        <p:nvSpPr>
          <p:cNvPr id="62" name="Line 20"/>
          <p:cNvSpPr>
            <a:spLocks noChangeShapeType="1"/>
          </p:cNvSpPr>
          <p:nvPr/>
        </p:nvSpPr>
        <p:spPr bwMode="auto">
          <a:xfrm>
            <a:off x="2593389" y="2100371"/>
            <a:ext cx="0" cy="367668"/>
          </a:xfrm>
          <a:prstGeom prst="line">
            <a:avLst/>
          </a:prstGeom>
          <a:noFill/>
          <a:ln w="38100">
            <a:solidFill>
              <a:schemeClr val="tx1"/>
            </a:solidFill>
            <a:prstDash val="sysDot"/>
            <a:round/>
            <a:headEnd/>
            <a:tailEnd/>
          </a:ln>
        </p:spPr>
        <p:txBody>
          <a:bodyPr/>
          <a:lstStyle/>
          <a:p>
            <a:pPr algn="l"/>
            <a:endParaRPr lang="en-US" sz="1800">
              <a:solidFill>
                <a:prstClr val="black"/>
              </a:solidFill>
              <a:latin typeface="Arial" charset="0"/>
              <a:cs typeface="Arial" charset="0"/>
            </a:endParaRPr>
          </a:p>
        </p:txBody>
      </p:sp>
      <p:sp>
        <p:nvSpPr>
          <p:cNvPr id="65" name="Rectangle 22"/>
          <p:cNvSpPr>
            <a:spLocks noChangeArrowheads="1"/>
          </p:cNvSpPr>
          <p:nvPr/>
        </p:nvSpPr>
        <p:spPr bwMode="auto">
          <a:xfrm>
            <a:off x="305741" y="3505200"/>
            <a:ext cx="8821401" cy="771525"/>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1800" dirty="0">
                <a:solidFill>
                  <a:prstClr val="black"/>
                </a:solidFill>
                <a:latin typeface="Arial" charset="0"/>
                <a:cs typeface="Arial" charset="0"/>
              </a:rPr>
              <a:t>     </a:t>
            </a:r>
          </a:p>
          <a:p>
            <a:pPr algn="l">
              <a:defRPr/>
            </a:pP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Answer </a:t>
            </a:r>
            <a:r>
              <a:rPr lang="en-US" sz="1800" b="1" dirty="0">
                <a:solidFill>
                  <a:srgbClr val="FF0000"/>
                </a:solidFill>
                <a:effectLst>
                  <a:outerShdw blurRad="38100" dist="38100" dir="2700000" algn="tl">
                    <a:srgbClr val="000000">
                      <a:alpha val="43137"/>
                    </a:srgbClr>
                  </a:outerShdw>
                </a:effectLst>
                <a:latin typeface="Arial" charset="0"/>
                <a:cs typeface="Arial" charset="0"/>
              </a:rPr>
              <a:t>to </a:t>
            </a: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3. (d) (</a:t>
            </a:r>
            <a:r>
              <a:rPr lang="en-US" sz="1800" b="1" dirty="0" err="1" smtClean="0">
                <a:solidFill>
                  <a:srgbClr val="FF0000"/>
                </a:solidFill>
                <a:effectLst>
                  <a:outerShdw blurRad="38100" dist="38100" dir="2700000" algn="tl">
                    <a:srgbClr val="000000">
                      <a:alpha val="43137"/>
                    </a:srgbClr>
                  </a:outerShdw>
                </a:effectLst>
                <a:latin typeface="Arial" charset="0"/>
                <a:cs typeface="Arial" charset="0"/>
              </a:rPr>
              <a:t>i</a:t>
            </a: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  The NIR would  increase. It includes the interest they hope</a:t>
            </a:r>
          </a:p>
          <a:p>
            <a:pPr algn="l">
              <a:defRPr/>
            </a:pPr>
            <a:r>
              <a:rPr lang="en-US" sz="1800" b="1" dirty="0">
                <a:solidFill>
                  <a:srgbClr val="FF0000"/>
                </a:solidFill>
                <a:effectLst>
                  <a:outerShdw blurRad="38100" dist="38100" dir="2700000" algn="tl">
                    <a:srgbClr val="000000">
                      <a:alpha val="43137"/>
                    </a:srgbClr>
                  </a:outerShdw>
                </a:effectLst>
                <a:latin typeface="Arial" charset="0"/>
                <a:cs typeface="Arial" charset="0"/>
              </a:rPr>
              <a:t> </a:t>
            </a: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           to make [6%] plus future anticipated inflation. If  lenders wanted to make</a:t>
            </a:r>
          </a:p>
          <a:p>
            <a:pPr algn="l">
              <a:defRPr/>
            </a:pPr>
            <a:r>
              <a:rPr lang="en-US" sz="1800" b="1" dirty="0">
                <a:solidFill>
                  <a:srgbClr val="FF0000"/>
                </a:solidFill>
                <a:effectLst>
                  <a:outerShdw blurRad="38100" dist="38100" dir="2700000" algn="tl">
                    <a:srgbClr val="000000">
                      <a:alpha val="43137"/>
                    </a:srgbClr>
                  </a:outerShdw>
                </a:effectLst>
                <a:latin typeface="Arial" charset="0"/>
                <a:cs typeface="Arial" charset="0"/>
              </a:rPr>
              <a:t> </a:t>
            </a: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           6% profit, then NIR = 6% + 2% = 8%; </a:t>
            </a:r>
            <a:r>
              <a:rPr lang="en-US" sz="1800" b="1" dirty="0" smtClean="0">
                <a:solidFill>
                  <a:srgbClr val="008000"/>
                </a:solidFill>
                <a:effectLst>
                  <a:outerShdw blurRad="38100" dist="38100" dir="2700000" algn="tl">
                    <a:srgbClr val="000000">
                      <a:alpha val="43137"/>
                    </a:srgbClr>
                  </a:outerShdw>
                </a:effectLst>
                <a:latin typeface="Arial" charset="0"/>
                <a:cs typeface="Arial" charset="0"/>
              </a:rPr>
              <a:t>now NIR = 6% + 4% = 10% </a:t>
            </a:r>
          </a:p>
          <a:p>
            <a:pPr algn="l">
              <a:defRPr/>
            </a:pP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 </a:t>
            </a:r>
          </a:p>
          <a:p>
            <a:pPr algn="l">
              <a:defRPr/>
            </a:pPr>
            <a:endParaRPr lang="en-US" sz="1800" dirty="0">
              <a:solidFill>
                <a:prstClr val="black"/>
              </a:solidFill>
              <a:latin typeface="Arial" charset="0"/>
              <a:cs typeface="Arial" charset="0"/>
            </a:endParaRPr>
          </a:p>
        </p:txBody>
      </p:sp>
      <p:sp>
        <p:nvSpPr>
          <p:cNvPr id="66" name="Rectangle 22"/>
          <p:cNvSpPr>
            <a:spLocks noChangeArrowheads="1"/>
          </p:cNvSpPr>
          <p:nvPr/>
        </p:nvSpPr>
        <p:spPr bwMode="auto">
          <a:xfrm>
            <a:off x="304800" y="4467386"/>
            <a:ext cx="8534400" cy="485614"/>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1800" b="1" dirty="0" smtClean="0">
                <a:solidFill>
                  <a:srgbClr val="C00000"/>
                </a:solidFill>
                <a:latin typeface="Calibri"/>
                <a:cs typeface="Arial" pitchFamily="34" charset="0"/>
              </a:rPr>
              <a:t>     </a:t>
            </a:r>
          </a:p>
          <a:p>
            <a:pPr algn="l">
              <a:defRPr/>
            </a:pPr>
            <a:r>
              <a:rPr lang="en-US" sz="1800" b="1" dirty="0" smtClean="0">
                <a:solidFill>
                  <a:srgbClr val="C00000"/>
                </a:solidFill>
                <a:effectLst>
                  <a:outerShdw blurRad="38100" dist="38100" dir="2700000" algn="tl">
                    <a:srgbClr val="000000">
                      <a:alpha val="43137"/>
                    </a:srgbClr>
                  </a:outerShdw>
                </a:effectLst>
                <a:latin typeface="Calibri"/>
                <a:cs typeface="Arial" pitchFamily="34" charset="0"/>
              </a:rPr>
              <a:t>Answer to 3. (d) (ii)   No change, </a:t>
            </a:r>
            <a:r>
              <a:rPr lang="en-US" sz="1800" b="1" dirty="0" smtClean="0">
                <a:solidFill>
                  <a:srgbClr val="C00000"/>
                </a:solidFill>
                <a:latin typeface="Calibri"/>
                <a:cs typeface="Arial" pitchFamily="34" charset="0"/>
              </a:rPr>
              <a:t>NIR </a:t>
            </a:r>
            <a:r>
              <a:rPr lang="en-US" sz="1800" b="1" dirty="0">
                <a:solidFill>
                  <a:srgbClr val="C00000"/>
                </a:solidFill>
                <a:latin typeface="Calibri"/>
                <a:cs typeface="Arial" pitchFamily="34" charset="0"/>
              </a:rPr>
              <a:t>= RIR + </a:t>
            </a:r>
            <a:r>
              <a:rPr lang="en-US" sz="1800" b="1" dirty="0" smtClean="0">
                <a:solidFill>
                  <a:srgbClr val="C00000"/>
                </a:solidFill>
                <a:latin typeface="Calibri"/>
                <a:cs typeface="Arial" pitchFamily="34" charset="0"/>
              </a:rPr>
              <a:t>Expected Inflation;</a:t>
            </a:r>
            <a:r>
              <a:rPr lang="en-US" sz="1800" b="1" dirty="0">
                <a:solidFill>
                  <a:srgbClr val="C00000"/>
                </a:solidFill>
                <a:latin typeface="Calibri"/>
                <a:cs typeface="Arial" pitchFamily="34" charset="0"/>
              </a:rPr>
              <a:t>  when </a:t>
            </a:r>
            <a:r>
              <a:rPr lang="en-US" sz="1800" b="1" dirty="0" smtClean="0">
                <a:solidFill>
                  <a:srgbClr val="C00000"/>
                </a:solidFill>
                <a:latin typeface="Calibri"/>
                <a:cs typeface="Arial" pitchFamily="34" charset="0"/>
              </a:rPr>
              <a:t>expected inflation </a:t>
            </a:r>
          </a:p>
          <a:p>
            <a:pPr algn="l">
              <a:defRPr/>
            </a:pPr>
            <a:r>
              <a:rPr lang="en-US" sz="1800" b="1" dirty="0" smtClean="0">
                <a:solidFill>
                  <a:srgbClr val="C00000"/>
                </a:solidFill>
                <a:latin typeface="Calibri"/>
                <a:cs typeface="Arial" pitchFamily="34" charset="0"/>
              </a:rPr>
              <a:t>increases, NIR </a:t>
            </a:r>
            <a:r>
              <a:rPr lang="en-US" sz="1800" b="1" dirty="0">
                <a:solidFill>
                  <a:srgbClr val="C00000"/>
                </a:solidFill>
                <a:latin typeface="Calibri"/>
                <a:cs typeface="Arial" pitchFamily="34" charset="0"/>
              </a:rPr>
              <a:t>increases, but RIR </a:t>
            </a:r>
            <a:r>
              <a:rPr lang="en-US" sz="1800" b="1" dirty="0" smtClean="0">
                <a:solidFill>
                  <a:srgbClr val="C00000"/>
                </a:solidFill>
                <a:latin typeface="Calibri"/>
                <a:cs typeface="Arial" pitchFamily="34" charset="0"/>
              </a:rPr>
              <a:t>would </a:t>
            </a:r>
            <a:r>
              <a:rPr lang="en-US" sz="1800" b="1" dirty="0">
                <a:solidFill>
                  <a:srgbClr val="C00000"/>
                </a:solidFill>
                <a:latin typeface="Calibri"/>
                <a:cs typeface="Arial" pitchFamily="34" charset="0"/>
              </a:rPr>
              <a:t>not change</a:t>
            </a:r>
            <a:r>
              <a:rPr lang="en-US" sz="1800" b="1" dirty="0" smtClean="0">
                <a:solidFill>
                  <a:srgbClr val="C00000"/>
                </a:solidFill>
                <a:effectLst>
                  <a:outerShdw blurRad="38100" dist="38100" dir="2700000" algn="tl">
                    <a:srgbClr val="000000">
                      <a:alpha val="43137"/>
                    </a:srgbClr>
                  </a:outerShdw>
                </a:effectLst>
                <a:latin typeface="Calibri"/>
                <a:cs typeface="Arial" pitchFamily="34" charset="0"/>
              </a:rPr>
              <a:t>.</a:t>
            </a:r>
          </a:p>
          <a:p>
            <a:pPr algn="l">
              <a:defRPr/>
            </a:pPr>
            <a:endParaRPr lang="en-US" sz="1800" b="1" dirty="0">
              <a:solidFill>
                <a:srgbClr val="C00000"/>
              </a:solidFill>
              <a:latin typeface="Calibri"/>
              <a:cs typeface="Arial" pitchFamily="34" charset="0"/>
            </a:endParaRPr>
          </a:p>
        </p:txBody>
      </p:sp>
      <p:sp>
        <p:nvSpPr>
          <p:cNvPr id="67" name="Rectangle 22"/>
          <p:cNvSpPr>
            <a:spLocks noChangeArrowheads="1"/>
          </p:cNvSpPr>
          <p:nvPr/>
        </p:nvSpPr>
        <p:spPr bwMode="auto">
          <a:xfrm>
            <a:off x="304800" y="6352525"/>
            <a:ext cx="8686800" cy="400373"/>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1600" dirty="0">
                <a:solidFill>
                  <a:prstClr val="black"/>
                </a:solidFill>
                <a:latin typeface="Arial" charset="0"/>
                <a:cs typeface="Arial" charset="0"/>
              </a:rPr>
              <a:t>     </a:t>
            </a:r>
          </a:p>
          <a:p>
            <a:pPr algn="l">
              <a:defRPr/>
            </a:pPr>
            <a:r>
              <a:rPr lang="en-US" sz="1600" b="1" dirty="0" smtClean="0">
                <a:solidFill>
                  <a:srgbClr val="FF0000"/>
                </a:solidFill>
                <a:effectLst>
                  <a:outerShdw blurRad="38100" dist="38100" dir="2700000" algn="tl">
                    <a:srgbClr val="000000">
                      <a:alpha val="43137"/>
                    </a:srgbClr>
                  </a:outerShdw>
                </a:effectLst>
                <a:latin typeface="Arial" charset="0"/>
                <a:cs typeface="Arial" charset="0"/>
              </a:rPr>
              <a:t>Answer </a:t>
            </a:r>
            <a:r>
              <a:rPr lang="en-US" sz="1600" b="1" dirty="0">
                <a:solidFill>
                  <a:srgbClr val="FF0000"/>
                </a:solidFill>
                <a:effectLst>
                  <a:outerShdw blurRad="38100" dist="38100" dir="2700000" algn="tl">
                    <a:srgbClr val="000000">
                      <a:alpha val="43137"/>
                    </a:srgbClr>
                  </a:outerShdw>
                </a:effectLst>
                <a:latin typeface="Arial" charset="0"/>
                <a:cs typeface="Arial" charset="0"/>
              </a:rPr>
              <a:t>to </a:t>
            </a:r>
            <a:r>
              <a:rPr lang="en-US" sz="1600" b="1" dirty="0" smtClean="0">
                <a:solidFill>
                  <a:srgbClr val="FF0000"/>
                </a:solidFill>
                <a:effectLst>
                  <a:outerShdw blurRad="38100" dist="38100" dir="2700000" algn="tl">
                    <a:srgbClr val="000000">
                      <a:alpha val="43137"/>
                    </a:srgbClr>
                  </a:outerShdw>
                </a:effectLst>
                <a:latin typeface="Arial" charset="0"/>
                <a:cs typeface="Arial" charset="0"/>
              </a:rPr>
              <a:t>3. (e)  The RIR is NIR – anticipated inflation, so RIR = 5%  or [8% - 3% = 5%].</a:t>
            </a:r>
          </a:p>
          <a:p>
            <a:pPr algn="l">
              <a:defRPr/>
            </a:pPr>
            <a:endParaRPr lang="en-US" sz="1600" dirty="0">
              <a:solidFill>
                <a:prstClr val="black"/>
              </a:solidFill>
              <a:latin typeface="Arial" charset="0"/>
              <a:cs typeface="Arial" charset="0"/>
            </a:endParaRPr>
          </a:p>
        </p:txBody>
      </p:sp>
      <p:sp>
        <p:nvSpPr>
          <p:cNvPr id="26" name="Freeform 25"/>
          <p:cNvSpPr>
            <a:spLocks/>
          </p:cNvSpPr>
          <p:nvPr/>
        </p:nvSpPr>
        <p:spPr bwMode="auto">
          <a:xfrm rot="21389729">
            <a:off x="1972679" y="924422"/>
            <a:ext cx="1428385" cy="942344"/>
          </a:xfrm>
          <a:custGeom>
            <a:avLst/>
            <a:gdLst>
              <a:gd name="T0" fmla="*/ 0 w 2401"/>
              <a:gd name="T1" fmla="*/ 0 h 2695"/>
              <a:gd name="T2" fmla="*/ 2147483647 w 2401"/>
              <a:gd name="T3" fmla="*/ 2147483647 h 2695"/>
              <a:gd name="T4" fmla="*/ 2147483647 w 2401"/>
              <a:gd name="T5" fmla="*/ 2147483647 h 2695"/>
              <a:gd name="T6" fmla="*/ 2147483647 w 2401"/>
              <a:gd name="T7" fmla="*/ 2147483647 h 2695"/>
              <a:gd name="T8" fmla="*/ 2147483647 w 2401"/>
              <a:gd name="T9" fmla="*/ 2147483647 h 2695"/>
              <a:gd name="T10" fmla="*/ 2147483647 w 2401"/>
              <a:gd name="T11" fmla="*/ 2147483647 h 2695"/>
              <a:gd name="T12" fmla="*/ 2147483647 w 2401"/>
              <a:gd name="T13" fmla="*/ 2147483647 h 2695"/>
              <a:gd name="T14" fmla="*/ 2147483647 w 2401"/>
              <a:gd name="T15" fmla="*/ 2147483647 h 2695"/>
              <a:gd name="T16" fmla="*/ 2147483647 w 2401"/>
              <a:gd name="T17" fmla="*/ 2147483647 h 2695"/>
              <a:gd name="T18" fmla="*/ 2147483647 w 2401"/>
              <a:gd name="T19" fmla="*/ 2147483647 h 2695"/>
              <a:gd name="T20" fmla="*/ 2147483647 w 2401"/>
              <a:gd name="T21" fmla="*/ 2147483647 h 2695"/>
              <a:gd name="T22" fmla="*/ 2147483647 w 2401"/>
              <a:gd name="T23" fmla="*/ 2147483647 h 2695"/>
              <a:gd name="T24" fmla="*/ 2147483647 w 2401"/>
              <a:gd name="T25" fmla="*/ 2147483647 h 2695"/>
              <a:gd name="T26" fmla="*/ 2147483647 w 2401"/>
              <a:gd name="T27" fmla="*/ 2147483647 h 2695"/>
              <a:gd name="T28" fmla="*/ 2147483647 w 2401"/>
              <a:gd name="T29" fmla="*/ 2147483647 h 2695"/>
              <a:gd name="T30" fmla="*/ 2147483647 w 2401"/>
              <a:gd name="T31" fmla="*/ 2147483647 h 2695"/>
              <a:gd name="T32" fmla="*/ 2147483647 w 2401"/>
              <a:gd name="T33" fmla="*/ 2147483647 h 26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1"/>
              <a:gd name="T52" fmla="*/ 0 h 2695"/>
              <a:gd name="T53" fmla="*/ 2401 w 2401"/>
              <a:gd name="T54" fmla="*/ 2695 h 26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1" h="2695">
                <a:moveTo>
                  <a:pt x="0" y="0"/>
                </a:moveTo>
                <a:lnTo>
                  <a:pt x="67" y="256"/>
                </a:lnTo>
                <a:lnTo>
                  <a:pt x="148" y="503"/>
                </a:lnTo>
                <a:lnTo>
                  <a:pt x="242" y="740"/>
                </a:lnTo>
                <a:lnTo>
                  <a:pt x="348" y="968"/>
                </a:lnTo>
                <a:lnTo>
                  <a:pt x="467" y="1184"/>
                </a:lnTo>
                <a:lnTo>
                  <a:pt x="597" y="1391"/>
                </a:lnTo>
                <a:lnTo>
                  <a:pt x="737" y="1585"/>
                </a:lnTo>
                <a:lnTo>
                  <a:pt x="889" y="1767"/>
                </a:lnTo>
                <a:lnTo>
                  <a:pt x="1050" y="1935"/>
                </a:lnTo>
                <a:lnTo>
                  <a:pt x="1220" y="2090"/>
                </a:lnTo>
                <a:lnTo>
                  <a:pt x="1398" y="2230"/>
                </a:lnTo>
                <a:lnTo>
                  <a:pt x="1586" y="2356"/>
                </a:lnTo>
                <a:lnTo>
                  <a:pt x="1778" y="2465"/>
                </a:lnTo>
                <a:lnTo>
                  <a:pt x="1980" y="2559"/>
                </a:lnTo>
                <a:lnTo>
                  <a:pt x="2187" y="2634"/>
                </a:lnTo>
                <a:lnTo>
                  <a:pt x="2400" y="2694"/>
                </a:lnTo>
              </a:path>
            </a:pathLst>
          </a:custGeom>
          <a:noFill/>
          <a:ln w="76200" cap="rnd">
            <a:solidFill>
              <a:srgbClr val="009900"/>
            </a:solidFill>
            <a:round/>
            <a:headEnd/>
            <a:tailEnd/>
          </a:ln>
          <a:scene3d>
            <a:camera prst="orthographicFront"/>
            <a:lightRig rig="threePt" dir="t"/>
          </a:scene3d>
          <a:sp3d>
            <a:bevelT prst="angle"/>
          </a:sp3d>
        </p:spPr>
        <p:txBody>
          <a:bodyPr/>
          <a:lstStyle/>
          <a:p>
            <a:pPr algn="l"/>
            <a:endParaRPr lang="en-US" sz="1800">
              <a:solidFill>
                <a:prstClr val="black"/>
              </a:solidFill>
              <a:latin typeface="Arial" charset="0"/>
              <a:cs typeface="Arial" charset="0"/>
            </a:endParaRPr>
          </a:p>
        </p:txBody>
      </p:sp>
      <p:sp>
        <p:nvSpPr>
          <p:cNvPr id="27" name="Rectangle 17"/>
          <p:cNvSpPr>
            <a:spLocks noChangeArrowheads="1"/>
          </p:cNvSpPr>
          <p:nvPr/>
        </p:nvSpPr>
        <p:spPr bwMode="auto">
          <a:xfrm>
            <a:off x="1443038" y="690315"/>
            <a:ext cx="690562" cy="296863"/>
          </a:xfrm>
          <a:prstGeom prst="rect">
            <a:avLst/>
          </a:prstGeom>
          <a:noFill/>
          <a:ln w="9525">
            <a:noFill/>
            <a:miter lim="800000"/>
            <a:headEnd/>
            <a:tailEnd/>
          </a:ln>
        </p:spPr>
        <p:txBody>
          <a:bodyPr wrap="none" anchor="ctr">
            <a:scene3d>
              <a:camera prst="orthographicFront"/>
              <a:lightRig rig="threePt" dir="t"/>
            </a:scene3d>
            <a:sp3d extrusionH="57150">
              <a:bevelT w="38100" h="38100" prst="angle"/>
            </a:sp3d>
          </a:bodyPr>
          <a:lstStyle/>
          <a:p>
            <a:r>
              <a:rPr lang="en-US" sz="1600" b="1" dirty="0" smtClean="0">
                <a:solidFill>
                  <a:srgbClr val="009900"/>
                </a:solidFill>
                <a:latin typeface="Arial" charset="0"/>
                <a:cs typeface="Arial" charset="0"/>
              </a:rPr>
              <a:t>SRPC</a:t>
            </a:r>
            <a:r>
              <a:rPr lang="en-US" sz="1200" b="1" dirty="0" smtClean="0">
                <a:solidFill>
                  <a:srgbClr val="009900"/>
                </a:solidFill>
                <a:latin typeface="Arial" charset="0"/>
                <a:cs typeface="Arial" charset="0"/>
              </a:rPr>
              <a:t>2</a:t>
            </a:r>
            <a:endParaRPr lang="en-US" sz="1600" b="1" dirty="0">
              <a:solidFill>
                <a:srgbClr val="009900"/>
              </a:solidFill>
              <a:latin typeface="Arial" charset="0"/>
              <a:cs typeface="Arial" charset="0"/>
            </a:endParaRPr>
          </a:p>
        </p:txBody>
      </p:sp>
      <p:sp>
        <p:nvSpPr>
          <p:cNvPr id="28" name="Rectangle 17"/>
          <p:cNvSpPr>
            <a:spLocks noChangeArrowheads="1"/>
          </p:cNvSpPr>
          <p:nvPr/>
        </p:nvSpPr>
        <p:spPr bwMode="auto">
          <a:xfrm>
            <a:off x="1671234" y="982982"/>
            <a:ext cx="188122" cy="296863"/>
          </a:xfrm>
          <a:prstGeom prst="rect">
            <a:avLst/>
          </a:prstGeom>
          <a:noFill/>
          <a:ln w="9525">
            <a:noFill/>
            <a:miter lim="800000"/>
            <a:headEnd/>
            <a:tailEnd/>
          </a:ln>
        </p:spPr>
        <p:txBody>
          <a:bodyPr wrap="none" anchor="ctr"/>
          <a:lstStyle/>
          <a:p>
            <a:r>
              <a:rPr lang="en-US" sz="1200" b="1" dirty="0">
                <a:solidFill>
                  <a:prstClr val="black"/>
                </a:solidFill>
                <a:latin typeface="Arial" charset="0"/>
                <a:cs typeface="Arial" charset="0"/>
              </a:rPr>
              <a:t>1</a:t>
            </a: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38400" y="1490111"/>
            <a:ext cx="304800" cy="228600"/>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53337" y="1490109"/>
            <a:ext cx="693658" cy="22087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7149" y="1984602"/>
            <a:ext cx="144327" cy="144327"/>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28801" y="1764420"/>
            <a:ext cx="363092" cy="115614"/>
          </a:xfrm>
          <a:prstGeom prst="rect">
            <a:avLst/>
          </a:prstGeom>
        </p:spPr>
      </p:pic>
      <p:sp>
        <p:nvSpPr>
          <p:cNvPr id="30" name="Rectangle 29"/>
          <p:cNvSpPr/>
          <p:nvPr/>
        </p:nvSpPr>
        <p:spPr>
          <a:xfrm>
            <a:off x="3769707" y="762000"/>
            <a:ext cx="5464982" cy="1692771"/>
          </a:xfrm>
          <a:prstGeom prst="rect">
            <a:avLst/>
          </a:prstGeom>
        </p:spPr>
        <p:txBody>
          <a:bodyPr wrap="square">
            <a:spAutoFit/>
          </a:bodyPr>
          <a:lstStyle/>
          <a:p>
            <a:pPr algn="l" fontAlgn="auto">
              <a:spcBef>
                <a:spcPts val="0"/>
              </a:spcBef>
              <a:spcAft>
                <a:spcPts val="0"/>
              </a:spcAft>
            </a:pPr>
            <a:r>
              <a:rPr lang="en-US" sz="1800" dirty="0" smtClean="0">
                <a:solidFill>
                  <a:prstClr val="black"/>
                </a:solidFill>
                <a:latin typeface="Arial" pitchFamily="34" charset="0"/>
                <a:cs typeface="Arial" pitchFamily="34" charset="0"/>
              </a:rPr>
              <a:t>  (</a:t>
            </a:r>
            <a:r>
              <a:rPr lang="en-US" sz="1800" dirty="0">
                <a:solidFill>
                  <a:prstClr val="black"/>
                </a:solidFill>
                <a:latin typeface="Arial" pitchFamily="34" charset="0"/>
                <a:cs typeface="Arial" pitchFamily="34" charset="0"/>
              </a:rPr>
              <a:t>b) Using your graph in part (a), show the effect </a:t>
            </a:r>
            <a:r>
              <a:rPr lang="en-US" sz="1800" dirty="0" smtClean="0">
                <a:solidFill>
                  <a:prstClr val="black"/>
                </a:solidFill>
                <a:latin typeface="Arial" pitchFamily="34" charset="0"/>
                <a:cs typeface="Arial" pitchFamily="34" charset="0"/>
              </a:rPr>
              <a:t>of</a:t>
            </a:r>
          </a:p>
          <a:p>
            <a:pPr algn="l" fontAlgn="auto">
              <a:spcBef>
                <a:spcPts val="0"/>
              </a:spcBef>
              <a:spcAft>
                <a:spcPts val="0"/>
              </a:spcAft>
            </a:pP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      </a:t>
            </a:r>
            <a:r>
              <a:rPr lang="en-US" sz="1800" dirty="0">
                <a:solidFill>
                  <a:prstClr val="black"/>
                </a:solidFill>
                <a:latin typeface="Arial" pitchFamily="34" charset="0"/>
                <a:cs typeface="Arial" pitchFamily="34" charset="0"/>
              </a:rPr>
              <a:t>an </a:t>
            </a:r>
            <a:r>
              <a:rPr lang="en-US" sz="1800" b="1" dirty="0">
                <a:solidFill>
                  <a:prstClr val="black"/>
                </a:solidFill>
                <a:latin typeface="Arial" pitchFamily="34" charset="0"/>
                <a:cs typeface="Arial" pitchFamily="34" charset="0"/>
              </a:rPr>
              <a:t>increase</a:t>
            </a:r>
            <a:r>
              <a:rPr lang="en-US" sz="1800" dirty="0">
                <a:solidFill>
                  <a:prstClr val="black"/>
                </a:solidFill>
                <a:latin typeface="Arial" pitchFamily="34" charset="0"/>
                <a:cs typeface="Arial" pitchFamily="34" charset="0"/>
              </a:rPr>
              <a:t> in the </a:t>
            </a:r>
            <a:r>
              <a:rPr lang="en-US" sz="1800" b="1" dirty="0">
                <a:solidFill>
                  <a:prstClr val="black"/>
                </a:solidFill>
                <a:latin typeface="Arial" pitchFamily="34" charset="0"/>
                <a:cs typeface="Arial" pitchFamily="34" charset="0"/>
              </a:rPr>
              <a:t>expected rate </a:t>
            </a:r>
            <a:r>
              <a:rPr lang="en-US" sz="1800" dirty="0" smtClean="0">
                <a:solidFill>
                  <a:prstClr val="black"/>
                </a:solidFill>
                <a:latin typeface="Arial" pitchFamily="34" charset="0"/>
                <a:cs typeface="Arial" pitchFamily="34" charset="0"/>
              </a:rPr>
              <a:t>of </a:t>
            </a:r>
            <a:r>
              <a:rPr lang="en-US" sz="1800" b="1" dirty="0" smtClean="0">
                <a:solidFill>
                  <a:prstClr val="black"/>
                </a:solidFill>
                <a:latin typeface="Arial" pitchFamily="34" charset="0"/>
                <a:cs typeface="Arial" pitchFamily="34" charset="0"/>
              </a:rPr>
              <a:t>inflation</a:t>
            </a:r>
            <a:r>
              <a:rPr lang="en-US" sz="1800" dirty="0" smtClean="0">
                <a:solidFill>
                  <a:prstClr val="black"/>
                </a:solidFill>
                <a:latin typeface="Arial" pitchFamily="34" charset="0"/>
                <a:cs typeface="Arial" pitchFamily="34" charset="0"/>
              </a:rPr>
              <a:t>.</a:t>
            </a:r>
          </a:p>
          <a:p>
            <a:pPr algn="l" fontAlgn="auto">
              <a:spcBef>
                <a:spcPts val="0"/>
              </a:spcBef>
              <a:spcAft>
                <a:spcPts val="0"/>
              </a:spcAft>
            </a:pPr>
            <a:endParaRPr lang="en-US" sz="3200" dirty="0">
              <a:solidFill>
                <a:prstClr val="black"/>
              </a:solidFill>
              <a:latin typeface="Arial" pitchFamily="34" charset="0"/>
              <a:cs typeface="Arial" pitchFamily="34" charset="0"/>
            </a:endParaRPr>
          </a:p>
          <a:p>
            <a:pPr algn="l" fontAlgn="auto">
              <a:spcBef>
                <a:spcPts val="0"/>
              </a:spcBef>
              <a:spcAft>
                <a:spcPts val="0"/>
              </a:spcAft>
            </a:pPr>
            <a:r>
              <a:rPr lang="en-US" sz="1800" dirty="0">
                <a:solidFill>
                  <a:prstClr val="black"/>
                </a:solidFill>
                <a:latin typeface="Arial" pitchFamily="34" charset="0"/>
                <a:cs typeface="Arial" pitchFamily="34" charset="0"/>
              </a:rPr>
              <a:t>  (c) </a:t>
            </a:r>
            <a:r>
              <a:rPr lang="en-US" sz="1600" dirty="0">
                <a:solidFill>
                  <a:prstClr val="black"/>
                </a:solidFill>
                <a:latin typeface="Arial" pitchFamily="34" charset="0"/>
                <a:cs typeface="Arial" pitchFamily="34" charset="0"/>
              </a:rPr>
              <a:t>What is the effect of </a:t>
            </a:r>
            <a:r>
              <a:rPr lang="en-US" sz="1800" dirty="0">
                <a:solidFill>
                  <a:prstClr val="black"/>
                </a:solidFill>
                <a:latin typeface="Arial" pitchFamily="34" charset="0"/>
                <a:cs typeface="Arial" pitchFamily="34" charset="0"/>
              </a:rPr>
              <a:t>the </a:t>
            </a:r>
            <a:r>
              <a:rPr lang="en-US" sz="1800" b="1" dirty="0">
                <a:solidFill>
                  <a:prstClr val="black"/>
                </a:solidFill>
                <a:latin typeface="Arial" pitchFamily="34" charset="0"/>
                <a:cs typeface="Arial" pitchFamily="34" charset="0"/>
              </a:rPr>
              <a:t>increase </a:t>
            </a:r>
            <a:r>
              <a:rPr lang="en-US" sz="1600" dirty="0">
                <a:solidFill>
                  <a:prstClr val="black"/>
                </a:solidFill>
                <a:latin typeface="Arial" pitchFamily="34" charset="0"/>
                <a:cs typeface="Arial" pitchFamily="34" charset="0"/>
              </a:rPr>
              <a:t>in the </a:t>
            </a:r>
            <a:r>
              <a:rPr lang="en-US" sz="1700" b="1" dirty="0" smtClean="0">
                <a:solidFill>
                  <a:prstClr val="black"/>
                </a:solidFill>
                <a:latin typeface="Arial" pitchFamily="34" charset="0"/>
                <a:cs typeface="Arial" pitchFamily="34" charset="0"/>
              </a:rPr>
              <a:t>expected</a:t>
            </a:r>
          </a:p>
          <a:p>
            <a:pPr algn="l" fontAlgn="auto">
              <a:spcBef>
                <a:spcPts val="0"/>
              </a:spcBef>
              <a:spcAft>
                <a:spcPts val="0"/>
              </a:spcAft>
            </a:pPr>
            <a:r>
              <a:rPr lang="en-US" sz="1800" b="1" dirty="0">
                <a:solidFill>
                  <a:prstClr val="black"/>
                </a:solidFill>
                <a:latin typeface="Arial" pitchFamily="34" charset="0"/>
                <a:cs typeface="Arial" pitchFamily="34" charset="0"/>
              </a:rPr>
              <a:t> </a:t>
            </a:r>
            <a:r>
              <a:rPr lang="en-US" sz="1800" b="1" dirty="0" smtClean="0">
                <a:solidFill>
                  <a:prstClr val="black"/>
                </a:solidFill>
                <a:latin typeface="Arial" pitchFamily="34" charset="0"/>
                <a:cs typeface="Arial" pitchFamily="34" charset="0"/>
              </a:rPr>
              <a:t>      rate </a:t>
            </a:r>
            <a:r>
              <a:rPr lang="en-US" sz="1600" b="1" dirty="0">
                <a:solidFill>
                  <a:prstClr val="black"/>
                </a:solidFill>
                <a:latin typeface="Arial" pitchFamily="34" charset="0"/>
                <a:cs typeface="Arial" pitchFamily="34" charset="0"/>
              </a:rPr>
              <a:t>of </a:t>
            </a:r>
            <a:r>
              <a:rPr lang="en-US" sz="1800" b="1" dirty="0">
                <a:solidFill>
                  <a:prstClr val="black"/>
                </a:solidFill>
                <a:latin typeface="Arial" pitchFamily="34" charset="0"/>
                <a:cs typeface="Arial" pitchFamily="34" charset="0"/>
              </a:rPr>
              <a:t>inflation </a:t>
            </a:r>
            <a:r>
              <a:rPr lang="en-US" sz="1600" b="1" dirty="0">
                <a:solidFill>
                  <a:prstClr val="black"/>
                </a:solidFill>
                <a:latin typeface="Arial" pitchFamily="34" charset="0"/>
                <a:cs typeface="Arial" pitchFamily="34" charset="0"/>
              </a:rPr>
              <a:t>on the </a:t>
            </a:r>
            <a:r>
              <a:rPr lang="en-US" sz="1800" b="1" dirty="0">
                <a:solidFill>
                  <a:prstClr val="black"/>
                </a:solidFill>
                <a:latin typeface="Arial" pitchFamily="34" charset="0"/>
                <a:cs typeface="Arial" pitchFamily="34" charset="0"/>
              </a:rPr>
              <a:t>long-run </a:t>
            </a:r>
            <a:r>
              <a:rPr lang="en-US" sz="1600" b="1" dirty="0" smtClean="0">
                <a:solidFill>
                  <a:prstClr val="black"/>
                </a:solidFill>
                <a:latin typeface="Arial" pitchFamily="34" charset="0"/>
                <a:cs typeface="Arial" pitchFamily="34" charset="0"/>
              </a:rPr>
              <a:t>Phillips </a:t>
            </a:r>
            <a:r>
              <a:rPr lang="en-US" sz="1600" b="1" dirty="0">
                <a:solidFill>
                  <a:prstClr val="black"/>
                </a:solidFill>
                <a:latin typeface="Arial" pitchFamily="34" charset="0"/>
                <a:cs typeface="Arial" pitchFamily="34" charset="0"/>
              </a:rPr>
              <a:t>curve</a:t>
            </a:r>
            <a:r>
              <a:rPr lang="en-US" sz="1800" dirty="0">
                <a:solidFill>
                  <a:prstClr val="black"/>
                </a:solidFill>
                <a:latin typeface="Arial" pitchFamily="34" charset="0"/>
                <a:cs typeface="Arial" pitchFamily="34" charset="0"/>
              </a:rPr>
              <a:t>?</a:t>
            </a:r>
          </a:p>
        </p:txBody>
      </p:sp>
      <p:sp>
        <p:nvSpPr>
          <p:cNvPr id="31" name="Rectangle 22"/>
          <p:cNvSpPr>
            <a:spLocks noChangeArrowheads="1"/>
          </p:cNvSpPr>
          <p:nvPr/>
        </p:nvSpPr>
        <p:spPr bwMode="auto">
          <a:xfrm>
            <a:off x="4077642" y="1318605"/>
            <a:ext cx="5142558" cy="559133"/>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endParaRPr lang="en-US" sz="1800" dirty="0">
              <a:solidFill>
                <a:prstClr val="black"/>
              </a:solidFill>
              <a:latin typeface="Arial" charset="0"/>
              <a:cs typeface="Arial" charset="0"/>
            </a:endParaRPr>
          </a:p>
          <a:p>
            <a:pPr algn="l">
              <a:defRPr/>
            </a:pP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SRPC would shift up &amp; to the right due to </a:t>
            </a:r>
          </a:p>
          <a:p>
            <a:pPr algn="l">
              <a:defRPr/>
            </a:pP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increase in resource cost [pay </a:t>
            </a:r>
            <a:r>
              <a:rPr lang="en-US" sz="1800" b="1" dirty="0" err="1" smtClean="0">
                <a:solidFill>
                  <a:srgbClr val="FF0000"/>
                </a:solidFill>
                <a:effectLst>
                  <a:outerShdw blurRad="38100" dist="38100" dir="2700000" algn="tl">
                    <a:srgbClr val="000000">
                      <a:alpha val="43137"/>
                    </a:srgbClr>
                  </a:outerShdw>
                </a:effectLst>
                <a:latin typeface="Arial" charset="0"/>
                <a:cs typeface="Arial" charset="0"/>
              </a:rPr>
              <a:t>incr</a:t>
            </a: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 in wages].</a:t>
            </a:r>
          </a:p>
          <a:p>
            <a:pPr algn="l">
              <a:defRPr/>
            </a:pPr>
            <a:endParaRPr lang="en-US" sz="1800" dirty="0">
              <a:solidFill>
                <a:prstClr val="black"/>
              </a:solidFill>
              <a:latin typeface="Arial" charset="0"/>
              <a:cs typeface="Arial" charset="0"/>
            </a:endParaRPr>
          </a:p>
        </p:txBody>
      </p:sp>
      <p:sp>
        <p:nvSpPr>
          <p:cNvPr id="33" name="Rectangle 22"/>
          <p:cNvSpPr>
            <a:spLocks noChangeArrowheads="1"/>
          </p:cNvSpPr>
          <p:nvPr/>
        </p:nvSpPr>
        <p:spPr bwMode="auto">
          <a:xfrm>
            <a:off x="3810000" y="2380227"/>
            <a:ext cx="5262764" cy="279399"/>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1800" dirty="0">
                <a:solidFill>
                  <a:prstClr val="black"/>
                </a:solidFill>
                <a:latin typeface="Arial" charset="0"/>
                <a:cs typeface="Arial" charset="0"/>
              </a:rPr>
              <a:t>     </a:t>
            </a:r>
          </a:p>
          <a:p>
            <a:pPr algn="l">
              <a:defRPr/>
            </a:pP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No change </a:t>
            </a:r>
            <a:r>
              <a:rPr lang="en-US" sz="1600" b="1" dirty="0" smtClean="0">
                <a:solidFill>
                  <a:srgbClr val="FF0000"/>
                </a:solidFill>
                <a:effectLst>
                  <a:outerShdw blurRad="38100" dist="38100" dir="2700000" algn="tl">
                    <a:srgbClr val="000000">
                      <a:alpha val="43137"/>
                    </a:srgbClr>
                  </a:outerShdw>
                </a:effectLst>
                <a:latin typeface="Arial" charset="0"/>
                <a:cs typeface="Arial" charset="0"/>
              </a:rPr>
              <a:t>on the </a:t>
            </a: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LRPC as shown </a:t>
            </a:r>
            <a:r>
              <a:rPr lang="en-US" sz="1600" b="1" dirty="0" smtClean="0">
                <a:solidFill>
                  <a:srgbClr val="FF0000"/>
                </a:solidFill>
                <a:effectLst>
                  <a:outerShdw blurRad="38100" dist="38100" dir="2700000" algn="tl">
                    <a:srgbClr val="000000">
                      <a:alpha val="43137"/>
                    </a:srgbClr>
                  </a:outerShdw>
                </a:effectLst>
                <a:latin typeface="Arial" charset="0"/>
                <a:cs typeface="Arial" charset="0"/>
              </a:rPr>
              <a:t>on th</a:t>
            </a:r>
            <a:r>
              <a:rPr lang="en-US" sz="1800" b="1" dirty="0" smtClean="0">
                <a:solidFill>
                  <a:srgbClr val="FF0000"/>
                </a:solidFill>
                <a:effectLst>
                  <a:outerShdw blurRad="38100" dist="38100" dir="2700000" algn="tl">
                    <a:srgbClr val="000000">
                      <a:alpha val="43137"/>
                    </a:srgbClr>
                  </a:outerShdw>
                </a:effectLst>
                <a:latin typeface="Arial" charset="0"/>
                <a:cs typeface="Arial" charset="0"/>
              </a:rPr>
              <a:t>e graph.</a:t>
            </a:r>
          </a:p>
          <a:p>
            <a:pPr algn="l">
              <a:defRPr/>
            </a:pPr>
            <a:endParaRPr lang="en-US" sz="1800" dirty="0">
              <a:solidFill>
                <a:prstClr val="black"/>
              </a:solidFill>
              <a:latin typeface="Arial" charset="0"/>
              <a:cs typeface="Arial" charset="0"/>
            </a:endParaRPr>
          </a:p>
        </p:txBody>
      </p:sp>
      <p:sp>
        <p:nvSpPr>
          <p:cNvPr id="41" name="Rectangle 22"/>
          <p:cNvSpPr>
            <a:spLocks noChangeArrowheads="1"/>
          </p:cNvSpPr>
          <p:nvPr/>
        </p:nvSpPr>
        <p:spPr bwMode="auto">
          <a:xfrm>
            <a:off x="304800" y="4998204"/>
            <a:ext cx="8822343" cy="488196"/>
          </a:xfrm>
          <a:prstGeom prst="rect">
            <a:avLst/>
          </a:prstGeom>
          <a:noFill/>
          <a:ln w="9525">
            <a:noFill/>
            <a:miter lim="800000"/>
            <a:headEnd/>
            <a:tailEnd/>
          </a:ln>
          <a:effectLst/>
        </p:spPr>
        <p:txBody>
          <a:bodyPr wrap="none" anchor="ctr">
            <a:scene3d>
              <a:camera prst="orthographicFront"/>
              <a:lightRig rig="threePt" dir="t"/>
            </a:scene3d>
            <a:sp3d extrusionH="57150">
              <a:bevelT w="38100" h="38100"/>
            </a:sp3d>
          </a:bodyPr>
          <a:lstStyle/>
          <a:p>
            <a:pPr algn="l">
              <a:defRPr/>
            </a:pPr>
            <a:endParaRPr lang="en-US" sz="1600" b="1" dirty="0" smtClean="0">
              <a:solidFill>
                <a:srgbClr val="C00000"/>
              </a:solidFill>
              <a:latin typeface="Arial" charset="0"/>
              <a:cs typeface="Arial" charset="0"/>
            </a:endParaRPr>
          </a:p>
          <a:p>
            <a:pPr algn="l">
              <a:defRPr/>
            </a:pPr>
            <a:r>
              <a:rPr lang="en-US" sz="1600" b="1" dirty="0" smtClean="0">
                <a:solidFill>
                  <a:srgbClr val="C00000"/>
                </a:solidFill>
                <a:latin typeface="Arial" charset="0"/>
                <a:cs typeface="Arial" charset="0"/>
              </a:rPr>
              <a:t>For example:    </a:t>
            </a:r>
            <a:r>
              <a:rPr lang="en-US" sz="1600" b="1" dirty="0">
                <a:solidFill>
                  <a:srgbClr val="C00000"/>
                </a:solidFill>
                <a:latin typeface="Arial" charset="0"/>
                <a:cs typeface="Arial" charset="0"/>
              </a:rPr>
              <a:t> </a:t>
            </a:r>
            <a:r>
              <a:rPr lang="en-US" sz="1600" b="1" dirty="0" smtClean="0">
                <a:solidFill>
                  <a:srgbClr val="C00000"/>
                </a:solidFill>
                <a:latin typeface="Arial" charset="0"/>
                <a:cs typeface="Arial" charset="0"/>
              </a:rPr>
              <a:t> Let’s say that NIR [8%] = RIR [6%] + expected inflation [2%]. </a:t>
            </a:r>
            <a:r>
              <a:rPr lang="en-US" sz="1500" b="1" dirty="0" smtClean="0">
                <a:solidFill>
                  <a:srgbClr val="C00000"/>
                </a:solidFill>
                <a:latin typeface="Arial" charset="0"/>
                <a:cs typeface="Arial" charset="0"/>
              </a:rPr>
              <a:t>Now, let’s say </a:t>
            </a:r>
          </a:p>
          <a:p>
            <a:pPr algn="l">
              <a:defRPr/>
            </a:pPr>
            <a:r>
              <a:rPr lang="en-US" sz="1600" b="1" dirty="0" smtClean="0">
                <a:solidFill>
                  <a:srgbClr val="C00000"/>
                </a:solidFill>
                <a:latin typeface="Arial" charset="0"/>
                <a:cs typeface="Arial" charset="0"/>
              </a:rPr>
              <a:t>inflation is expected to be 4%. NIR[</a:t>
            </a:r>
            <a:r>
              <a:rPr lang="en-US" sz="1500" b="1" dirty="0" smtClean="0">
                <a:solidFill>
                  <a:srgbClr val="C00000"/>
                </a:solidFill>
                <a:latin typeface="Arial" charset="0"/>
                <a:cs typeface="Arial" charset="0"/>
              </a:rPr>
              <a:t>10</a:t>
            </a:r>
            <a:r>
              <a:rPr lang="en-US" sz="1400" b="1" dirty="0" smtClean="0">
                <a:solidFill>
                  <a:srgbClr val="C00000"/>
                </a:solidFill>
                <a:latin typeface="Arial" charset="0"/>
                <a:cs typeface="Arial" charset="0"/>
              </a:rPr>
              <a:t>%</a:t>
            </a:r>
            <a:r>
              <a:rPr lang="en-US" sz="1600" b="1" dirty="0" smtClean="0">
                <a:solidFill>
                  <a:srgbClr val="C00000"/>
                </a:solidFill>
                <a:latin typeface="Arial" charset="0"/>
                <a:cs typeface="Arial" charset="0"/>
              </a:rPr>
              <a:t>] = RIR [6%] + expected inflation [4%]. </a:t>
            </a:r>
            <a:endParaRPr lang="en-US" sz="1600" b="1" dirty="0" smtClean="0">
              <a:solidFill>
                <a:srgbClr val="C00000"/>
              </a:solidFill>
              <a:effectLst>
                <a:outerShdw blurRad="38100" dist="38100" dir="2700000" algn="tl">
                  <a:srgbClr val="000000">
                    <a:alpha val="43137"/>
                  </a:srgbClr>
                </a:outerShdw>
              </a:effectLst>
              <a:latin typeface="Arial" charset="0"/>
              <a:cs typeface="Arial" charset="0"/>
            </a:endParaRPr>
          </a:p>
          <a:p>
            <a:pPr algn="l">
              <a:defRPr/>
            </a:pPr>
            <a:endParaRPr lang="en-US" sz="1600" b="1" dirty="0">
              <a:solidFill>
                <a:srgbClr val="C00000"/>
              </a:solidFill>
              <a:latin typeface="Arial" charset="0"/>
              <a:cs typeface="Arial" charset="0"/>
            </a:endParaRPr>
          </a:p>
        </p:txBody>
      </p:sp>
      <p:pic>
        <p:nvPicPr>
          <p:cNvPr id="4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798991" y="690315"/>
            <a:ext cx="1189946" cy="94374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83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9"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dissolve">
                                      <p:cBhvr>
                                        <p:cTn id="11" dur="500"/>
                                        <p:tgtEl>
                                          <p:spTgt spid="3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dissolve">
                                      <p:cBhvr>
                                        <p:cTn id="14" dur="500"/>
                                        <p:tgtEl>
                                          <p:spTgt spid="3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51249"/>
                                        </p:tgtEl>
                                        <p:attrNameLst>
                                          <p:attrName>style.visibility</p:attrName>
                                        </p:attrNameLst>
                                      </p:cBhvr>
                                      <p:to>
                                        <p:strVal val="visible"/>
                                      </p:to>
                                    </p:set>
                                    <p:animEffect transition="in" filter="dissolve">
                                      <p:cBhvr>
                                        <p:cTn id="17" dur="500"/>
                                        <p:tgtEl>
                                          <p:spTgt spid="35124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dissolve">
                                      <p:cBhvr>
                                        <p:cTn id="20" dur="500"/>
                                        <p:tgtEl>
                                          <p:spTgt spid="4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51248"/>
                                        </p:tgtEl>
                                        <p:attrNameLst>
                                          <p:attrName>style.visibility</p:attrName>
                                        </p:attrNameLst>
                                      </p:cBhvr>
                                      <p:to>
                                        <p:strVal val="visible"/>
                                      </p:to>
                                    </p:set>
                                    <p:animEffect transition="in" filter="dissolve">
                                      <p:cBhvr>
                                        <p:cTn id="23" dur="500"/>
                                        <p:tgtEl>
                                          <p:spTgt spid="35124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dissolve">
                                      <p:cBhvr>
                                        <p:cTn id="26" dur="500"/>
                                        <p:tgtEl>
                                          <p:spTgt spid="3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ssolve">
                                      <p:cBhvr>
                                        <p:cTn id="29" dur="500"/>
                                        <p:tgtEl>
                                          <p:spTgt spid="38"/>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20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0"/>
                                        <p:tgtEl>
                                          <p:spTgt spid="31"/>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2000"/>
                                        <p:tgtEl>
                                          <p:spTgt spid="2"/>
                                        </p:tgtEl>
                                      </p:cBhvr>
                                    </p:animEffect>
                                  </p:child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7000"/>
                            </p:stCondLst>
                            <p:childTnLst>
                              <p:par>
                                <p:cTn id="50" presetID="2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2000"/>
                                        <p:tgtEl>
                                          <p:spTgt spid="26"/>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par>
                          <p:cTn id="57" fill="hold">
                            <p:stCondLst>
                              <p:cond delay="9000"/>
                            </p:stCondLst>
                            <p:childTnLst>
                              <p:par>
                                <p:cTn id="58" presetID="9" presetClass="entr" presetSubtype="0" fill="hold" grpId="0" nodeType="afterEffect">
                                  <p:stCondLst>
                                    <p:cond delay="0"/>
                                  </p:stCondLst>
                                  <p:childTnLst>
                                    <p:set>
                                      <p:cBhvr>
                                        <p:cTn id="59" dur="1" fill="hold">
                                          <p:stCondLst>
                                            <p:cond delay="0"/>
                                          </p:stCondLst>
                                        </p:cTn>
                                        <p:tgtEl>
                                          <p:spTgt spid="351242"/>
                                        </p:tgtEl>
                                        <p:attrNameLst>
                                          <p:attrName>style.visibility</p:attrName>
                                        </p:attrNameLst>
                                      </p:cBhvr>
                                      <p:to>
                                        <p:strVal val="visible"/>
                                      </p:to>
                                    </p:set>
                                    <p:animEffect transition="in" filter="dissolve">
                                      <p:cBhvr>
                                        <p:cTn id="60" dur="500"/>
                                        <p:tgtEl>
                                          <p:spTgt spid="351242"/>
                                        </p:tgtEl>
                                      </p:cBhvr>
                                    </p:animEffect>
                                  </p:childTnLst>
                                </p:cTn>
                              </p:par>
                            </p:childTnLst>
                          </p:cTn>
                        </p:par>
                        <p:par>
                          <p:cTn id="61" fill="hold">
                            <p:stCondLst>
                              <p:cond delay="9500"/>
                            </p:stCondLst>
                            <p:childTnLst>
                              <p:par>
                                <p:cTn id="62" presetID="22" presetClass="entr" presetSubtype="1"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up)">
                                      <p:cBhvr>
                                        <p:cTn id="64" dur="2000"/>
                                        <p:tgtEl>
                                          <p:spTgt spid="35"/>
                                        </p:tgtEl>
                                      </p:cBhvr>
                                    </p:animEffect>
                                  </p:childTnLst>
                                </p:cTn>
                              </p:par>
                            </p:childTnLst>
                          </p:cTn>
                        </p:par>
                        <p:par>
                          <p:cTn id="65" fill="hold">
                            <p:stCondLst>
                              <p:cond delay="11500"/>
                            </p:stCondLst>
                            <p:childTnLst>
                              <p:par>
                                <p:cTn id="66" presetID="1"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childTnLst>
                                </p:cTn>
                              </p:par>
                              <p:par>
                                <p:cTn id="68" presetID="9"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dissolve">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0"/>
                                        <p:tgtEl>
                                          <p:spTgt spid="33"/>
                                        </p:tgtEl>
                                      </p:cBhvr>
                                    </p:animEffect>
                                  </p:childTnLst>
                                </p:cTn>
                              </p:par>
                              <p:par>
                                <p:cTn id="76" presetID="1"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childTnLst>
                                </p:cTn>
                              </p:par>
                            </p:childTnLst>
                          </p:cTn>
                        </p:par>
                        <p:par>
                          <p:cTn id="78" fill="hold">
                            <p:stCondLst>
                              <p:cond delay="5000"/>
                            </p:stCondLst>
                            <p:childTnLst>
                              <p:par>
                                <p:cTn id="79" presetID="22" presetClass="entr" presetSubtype="4"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20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left)">
                                      <p:cBhvr>
                                        <p:cTn id="86" dur="50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left)">
                                      <p:cBhvr>
                                        <p:cTn id="91" dur="5000"/>
                                        <p:tgtEl>
                                          <p:spTgt spid="6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left)">
                                      <p:cBhvr>
                                        <p:cTn id="96" dur="50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wipe(left)">
                                      <p:cBhvr>
                                        <p:cTn id="101" dur="5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1239" grpId="0" animBg="1"/>
      <p:bldP spid="351242" grpId="0"/>
      <p:bldP spid="351248" grpId="0" animBg="1"/>
      <p:bldP spid="351249" grpId="0"/>
      <p:bldP spid="35" grpId="0" animBg="1"/>
      <p:bldP spid="36" grpId="0"/>
      <p:bldP spid="37" grpId="0"/>
      <p:bldP spid="38" grpId="0" animBg="1"/>
      <p:bldP spid="39" grpId="0" animBg="1"/>
      <p:bldP spid="42" grpId="0"/>
      <p:bldP spid="43" grpId="0"/>
      <p:bldP spid="45" grpId="0"/>
      <p:bldP spid="62" grpId="0" animBg="1"/>
      <p:bldP spid="65" grpId="0"/>
      <p:bldP spid="66" grpId="0"/>
      <p:bldP spid="67" grpId="0"/>
      <p:bldP spid="26" grpId="0" animBg="1"/>
      <p:bldP spid="27" grpId="0"/>
      <p:bldP spid="28" grpId="0"/>
      <p:bldP spid="31" grpId="0"/>
      <p:bldP spid="33" grpId="0"/>
      <p:bldP spid="4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2288476" y="68580"/>
            <a:ext cx="3814953" cy="483869"/>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2800" b="1" kern="10" dirty="0" smtClean="0">
                <a:ln w="12700">
                  <a:solidFill>
                    <a:srgbClr val="000000"/>
                  </a:solidFill>
                  <a:round/>
                  <a:headEnd/>
                  <a:tailEnd/>
                </a:ln>
                <a:solidFill>
                  <a:srgbClr val="0066FF"/>
                </a:solidFill>
                <a:latin typeface="Arial Black"/>
              </a:rPr>
              <a:t>Phillips Curve Quiz </a:t>
            </a:r>
            <a:endParaRPr lang="en-US" sz="2800" b="1" kern="10" dirty="0">
              <a:ln w="12700">
                <a:solidFill>
                  <a:srgbClr val="000000"/>
                </a:solidFill>
                <a:round/>
                <a:headEnd/>
                <a:tailEnd/>
              </a:ln>
              <a:solidFill>
                <a:srgbClr val="0066FF"/>
              </a:solidFill>
              <a:latin typeface="Arial Black"/>
            </a:endParaRPr>
          </a:p>
        </p:txBody>
      </p:sp>
      <p:sp>
        <p:nvSpPr>
          <p:cNvPr id="3" name="TextBox 2"/>
          <p:cNvSpPr txBox="1"/>
          <p:nvPr/>
        </p:nvSpPr>
        <p:spPr>
          <a:xfrm>
            <a:off x="0" y="390144"/>
            <a:ext cx="9144000" cy="6509474"/>
          </a:xfrm>
          <a:prstGeom prst="rect">
            <a:avLst/>
          </a:prstGeom>
          <a:noFill/>
        </p:spPr>
        <p:txBody>
          <a:bodyPr wrap="square" rtlCol="0">
            <a:spAutoFit/>
            <a:scene3d>
              <a:camera prst="orthographicFront"/>
              <a:lightRig rig="threePt" dir="t"/>
            </a:scene3d>
            <a:sp3d extrusionH="57150">
              <a:bevelT w="38100" h="38100" prst="angle"/>
            </a:sp3d>
          </a:bodyPr>
          <a:lstStyle/>
          <a:p>
            <a:pPr algn="l"/>
            <a:r>
              <a:rPr lang="en-US" sz="2200" dirty="0" smtClean="0">
                <a:solidFill>
                  <a:srgbClr val="000000"/>
                </a:solidFill>
                <a:latin typeface="Arial" pitchFamily="34" charset="0"/>
                <a:cs typeface="Arial" pitchFamily="34" charset="0"/>
              </a:rPr>
              <a:t>1. There is a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tradeoff </a:t>
            </a:r>
            <a:r>
              <a:rPr lang="en-US" sz="2200" dirty="0" smtClean="0">
                <a:solidFill>
                  <a:srgbClr val="000000"/>
                </a:solidFill>
                <a:latin typeface="Arial" pitchFamily="34" charset="0"/>
                <a:cs typeface="Arial" pitchFamily="34" charset="0"/>
              </a:rPr>
              <a:t>between the rate of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inflation</a:t>
            </a:r>
            <a:r>
              <a:rPr lang="en-US" sz="2200" dirty="0" smtClean="0">
                <a:solidFill>
                  <a:srgbClr val="000000"/>
                </a:solidFill>
                <a:latin typeface="Arial" pitchFamily="34" charset="0"/>
                <a:cs typeface="Arial" pitchFamily="34" charset="0"/>
              </a:rPr>
              <a:t> and the rate of  </a:t>
            </a:r>
          </a:p>
          <a:p>
            <a:pPr algn="l"/>
            <a:r>
              <a:rPr lang="en-US" sz="22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     unemploymen</a:t>
            </a:r>
            <a:r>
              <a:rPr lang="en-US" sz="2200" dirty="0" smtClean="0">
                <a:solidFill>
                  <a:srgbClr val="000000"/>
                </a:solidFill>
                <a:latin typeface="Arial" pitchFamily="34" charset="0"/>
                <a:cs typeface="Arial" pitchFamily="34" charset="0"/>
              </a:rPr>
              <a:t>t when moving along the      </a:t>
            </a:r>
            <a:r>
              <a:rPr lang="en-US" sz="2200" dirty="0" smtClean="0">
                <a:solidFill>
                  <a:srgbClr val="000000"/>
                </a:solidFill>
                <a:latin typeface="Arial Black" pitchFamily="34" charset="0"/>
                <a:cs typeface="Arial" pitchFamily="34" charset="0"/>
              </a:rPr>
              <a:t>a. SRPC</a:t>
            </a:r>
            <a:r>
              <a:rPr lang="en-US" sz="2200" dirty="0">
                <a:solidFill>
                  <a:srgbClr val="000000"/>
                </a:solidFill>
                <a:latin typeface="Arial Black" pitchFamily="34" charset="0"/>
                <a:cs typeface="Arial" pitchFamily="34" charset="0"/>
              </a:rPr>
              <a:t> </a:t>
            </a:r>
            <a:r>
              <a:rPr lang="en-US" sz="2200" dirty="0" smtClean="0">
                <a:solidFill>
                  <a:srgbClr val="000000"/>
                </a:solidFill>
                <a:latin typeface="Arial Black" pitchFamily="34" charset="0"/>
                <a:cs typeface="Arial" pitchFamily="34" charset="0"/>
              </a:rPr>
              <a:t>    b. LRPC</a:t>
            </a:r>
          </a:p>
          <a:p>
            <a:pPr algn="l"/>
            <a:r>
              <a:rPr lang="en-US" sz="2200" dirty="0" smtClean="0">
                <a:solidFill>
                  <a:srgbClr val="000000"/>
                </a:solidFill>
                <a:latin typeface="Arial" pitchFamily="34" charset="0"/>
                <a:cs typeface="Arial" pitchFamily="34" charset="0"/>
              </a:rPr>
              <a:t>2.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Expansionary monetary  </a:t>
            </a:r>
            <a:r>
              <a:rPr lang="en-US" sz="2200" dirty="0" smtClean="0">
                <a:solidFill>
                  <a:srgbClr val="000000"/>
                </a:solidFill>
                <a:latin typeface="Arial" pitchFamily="34" charset="0"/>
                <a:cs typeface="Arial" pitchFamily="34" charset="0"/>
              </a:rPr>
              <a:t>or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expansionary fiscal policy</a:t>
            </a:r>
            <a:r>
              <a:rPr lang="en-US" sz="2200" dirty="0" smtClean="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[increase AD]</a:t>
            </a:r>
          </a:p>
          <a:p>
            <a:pPr algn="l"/>
            <a:r>
              <a:rPr lang="en-US" sz="2200" dirty="0">
                <a:solidFill>
                  <a:srgbClr val="000000"/>
                </a:solidFill>
                <a:latin typeface="Arial" pitchFamily="34" charset="0"/>
                <a:cs typeface="Arial" pitchFamily="34" charset="0"/>
              </a:rPr>
              <a:t> </a:t>
            </a:r>
            <a:r>
              <a:rPr lang="en-US" sz="2200" dirty="0" smtClean="0">
                <a:solidFill>
                  <a:srgbClr val="000000"/>
                </a:solidFill>
                <a:latin typeface="Arial" pitchFamily="34" charset="0"/>
                <a:cs typeface="Arial" pitchFamily="34" charset="0"/>
              </a:rPr>
              <a:t>  </a:t>
            </a:r>
            <a:r>
              <a:rPr lang="en-US" sz="1600" dirty="0" smtClean="0">
                <a:solidFill>
                  <a:srgbClr val="000000"/>
                </a:solidFill>
                <a:latin typeface="Arial Black" pitchFamily="34" charset="0"/>
                <a:cs typeface="Arial" pitchFamily="34" charset="0"/>
              </a:rPr>
              <a:t>a. increase the LRPC    b. decrease the LRPC     c. have no effect on the LRPC</a:t>
            </a:r>
            <a:endParaRPr lang="en-US" sz="2200" dirty="0" smtClean="0">
              <a:solidFill>
                <a:srgbClr val="000000"/>
              </a:solidFill>
              <a:latin typeface="Arial" pitchFamily="34" charset="0"/>
              <a:cs typeface="Arial" pitchFamily="34" charset="0"/>
            </a:endParaRPr>
          </a:p>
          <a:p>
            <a:pPr algn="l"/>
            <a:r>
              <a:rPr lang="en-US" sz="2200" dirty="0" smtClean="0">
                <a:solidFill>
                  <a:srgbClr val="000000"/>
                </a:solidFill>
                <a:latin typeface="Arial" pitchFamily="34" charset="0"/>
                <a:cs typeface="Arial" pitchFamily="34" charset="0"/>
              </a:rPr>
              <a:t>3. An adverse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Supply Shock </a:t>
            </a:r>
            <a:r>
              <a:rPr lang="en-US" sz="2200" dirty="0" smtClean="0">
                <a:solidFill>
                  <a:srgbClr val="000000"/>
                </a:solidFill>
                <a:latin typeface="Arial" pitchFamily="34" charset="0"/>
                <a:cs typeface="Arial" pitchFamily="34" charset="0"/>
              </a:rPr>
              <a:t>cause the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SRPC</a:t>
            </a:r>
            <a:r>
              <a:rPr lang="en-US" sz="2200" dirty="0" smtClean="0">
                <a:solidFill>
                  <a:srgbClr val="000000"/>
                </a:solidFill>
                <a:latin typeface="Arial" pitchFamily="34" charset="0"/>
                <a:cs typeface="Arial" pitchFamily="34" charset="0"/>
              </a:rPr>
              <a:t> to shift  </a:t>
            </a:r>
            <a:r>
              <a:rPr lang="en-US" sz="2000" dirty="0" smtClean="0">
                <a:solidFill>
                  <a:srgbClr val="000000"/>
                </a:solidFill>
                <a:latin typeface="Arial Black" pitchFamily="34" charset="0"/>
                <a:cs typeface="Arial" pitchFamily="34" charset="0"/>
              </a:rPr>
              <a:t>a. left  b. right</a:t>
            </a:r>
            <a:endParaRPr lang="en-US" sz="2200" dirty="0" smtClean="0">
              <a:solidFill>
                <a:srgbClr val="000000"/>
              </a:solidFill>
              <a:latin typeface="Arial" pitchFamily="34" charset="0"/>
              <a:cs typeface="Arial" pitchFamily="34" charset="0"/>
            </a:endParaRPr>
          </a:p>
          <a:p>
            <a:pPr algn="l"/>
            <a:r>
              <a:rPr lang="en-US" sz="2200" dirty="0" smtClean="0">
                <a:solidFill>
                  <a:srgbClr val="000000"/>
                </a:solidFill>
                <a:latin typeface="Arial" pitchFamily="34" charset="0"/>
                <a:cs typeface="Arial" pitchFamily="34" charset="0"/>
              </a:rPr>
              <a:t>4. The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LRPC</a:t>
            </a:r>
            <a:r>
              <a:rPr lang="en-US" sz="2200" dirty="0" smtClean="0">
                <a:solidFill>
                  <a:srgbClr val="000000"/>
                </a:solidFill>
                <a:latin typeface="Arial" pitchFamily="34" charset="0"/>
                <a:cs typeface="Arial" pitchFamily="34" charset="0"/>
              </a:rPr>
              <a:t> is    </a:t>
            </a:r>
            <a:r>
              <a:rPr lang="en-US" sz="1800" dirty="0" smtClean="0">
                <a:solidFill>
                  <a:srgbClr val="000000"/>
                </a:solidFill>
                <a:latin typeface="Arial Black" pitchFamily="34" charset="0"/>
                <a:cs typeface="Arial" pitchFamily="34" charset="0"/>
              </a:rPr>
              <a:t>a. upward sloping     b. downward sloping  c. vertical</a:t>
            </a:r>
          </a:p>
          <a:p>
            <a:pPr algn="l"/>
            <a:r>
              <a:rPr lang="en-US" sz="2200" dirty="0" smtClean="0">
                <a:solidFill>
                  <a:srgbClr val="000000"/>
                </a:solidFill>
                <a:latin typeface="Arial" pitchFamily="34" charset="0"/>
                <a:cs typeface="Arial" pitchFamily="34" charset="0"/>
              </a:rPr>
              <a:t>5. The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SRPC</a:t>
            </a:r>
            <a:r>
              <a:rPr lang="en-US" sz="2200" dirty="0" smtClean="0">
                <a:solidFill>
                  <a:srgbClr val="000000"/>
                </a:solidFill>
                <a:latin typeface="Arial" pitchFamily="34" charset="0"/>
                <a:cs typeface="Arial" pitchFamily="34" charset="0"/>
              </a:rPr>
              <a:t> is   </a:t>
            </a:r>
            <a:r>
              <a:rPr lang="en-US" sz="1800" dirty="0" smtClean="0">
                <a:solidFill>
                  <a:srgbClr val="000000"/>
                </a:solidFill>
                <a:latin typeface="Arial Black" pitchFamily="34" charset="0"/>
                <a:cs typeface="Arial" pitchFamily="34" charset="0"/>
              </a:rPr>
              <a:t>a. upward sloping     b. downward sloping   c. vertical</a:t>
            </a:r>
          </a:p>
          <a:p>
            <a:pPr algn="l"/>
            <a:r>
              <a:rPr lang="en-US" sz="2200" dirty="0" smtClean="0">
                <a:solidFill>
                  <a:srgbClr val="000000"/>
                </a:solidFill>
                <a:latin typeface="Arial" pitchFamily="34" charset="0"/>
                <a:cs typeface="Arial" pitchFamily="34" charset="0"/>
              </a:rPr>
              <a:t>6. </a:t>
            </a:r>
            <a:r>
              <a:rPr lang="en-US" sz="2000" dirty="0" smtClean="0">
                <a:solidFill>
                  <a:srgbClr val="000000"/>
                </a:solidFill>
                <a:latin typeface="Arial" pitchFamily="34" charset="0"/>
                <a:cs typeface="Arial" pitchFamily="34" charset="0"/>
              </a:rPr>
              <a:t>If “</a:t>
            </a:r>
            <a:r>
              <a:rPr lang="en-US" sz="18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G</a:t>
            </a:r>
            <a:r>
              <a:rPr lang="en-US" sz="2000" dirty="0" smtClean="0">
                <a:solidFill>
                  <a:srgbClr val="000000"/>
                </a:solidFill>
                <a:latin typeface="Arial" pitchFamily="34" charset="0"/>
                <a:cs typeface="Arial" pitchFamily="34" charset="0"/>
              </a:rPr>
              <a:t>” </a:t>
            </a:r>
            <a:r>
              <a:rPr lang="en-US" sz="18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decreases spending </a:t>
            </a:r>
            <a:r>
              <a:rPr lang="en-US" sz="2000" dirty="0" smtClean="0">
                <a:solidFill>
                  <a:srgbClr val="000000"/>
                </a:solidFill>
                <a:latin typeface="Arial" pitchFamily="34" charset="0"/>
                <a:cs typeface="Arial" pitchFamily="34" charset="0"/>
              </a:rPr>
              <a:t>[so a decrease in  A</a:t>
            </a:r>
            <a:r>
              <a:rPr lang="en-US" sz="2200" dirty="0" smtClean="0">
                <a:solidFill>
                  <a:srgbClr val="000000"/>
                </a:solidFill>
                <a:latin typeface="Arial" pitchFamily="34" charset="0"/>
                <a:cs typeface="Arial" pitchFamily="34" charset="0"/>
              </a:rPr>
              <a:t>D], then  </a:t>
            </a:r>
            <a:r>
              <a:rPr lang="en-US" sz="1800" dirty="0" smtClean="0">
                <a:solidFill>
                  <a:srgbClr val="000000"/>
                </a:solidFill>
                <a:latin typeface="Arial Black" pitchFamily="34" charset="0"/>
                <a:cs typeface="Arial" pitchFamily="34" charset="0"/>
              </a:rPr>
              <a:t>a. SRPC shifts left</a:t>
            </a:r>
            <a:endParaRPr lang="en-US" sz="1800" b="1" dirty="0" smtClean="0">
              <a:solidFill>
                <a:srgbClr val="0000FF"/>
              </a:solidFill>
              <a:effectLst>
                <a:outerShdw blurRad="38100" dist="38100" dir="2700000" algn="tl">
                  <a:srgbClr val="000000">
                    <a:alpha val="43137"/>
                  </a:srgbClr>
                </a:outerShdw>
              </a:effectLst>
              <a:latin typeface="Arial Black" pitchFamily="34" charset="0"/>
              <a:cs typeface="Arial" pitchFamily="34" charset="0"/>
            </a:endParaRPr>
          </a:p>
          <a:p>
            <a:pPr algn="l"/>
            <a:r>
              <a:rPr lang="en-US" sz="2200" dirty="0">
                <a:solidFill>
                  <a:srgbClr val="000000"/>
                </a:solidFill>
                <a:latin typeface="Arial" pitchFamily="34" charset="0"/>
                <a:cs typeface="Arial" pitchFamily="34" charset="0"/>
              </a:rPr>
              <a:t> </a:t>
            </a:r>
            <a:r>
              <a:rPr lang="en-US" sz="1700" dirty="0" smtClean="0">
                <a:solidFill>
                  <a:srgbClr val="000000"/>
                </a:solidFill>
                <a:latin typeface="Arial Black" pitchFamily="34" charset="0"/>
                <a:cs typeface="Arial" pitchFamily="34" charset="0"/>
              </a:rPr>
              <a:t>b. </a:t>
            </a:r>
            <a:r>
              <a:rPr lang="en-US" sz="1600" dirty="0" smtClean="0">
                <a:solidFill>
                  <a:srgbClr val="000000"/>
                </a:solidFill>
                <a:latin typeface="Arial Black" pitchFamily="34" charset="0"/>
                <a:cs typeface="Arial" pitchFamily="34" charset="0"/>
              </a:rPr>
              <a:t>there is a movement down the SRPC   </a:t>
            </a:r>
            <a:r>
              <a:rPr lang="en-US" sz="1700" dirty="0" smtClean="0">
                <a:solidFill>
                  <a:srgbClr val="000000"/>
                </a:solidFill>
                <a:latin typeface="Arial Black" pitchFamily="34" charset="0"/>
                <a:cs typeface="Arial" pitchFamily="34" charset="0"/>
              </a:rPr>
              <a:t>c. there is a movement up the SRPC</a:t>
            </a:r>
          </a:p>
          <a:p>
            <a:pPr algn="l"/>
            <a:r>
              <a:rPr lang="en-US" sz="2200" dirty="0" smtClean="0">
                <a:solidFill>
                  <a:srgbClr val="000000"/>
                </a:solidFill>
                <a:latin typeface="Arial" pitchFamily="34" charset="0"/>
                <a:cs typeface="Arial" pitchFamily="34" charset="0"/>
              </a:rPr>
              <a:t>7. On the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Phillips curve</a:t>
            </a:r>
            <a:r>
              <a:rPr lang="en-US" sz="2200" dirty="0" smtClean="0">
                <a:solidFill>
                  <a:srgbClr val="000000"/>
                </a:solidFill>
                <a:latin typeface="Arial" pitchFamily="34" charset="0"/>
                <a:cs typeface="Arial" pitchFamily="34" charset="0"/>
              </a:rPr>
              <a:t>, a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recessionary gap </a:t>
            </a:r>
            <a:r>
              <a:rPr lang="en-US" sz="2200" dirty="0" smtClean="0">
                <a:solidFill>
                  <a:srgbClr val="000000"/>
                </a:solidFill>
                <a:latin typeface="Arial" pitchFamily="34" charset="0"/>
                <a:cs typeface="Arial" pitchFamily="34" charset="0"/>
              </a:rPr>
              <a:t>is to the  </a:t>
            </a:r>
          </a:p>
          <a:p>
            <a:pPr algn="l"/>
            <a:r>
              <a:rPr lang="en-US" sz="2200" dirty="0">
                <a:solidFill>
                  <a:srgbClr val="000000"/>
                </a:solidFill>
                <a:latin typeface="Arial" pitchFamily="34" charset="0"/>
                <a:cs typeface="Arial" pitchFamily="34" charset="0"/>
              </a:rPr>
              <a:t> </a:t>
            </a:r>
            <a:r>
              <a:rPr lang="en-US" sz="2200" dirty="0" smtClean="0">
                <a:solidFill>
                  <a:srgbClr val="000000"/>
                </a:solidFill>
                <a:latin typeface="Arial" pitchFamily="34" charset="0"/>
                <a:cs typeface="Arial" pitchFamily="34" charset="0"/>
              </a:rPr>
              <a:t> </a:t>
            </a:r>
            <a:r>
              <a:rPr lang="en-US" sz="2200" dirty="0" smtClean="0">
                <a:solidFill>
                  <a:srgbClr val="000000"/>
                </a:solidFill>
                <a:latin typeface="Arial Black" pitchFamily="34" charset="0"/>
                <a:cs typeface="Arial" pitchFamily="34" charset="0"/>
              </a:rPr>
              <a:t>a. left   b. right</a:t>
            </a:r>
            <a:r>
              <a:rPr lang="en-US" sz="2200" dirty="0">
                <a:solidFill>
                  <a:srgbClr val="000000"/>
                </a:solidFill>
                <a:latin typeface="Arial Black" pitchFamily="34" charset="0"/>
                <a:cs typeface="Arial" pitchFamily="34" charset="0"/>
              </a:rPr>
              <a:t> </a:t>
            </a:r>
            <a:r>
              <a:rPr lang="en-US" sz="2200" dirty="0" smtClean="0">
                <a:solidFill>
                  <a:srgbClr val="000000"/>
                </a:solidFill>
                <a:latin typeface="Arial Black" pitchFamily="34" charset="0"/>
                <a:cs typeface="Arial" pitchFamily="34" charset="0"/>
              </a:rPr>
              <a:t>  </a:t>
            </a:r>
            <a:r>
              <a:rPr lang="en-US" sz="2000" dirty="0" smtClean="0">
                <a:solidFill>
                  <a:srgbClr val="000000"/>
                </a:solidFill>
                <a:latin typeface="Arial" pitchFamily="34" charset="0"/>
                <a:cs typeface="Arial" pitchFamily="34" charset="0"/>
              </a:rPr>
              <a:t>of an </a:t>
            </a:r>
            <a:r>
              <a:rPr lang="en-US" sz="2200" dirty="0" smtClean="0">
                <a:solidFill>
                  <a:srgbClr val="000000"/>
                </a:solidFill>
                <a:latin typeface="Arial" pitchFamily="34" charset="0"/>
                <a:cs typeface="Arial" pitchFamily="34" charset="0"/>
              </a:rPr>
              <a:t>inflationary gap.</a:t>
            </a:r>
          </a:p>
          <a:p>
            <a:pPr algn="l"/>
            <a:r>
              <a:rPr lang="en-US" sz="2200" dirty="0" smtClean="0">
                <a:solidFill>
                  <a:srgbClr val="000000"/>
                </a:solidFill>
                <a:latin typeface="Arial" pitchFamily="34" charset="0"/>
                <a:cs typeface="Arial" pitchFamily="34" charset="0"/>
              </a:rPr>
              <a:t>8. When the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AD curve shifts to the right</a:t>
            </a:r>
            <a:r>
              <a:rPr lang="en-US" sz="2200" dirty="0" smtClean="0">
                <a:solidFill>
                  <a:srgbClr val="000000"/>
                </a:solidFill>
                <a:latin typeface="Arial" pitchFamily="34" charset="0"/>
                <a:cs typeface="Arial" pitchFamily="34" charset="0"/>
              </a:rPr>
              <a:t>, </a:t>
            </a:r>
          </a:p>
          <a:p>
            <a:pPr algn="l"/>
            <a:r>
              <a:rPr lang="en-US" sz="2200" dirty="0">
                <a:solidFill>
                  <a:srgbClr val="000000"/>
                </a:solidFill>
                <a:latin typeface="Arial Black" pitchFamily="34" charset="0"/>
                <a:cs typeface="Arial" pitchFamily="34" charset="0"/>
              </a:rPr>
              <a:t> </a:t>
            </a:r>
            <a:r>
              <a:rPr lang="en-US" sz="2200" dirty="0" smtClean="0">
                <a:solidFill>
                  <a:srgbClr val="000000"/>
                </a:solidFill>
                <a:latin typeface="Arial Black" pitchFamily="34" charset="0"/>
                <a:cs typeface="Arial" pitchFamily="34" charset="0"/>
              </a:rPr>
              <a:t>   </a:t>
            </a:r>
            <a:r>
              <a:rPr lang="en-US" sz="800" dirty="0" smtClean="0">
                <a:solidFill>
                  <a:srgbClr val="000000"/>
                </a:solidFill>
                <a:latin typeface="Arial Black" pitchFamily="34" charset="0"/>
                <a:cs typeface="Arial" pitchFamily="34" charset="0"/>
              </a:rPr>
              <a:t>  </a:t>
            </a:r>
            <a:r>
              <a:rPr lang="en-US" sz="2100" dirty="0" smtClean="0">
                <a:solidFill>
                  <a:srgbClr val="000000"/>
                </a:solidFill>
                <a:latin typeface="Arial Black" pitchFamily="34" charset="0"/>
                <a:cs typeface="Arial" pitchFamily="34" charset="0"/>
              </a:rPr>
              <a:t>a. the SRPC shifts left</a:t>
            </a:r>
          </a:p>
          <a:p>
            <a:pPr algn="l"/>
            <a:r>
              <a:rPr lang="en-US" sz="2100" dirty="0">
                <a:solidFill>
                  <a:srgbClr val="000000"/>
                </a:solidFill>
                <a:latin typeface="Arial Black" pitchFamily="34" charset="0"/>
                <a:cs typeface="Arial" pitchFamily="34" charset="0"/>
              </a:rPr>
              <a:t> </a:t>
            </a:r>
            <a:r>
              <a:rPr lang="en-US" sz="2100" dirty="0" smtClean="0">
                <a:solidFill>
                  <a:srgbClr val="000000"/>
                </a:solidFill>
                <a:latin typeface="Arial Black" pitchFamily="34" charset="0"/>
                <a:cs typeface="Arial" pitchFamily="34" charset="0"/>
              </a:rPr>
              <a:t>    b. there is a movement down &amp; to the right on the SRPC</a:t>
            </a:r>
          </a:p>
          <a:p>
            <a:pPr algn="l"/>
            <a:r>
              <a:rPr lang="en-US" sz="2200" dirty="0" smtClean="0">
                <a:solidFill>
                  <a:srgbClr val="000000"/>
                </a:solidFill>
                <a:latin typeface="Arial Black" pitchFamily="34" charset="0"/>
                <a:cs typeface="Arial" pitchFamily="34" charset="0"/>
              </a:rPr>
              <a:t>     c. there is a movement up &amp; to the left on the SRPC </a:t>
            </a:r>
          </a:p>
          <a:p>
            <a:pPr algn="l"/>
            <a:r>
              <a:rPr lang="en-US" sz="2200" dirty="0" smtClean="0">
                <a:solidFill>
                  <a:srgbClr val="000000"/>
                </a:solidFill>
                <a:latin typeface="Arial" pitchFamily="34" charset="0"/>
                <a:cs typeface="Arial" pitchFamily="34" charset="0"/>
              </a:rPr>
              <a:t>9. </a:t>
            </a:r>
            <a:r>
              <a:rPr lang="en-US" sz="2000" dirty="0" smtClean="0">
                <a:solidFill>
                  <a:srgbClr val="000000"/>
                </a:solidFill>
                <a:latin typeface="Arial" pitchFamily="34" charset="0"/>
                <a:cs typeface="Arial" pitchFamily="34" charset="0"/>
              </a:rPr>
              <a:t>The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Adaptive Expectations </a:t>
            </a:r>
            <a:r>
              <a:rPr lang="en-US" sz="2000" dirty="0" smtClean="0">
                <a:solidFill>
                  <a:srgbClr val="000000"/>
                </a:solidFill>
                <a:latin typeface="Arial" pitchFamily="34" charset="0"/>
                <a:cs typeface="Arial" pitchFamily="34" charset="0"/>
              </a:rPr>
              <a:t>view of the </a:t>
            </a:r>
            <a:r>
              <a:rPr lang="en-US" sz="2200" dirty="0" smtClean="0">
                <a:solidFill>
                  <a:srgbClr val="000000"/>
                </a:solidFill>
                <a:latin typeface="Arial" pitchFamily="34" charset="0"/>
                <a:cs typeface="Arial" pitchFamily="34" charset="0"/>
              </a:rPr>
              <a:t>Phillips curve </a:t>
            </a:r>
            <a:r>
              <a:rPr lang="en-US" sz="2000" dirty="0" smtClean="0">
                <a:solidFill>
                  <a:srgbClr val="000000"/>
                </a:solidFill>
                <a:latin typeface="Arial" pitchFamily="34" charset="0"/>
                <a:cs typeface="Arial" pitchFamily="34" charset="0"/>
              </a:rPr>
              <a:t>holds tha</a:t>
            </a:r>
            <a:r>
              <a:rPr lang="en-US" sz="2200" dirty="0" smtClean="0">
                <a:solidFill>
                  <a:srgbClr val="000000"/>
                </a:solidFill>
                <a:latin typeface="Arial" pitchFamily="34" charset="0"/>
                <a:cs typeface="Arial" pitchFamily="34" charset="0"/>
              </a:rPr>
              <a:t>t there</a:t>
            </a:r>
          </a:p>
          <a:p>
            <a:pPr algn="l"/>
            <a:r>
              <a:rPr lang="en-US" sz="2200" dirty="0">
                <a:solidFill>
                  <a:srgbClr val="000000"/>
                </a:solidFill>
                <a:latin typeface="Arial" pitchFamily="34" charset="0"/>
                <a:cs typeface="Arial" pitchFamily="34" charset="0"/>
              </a:rPr>
              <a:t> </a:t>
            </a:r>
            <a:r>
              <a:rPr lang="en-US" sz="2200" dirty="0" smtClean="0">
                <a:solidFill>
                  <a:srgbClr val="000000"/>
                </a:solidFill>
                <a:latin typeface="Arial" pitchFamily="34" charset="0"/>
                <a:cs typeface="Arial" pitchFamily="34" charset="0"/>
              </a:rPr>
              <a:t>   </a:t>
            </a:r>
            <a:r>
              <a:rPr lang="en-US" sz="2100" dirty="0" smtClean="0">
                <a:solidFill>
                  <a:srgbClr val="000000"/>
                </a:solidFill>
                <a:latin typeface="Arial Black" pitchFamily="34" charset="0"/>
                <a:cs typeface="Arial" pitchFamily="34" charset="0"/>
              </a:rPr>
              <a:t>a. are two Phillips curves        b. is just one Phillips curv</a:t>
            </a:r>
            <a:r>
              <a:rPr lang="en-US" sz="2200" dirty="0" smtClean="0">
                <a:solidFill>
                  <a:srgbClr val="000000"/>
                </a:solidFill>
                <a:latin typeface="Arial Black" pitchFamily="34" charset="0"/>
                <a:cs typeface="Arial" pitchFamily="34" charset="0"/>
              </a:rPr>
              <a:t>e</a:t>
            </a:r>
            <a:endParaRPr lang="en-US" sz="2200" dirty="0" smtClean="0">
              <a:solidFill>
                <a:srgbClr val="000000"/>
              </a:solidFill>
              <a:latin typeface="Arial" pitchFamily="34" charset="0"/>
              <a:cs typeface="Arial" pitchFamily="34" charset="0"/>
            </a:endParaRPr>
          </a:p>
          <a:p>
            <a:pPr algn="l"/>
            <a:r>
              <a:rPr lang="en-US" sz="2200" dirty="0" smtClean="0">
                <a:solidFill>
                  <a:srgbClr val="000000"/>
                </a:solidFill>
                <a:latin typeface="Arial" pitchFamily="34" charset="0"/>
                <a:cs typeface="Arial" pitchFamily="34" charset="0"/>
              </a:rPr>
              <a:t>10. The </a:t>
            </a:r>
            <a:r>
              <a:rPr lang="en-US" sz="22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Rational Expectations </a:t>
            </a:r>
            <a:r>
              <a:rPr lang="en-US" sz="2200" dirty="0" smtClean="0">
                <a:solidFill>
                  <a:srgbClr val="000000"/>
                </a:solidFill>
                <a:latin typeface="Arial" pitchFamily="34" charset="0"/>
                <a:cs typeface="Arial" pitchFamily="34" charset="0"/>
              </a:rPr>
              <a:t>view holds that there</a:t>
            </a:r>
          </a:p>
          <a:p>
            <a:pPr algn="l"/>
            <a:r>
              <a:rPr lang="en-US" sz="2200" dirty="0" smtClean="0">
                <a:solidFill>
                  <a:srgbClr val="000000"/>
                </a:solidFill>
                <a:latin typeface="Arial" pitchFamily="34" charset="0"/>
                <a:cs typeface="Arial" pitchFamily="34" charset="0"/>
              </a:rPr>
              <a:t>      </a:t>
            </a:r>
            <a:r>
              <a:rPr lang="en-US" sz="2000" dirty="0" smtClean="0">
                <a:solidFill>
                  <a:srgbClr val="000000"/>
                </a:solidFill>
                <a:latin typeface="Arial Black" pitchFamily="34" charset="0"/>
                <a:cs typeface="Arial" pitchFamily="34" charset="0"/>
              </a:rPr>
              <a:t>a. are two Phillips curves          b. is just one Phillips curve</a:t>
            </a:r>
            <a:endParaRPr lang="en-US" sz="2000" dirty="0">
              <a:solidFill>
                <a:srgbClr val="000000"/>
              </a:solidFill>
              <a:latin typeface="Arial Black" pitchFamily="34" charset="0"/>
              <a:cs typeface="Arial" pitchFamily="34" charset="0"/>
            </a:endParaRPr>
          </a:p>
        </p:txBody>
      </p:sp>
      <p:cxnSp>
        <p:nvCxnSpPr>
          <p:cNvPr id="5" name="Straight Connector 4"/>
          <p:cNvCxnSpPr/>
          <p:nvPr/>
        </p:nvCxnSpPr>
        <p:spPr bwMode="auto">
          <a:xfrm>
            <a:off x="6009131" y="1085088"/>
            <a:ext cx="1159765" cy="0"/>
          </a:xfrm>
          <a:prstGeom prst="line">
            <a:avLst/>
          </a:prstGeom>
          <a:noFill/>
          <a:ln w="3810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5730240" y="1752981"/>
            <a:ext cx="3182112" cy="0"/>
          </a:xfrm>
          <a:prstGeom prst="line">
            <a:avLst/>
          </a:prstGeom>
          <a:noFill/>
          <a:ln w="381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8091678" y="2084832"/>
            <a:ext cx="866394" cy="0"/>
          </a:xfrm>
          <a:prstGeom prst="line">
            <a:avLst/>
          </a:prstGeom>
          <a:no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7656576" y="2414016"/>
            <a:ext cx="1280160" cy="0"/>
          </a:xfrm>
          <a:prstGeom prst="line">
            <a:avLst/>
          </a:prstGeom>
          <a:noFill/>
          <a:ln w="381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4916423" y="2767584"/>
            <a:ext cx="2508505" cy="0"/>
          </a:xfrm>
          <a:prstGeom prst="line">
            <a:avLst/>
          </a:prstGeom>
          <a:noFill/>
          <a:ln w="38100"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a:off x="481584" y="3428249"/>
            <a:ext cx="3956304" cy="0"/>
          </a:xfrm>
          <a:prstGeom prst="line">
            <a:avLst/>
          </a:prstGeom>
          <a:noFill/>
          <a:ln w="381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1457896" y="4134612"/>
            <a:ext cx="1017461" cy="0"/>
          </a:xfrm>
          <a:prstGeom prst="line">
            <a:avLst/>
          </a:prstGeom>
          <a:noFill/>
          <a:ln w="38100"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a:off x="833627" y="5425440"/>
            <a:ext cx="7624573" cy="0"/>
          </a:xfrm>
          <a:prstGeom prst="line">
            <a:avLst/>
          </a:prstGeom>
          <a:noFill/>
          <a:ln w="381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a:off x="762571" y="6109716"/>
            <a:ext cx="3309556" cy="0"/>
          </a:xfrm>
          <a:prstGeom prst="line">
            <a:avLst/>
          </a:prstGeom>
          <a:noFill/>
          <a:ln w="381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4902707" y="6776847"/>
            <a:ext cx="3802381" cy="0"/>
          </a:xfrm>
          <a:prstGeom prst="line">
            <a:avLst/>
          </a:prstGeom>
          <a:noFill/>
          <a:ln w="38100" cap="flat" cmpd="sng" algn="ctr">
            <a:solidFill>
              <a:srgbClr val="FF0000"/>
            </a:solidFill>
            <a:prstDash val="solid"/>
            <a:round/>
            <a:headEnd type="none" w="med" len="med"/>
            <a:tailEnd type="none" w="med" len="med"/>
          </a:ln>
          <a:effectLst/>
        </p:spPr>
      </p:cxnSp>
      <p:sp>
        <p:nvSpPr>
          <p:cNvPr id="4" name="Rectangle 3"/>
          <p:cNvSpPr/>
          <p:nvPr/>
        </p:nvSpPr>
        <p:spPr bwMode="auto">
          <a:xfrm>
            <a:off x="5427537" y="3836637"/>
            <a:ext cx="3716463" cy="887012"/>
          </a:xfrm>
          <a:prstGeom prst="rect">
            <a:avLst/>
          </a:prstGeom>
          <a:blipFill>
            <a:blip r:embed="rId3"/>
            <a:tile tx="0" ty="0" sx="100000" sy="100000" flip="none" algn="tl"/>
          </a:blipFill>
          <a:ln w="28575" cap="flat" cmpd="sng" algn="ctr">
            <a:no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sp3d extrusionH="57150">
              <a:bevelT w="38100" h="38100" prst="angle"/>
            </a:sp3d>
          </a:bodyPr>
          <a:lstStyle/>
          <a:p>
            <a:pPr algn="l"/>
            <a:r>
              <a:rPr lang="en-US" b="1" dirty="0" smtClean="0">
                <a:solidFill>
                  <a:srgbClr val="000000"/>
                </a:solidFill>
                <a:latin typeface="Arial" pitchFamily="34" charset="0"/>
                <a:cs typeface="Arial" pitchFamily="34" charset="0"/>
              </a:rPr>
              <a:t>1. </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a:t>
            </a:r>
            <a:r>
              <a:rPr lang="en-US" b="1" dirty="0" smtClean="0">
                <a:solidFill>
                  <a:srgbClr val="000000"/>
                </a:solidFill>
                <a:latin typeface="Arial" pitchFamily="34" charset="0"/>
                <a:cs typeface="Arial" pitchFamily="34" charset="0"/>
              </a:rPr>
              <a:t>   2. </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a:t>
            </a:r>
            <a:r>
              <a:rPr lang="en-US" b="1" dirty="0" smtClean="0">
                <a:solidFill>
                  <a:srgbClr val="000000"/>
                </a:solidFill>
                <a:latin typeface="Arial" pitchFamily="34" charset="0"/>
                <a:cs typeface="Arial" pitchFamily="34" charset="0"/>
              </a:rPr>
              <a:t>   3. </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a:t>
            </a:r>
            <a:r>
              <a:rPr lang="en-US" b="1" dirty="0" smtClean="0">
                <a:solidFill>
                  <a:srgbClr val="000000"/>
                </a:solidFill>
                <a:latin typeface="Arial" pitchFamily="34" charset="0"/>
                <a:cs typeface="Arial" pitchFamily="34" charset="0"/>
              </a:rPr>
              <a:t>  4. </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a:t>
            </a:r>
            <a:r>
              <a:rPr lang="en-US" b="1" dirty="0" smtClean="0">
                <a:solidFill>
                  <a:srgbClr val="000000"/>
                </a:solidFill>
                <a:latin typeface="Arial" pitchFamily="34" charset="0"/>
                <a:cs typeface="Arial" pitchFamily="34" charset="0"/>
              </a:rPr>
              <a:t>   5. </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a:t>
            </a:r>
            <a:r>
              <a:rPr lang="en-US" b="1" dirty="0" smtClean="0">
                <a:solidFill>
                  <a:srgbClr val="000000"/>
                </a:solidFill>
                <a:latin typeface="Arial" pitchFamily="34" charset="0"/>
                <a:cs typeface="Arial" pitchFamily="34" charset="0"/>
              </a:rPr>
              <a:t>    6. </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a:t>
            </a:r>
            <a:r>
              <a:rPr lang="en-US" b="1" dirty="0" smtClean="0">
                <a:solidFill>
                  <a:srgbClr val="000000"/>
                </a:solidFill>
                <a:latin typeface="Arial" pitchFamily="34" charset="0"/>
                <a:cs typeface="Arial" pitchFamily="34" charset="0"/>
              </a:rPr>
              <a:t>   7.</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 </a:t>
            </a:r>
            <a:r>
              <a:rPr lang="en-US" b="1" dirty="0" smtClean="0">
                <a:solidFill>
                  <a:srgbClr val="000000"/>
                </a:solidFill>
                <a:latin typeface="Arial" pitchFamily="34" charset="0"/>
                <a:cs typeface="Arial" pitchFamily="34" charset="0"/>
              </a:rPr>
              <a:t>   8.</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c</a:t>
            </a:r>
            <a:r>
              <a:rPr lang="en-US" b="1" dirty="0" smtClean="0">
                <a:solidFill>
                  <a:srgbClr val="000000"/>
                </a:solidFill>
                <a:latin typeface="Arial" pitchFamily="34" charset="0"/>
                <a:cs typeface="Arial" pitchFamily="34" charset="0"/>
              </a:rPr>
              <a:t>   9.</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a:t>
            </a:r>
            <a:r>
              <a:rPr lang="en-US" b="1" dirty="0" smtClean="0">
                <a:solidFill>
                  <a:srgbClr val="000000"/>
                </a:solidFill>
                <a:latin typeface="Arial" pitchFamily="34" charset="0"/>
                <a:cs typeface="Arial" pitchFamily="34" charset="0"/>
              </a:rPr>
              <a:t>   10.</a:t>
            </a:r>
            <a:r>
              <a:rPr lang="en-US"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b</a:t>
            </a:r>
            <a:r>
              <a:rPr lang="en-US" b="1" dirty="0" smtClean="0">
                <a:solidFill>
                  <a:srgbClr val="000000"/>
                </a:solidFill>
                <a:latin typeface="Arial" pitchFamily="34" charset="0"/>
                <a:cs typeface="Arial" pitchFamily="34" charset="0"/>
              </a:rPr>
              <a:t> </a:t>
            </a:r>
          </a:p>
        </p:txBody>
      </p:sp>
    </p:spTree>
    <p:extLst>
      <p:ext uri="{BB962C8B-B14F-4D97-AF65-F5344CB8AC3E}">
        <p14:creationId xmlns:p14="http://schemas.microsoft.com/office/powerpoint/2010/main" val="33756169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shadeToTitle="1">
        <a:blipFill>
          <a:blip r:embed="rId4"/>
          <a:tile tx="0" ty="0" sx="100000" sy="100000" flip="none" algn="tl"/>
        </a:blipFill>
        <a:effectLst/>
      </p:bgPr>
    </p:bg>
    <p:spTree>
      <p:nvGrpSpPr>
        <p:cNvPr id="1" name=""/>
        <p:cNvGrpSpPr/>
        <p:nvPr/>
      </p:nvGrpSpPr>
      <p:grpSpPr>
        <a:xfrm>
          <a:off x="0" y="0"/>
          <a:ext cx="0" cy="0"/>
          <a:chOff x="0" y="0"/>
          <a:chExt cx="0" cy="0"/>
        </a:xfrm>
      </p:grpSpPr>
      <p:pic>
        <p:nvPicPr>
          <p:cNvPr id="87043" name="Picture 7" descr="cheerleader group"/>
          <p:cNvPicPr>
            <a:picLocks noChangeAspect="1" noChangeArrowheads="1" noCrop="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230405" name="Rectangle 5" descr="Oak"/>
          <p:cNvSpPr>
            <a:spLocks noChangeArrowheads="1"/>
          </p:cNvSpPr>
          <p:nvPr/>
        </p:nvSpPr>
        <p:spPr bwMode="auto">
          <a:xfrm>
            <a:off x="3238500" y="5619750"/>
            <a:ext cx="3181350" cy="1238250"/>
          </a:xfrm>
          <a:prstGeom prst="rect">
            <a:avLst/>
          </a:prstGeom>
          <a:noFill/>
          <a:ln w="12700">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6000" b="1" dirty="0">
                <a:solidFill>
                  <a:srgbClr val="FF0000"/>
                </a:solidFill>
                <a:effectLst>
                  <a:outerShdw blurRad="38100" dist="38100" dir="2700000" algn="tl">
                    <a:srgbClr val="FFFFFF"/>
                  </a:outerShdw>
                </a:effectLst>
                <a:latin typeface="Arial Black" pitchFamily="34" charset="0"/>
              </a:rPr>
              <a:t>The End</a:t>
            </a:r>
          </a:p>
        </p:txBody>
      </p:sp>
      <p:pic>
        <p:nvPicPr>
          <p:cNvPr id="363522" name="yay_40.wav">
            <a:hlinkClick r:id="" action="ppaction://media"/>
          </p:cNvPr>
          <p:cNvPicPr>
            <a:picLocks noRot="1" noChangeAspect="1" noChangeArrowheads="1"/>
          </p:cNvPicPr>
          <p:nvPr>
            <a:wavAudioFile r:embed="rId1" name="yay_z.wav"/>
          </p:nvPr>
        </p:nvPicPr>
        <p:blipFill>
          <a:blip r:embed="rId6"/>
          <a:srcRect/>
          <a:stretch>
            <a:fillRect/>
          </a:stretch>
        </p:blipFill>
        <p:spPr bwMode="auto">
          <a:xfrm>
            <a:off x="0" y="6553200"/>
            <a:ext cx="304800" cy="304800"/>
          </a:xfrm>
          <a:prstGeom prst="rect">
            <a:avLst/>
          </a:prstGeom>
          <a:noFill/>
          <a:ln w="9525">
            <a:noFill/>
            <a:miter lim="800000"/>
            <a:headEnd/>
            <a:tailEnd/>
          </a:ln>
        </p:spPr>
      </p:pic>
    </p:spTree>
    <p:extLst>
      <p:ext uri="{BB962C8B-B14F-4D97-AF65-F5344CB8AC3E}">
        <p14:creationId xmlns:p14="http://schemas.microsoft.com/office/powerpoint/2010/main" val="20717463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80" fill="hold"/>
                                        <p:tgtEl>
                                          <p:spTgt spid="3635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63522"/>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8639"/>
            <a:ext cx="5394439"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b="1" dirty="0" smtClean="0">
                <a:ln w="11430">
                  <a:solidFill>
                    <a:srgbClr val="006600"/>
                  </a:solidFill>
                </a:ln>
                <a:solidFill>
                  <a:srgbClr val="0066FF"/>
                </a:solidFill>
                <a:effectLst>
                  <a:outerShdw blurRad="50800" dist="39000" dir="5460000" algn="tl">
                    <a:srgbClr val="000000">
                      <a:alpha val="38000"/>
                    </a:srgbClr>
                  </a:outerShdw>
                </a:effectLst>
                <a:latin typeface="Arial Black" pitchFamily="34" charset="0"/>
              </a:rPr>
              <a:t>Note Sheet - The Phillips Curve</a:t>
            </a:r>
            <a:endParaRPr lang="en-US" b="1" dirty="0">
              <a:ln w="11430">
                <a:solidFill>
                  <a:srgbClr val="006600"/>
                </a:solidFill>
              </a:ln>
              <a:solidFill>
                <a:srgbClr val="0066FF"/>
              </a:solidFill>
              <a:effectLst>
                <a:outerShdw blurRad="50800" dist="39000" dir="5460000" algn="tl">
                  <a:srgbClr val="000000">
                    <a:alpha val="38000"/>
                  </a:srgbClr>
                </a:outerShdw>
              </a:effectLst>
              <a:latin typeface="Arial Black" pitchFamily="34"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71" t="11" r="114" b="7067"/>
          <a:stretch/>
        </p:blipFill>
        <p:spPr bwMode="auto">
          <a:xfrm>
            <a:off x="7706289" y="22068"/>
            <a:ext cx="1437711" cy="14676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6806047" y="552370"/>
            <a:ext cx="1581164" cy="307777"/>
          </a:xfrm>
          <a:prstGeom prst="rect">
            <a:avLst/>
          </a:prstGeom>
          <a:noFill/>
        </p:spPr>
        <p:txBody>
          <a:bodyPr wrap="square" rtlCol="0">
            <a:spAutoFit/>
            <a:scene3d>
              <a:camera prst="orthographicFront"/>
              <a:lightRig rig="threePt" dir="t"/>
            </a:scene3d>
            <a:sp3d extrusionH="57150">
              <a:bevelT w="38100" h="38100"/>
            </a:sp3d>
          </a:bodyPr>
          <a:lstStyle/>
          <a:p>
            <a:pPr algn="l" fontAlgn="auto">
              <a:spcBef>
                <a:spcPts val="0"/>
              </a:spcBef>
              <a:spcAft>
                <a:spcPts val="0"/>
              </a:spcAft>
            </a:pPr>
            <a:r>
              <a:rPr lang="en-US" sz="1400" dirty="0" smtClean="0">
                <a:solidFill>
                  <a:srgbClr val="009900"/>
                </a:solidFill>
                <a:latin typeface="Arial Black" pitchFamily="34" charset="0"/>
              </a:rPr>
              <a:t>Inflation Rate</a:t>
            </a:r>
            <a:endParaRPr lang="en-US" sz="1400" dirty="0">
              <a:solidFill>
                <a:srgbClr val="009900"/>
              </a:solidFill>
              <a:latin typeface="Arial Black" pitchFamily="34" charset="0"/>
            </a:endParaRPr>
          </a:p>
        </p:txBody>
      </p:sp>
      <p:sp>
        <p:nvSpPr>
          <p:cNvPr id="14" name="TextBox 13"/>
          <p:cNvSpPr txBox="1"/>
          <p:nvPr/>
        </p:nvSpPr>
        <p:spPr>
          <a:xfrm>
            <a:off x="7628582" y="1447800"/>
            <a:ext cx="1591618" cy="276999"/>
          </a:xfrm>
          <a:prstGeom prst="rect">
            <a:avLst/>
          </a:prstGeom>
          <a:noFill/>
        </p:spPr>
        <p:txBody>
          <a:bodyPr wrap="square" rtlCol="0">
            <a:spAutoFit/>
            <a:scene3d>
              <a:camera prst="orthographicFront"/>
              <a:lightRig rig="threePt" dir="t"/>
            </a:scene3d>
            <a:sp3d extrusionH="57150">
              <a:bevelT w="38100" h="38100"/>
            </a:sp3d>
          </a:bodyPr>
          <a:lstStyle/>
          <a:p>
            <a:pPr algn="l" fontAlgn="auto">
              <a:spcBef>
                <a:spcPts val="0"/>
              </a:spcBef>
              <a:spcAft>
                <a:spcPts val="0"/>
              </a:spcAft>
            </a:pPr>
            <a:r>
              <a:rPr lang="en-US" sz="1200" b="1" dirty="0" err="1" smtClean="0">
                <a:solidFill>
                  <a:prstClr val="black"/>
                </a:solidFill>
                <a:latin typeface="Arial" pitchFamily="34" charset="0"/>
                <a:cs typeface="Arial" pitchFamily="34" charset="0"/>
              </a:rPr>
              <a:t>Unemploy</a:t>
            </a:r>
            <a:r>
              <a:rPr lang="en-US" sz="1200" b="1" dirty="0" smtClean="0">
                <a:solidFill>
                  <a:prstClr val="black"/>
                </a:solidFill>
                <a:latin typeface="Arial" pitchFamily="34" charset="0"/>
                <a:cs typeface="Arial" pitchFamily="34" charset="0"/>
              </a:rPr>
              <a:t>. Rate(%)</a:t>
            </a:r>
            <a:endParaRPr lang="en-US" sz="1200" b="1" dirty="0">
              <a:solidFill>
                <a:prstClr val="black"/>
              </a:solidFill>
              <a:latin typeface="Arial" pitchFamily="34" charset="0"/>
              <a:cs typeface="Arial" pitchFamily="34" charset="0"/>
            </a:endParaRPr>
          </a:p>
        </p:txBody>
      </p:sp>
      <p:sp>
        <p:nvSpPr>
          <p:cNvPr id="6" name="Rectangle 5"/>
          <p:cNvSpPr/>
          <p:nvPr/>
        </p:nvSpPr>
        <p:spPr>
          <a:xfrm>
            <a:off x="0" y="312394"/>
            <a:ext cx="5715000" cy="1641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l" fontAlgn="auto">
              <a:spcBef>
                <a:spcPts val="0"/>
              </a:spcBef>
              <a:spcAft>
                <a:spcPts val="0"/>
              </a:spcAft>
              <a:buFontTx/>
              <a:buAutoNum type="arabicPeriod"/>
            </a:pPr>
            <a:r>
              <a:rPr lang="en-US" sz="1200" dirty="0" smtClean="0">
                <a:solidFill>
                  <a:prstClr val="black"/>
                </a:solidFill>
                <a:latin typeface="Arial" pitchFamily="34" charset="0"/>
                <a:cs typeface="Arial" pitchFamily="34" charset="0"/>
              </a:rPr>
              <a:t>The </a:t>
            </a:r>
            <a:r>
              <a:rPr lang="en-US" sz="1200" b="1" dirty="0" smtClean="0">
                <a:solidFill>
                  <a:prstClr val="black"/>
                </a:solidFill>
                <a:latin typeface="Arial" pitchFamily="34" charset="0"/>
                <a:cs typeface="Arial" pitchFamily="34" charset="0"/>
              </a:rPr>
              <a:t>SRPC</a:t>
            </a:r>
            <a:r>
              <a:rPr lang="en-US" sz="1200" dirty="0" smtClean="0">
                <a:solidFill>
                  <a:prstClr val="black"/>
                </a:solidFill>
                <a:latin typeface="Arial" pitchFamily="34" charset="0"/>
                <a:cs typeface="Arial" pitchFamily="34" charset="0"/>
              </a:rPr>
              <a:t> is (</a:t>
            </a:r>
            <a:r>
              <a:rPr lang="en-US" sz="1200" dirty="0" err="1" smtClean="0">
                <a:solidFill>
                  <a:prstClr val="black"/>
                </a:solidFill>
                <a:latin typeface="Arial" pitchFamily="34" charset="0"/>
                <a:cs typeface="Arial" pitchFamily="34" charset="0"/>
              </a:rPr>
              <a:t>downsloping</a:t>
            </a:r>
            <a:r>
              <a:rPr lang="en-US" sz="1200" dirty="0" smtClean="0">
                <a:solidFill>
                  <a:prstClr val="black"/>
                </a:solidFill>
                <a:latin typeface="Arial" pitchFamily="34" charset="0"/>
                <a:cs typeface="Arial" pitchFamily="34" charset="0"/>
              </a:rPr>
              <a:t>/vertical/upsloping).</a:t>
            </a:r>
          </a:p>
          <a:p>
            <a:pPr marL="228600" indent="-228600" algn="l" fontAlgn="auto">
              <a:spcBef>
                <a:spcPts val="0"/>
              </a:spcBef>
              <a:spcAft>
                <a:spcPts val="0"/>
              </a:spcAft>
              <a:buFontTx/>
              <a:buAutoNum type="arabicPeriod"/>
            </a:pPr>
            <a:r>
              <a:rPr lang="en-US" sz="1200" dirty="0" smtClean="0">
                <a:solidFill>
                  <a:prstClr val="black"/>
                </a:solidFill>
                <a:latin typeface="Arial" pitchFamily="34" charset="0"/>
                <a:cs typeface="Arial" pitchFamily="34" charset="0"/>
              </a:rPr>
              <a:t>The </a:t>
            </a:r>
            <a:r>
              <a:rPr lang="en-US" sz="1200" b="1" dirty="0" smtClean="0">
                <a:solidFill>
                  <a:prstClr val="black"/>
                </a:solidFill>
                <a:latin typeface="Arial" pitchFamily="34" charset="0"/>
                <a:cs typeface="Arial" pitchFamily="34" charset="0"/>
              </a:rPr>
              <a:t>LRPC</a:t>
            </a:r>
            <a:r>
              <a:rPr lang="en-US" sz="1200" dirty="0" smtClean="0">
                <a:solidFill>
                  <a:prstClr val="black"/>
                </a:solidFill>
                <a:latin typeface="Arial" pitchFamily="34" charset="0"/>
                <a:cs typeface="Arial" pitchFamily="34" charset="0"/>
              </a:rPr>
              <a:t> is (</a:t>
            </a:r>
            <a:r>
              <a:rPr lang="en-US" sz="1200" dirty="0" err="1" smtClean="0">
                <a:solidFill>
                  <a:prstClr val="black"/>
                </a:solidFill>
                <a:latin typeface="Arial" pitchFamily="34" charset="0"/>
                <a:cs typeface="Arial" pitchFamily="34" charset="0"/>
              </a:rPr>
              <a:t>downsloping</a:t>
            </a:r>
            <a:r>
              <a:rPr lang="en-US" sz="1200" dirty="0" smtClean="0">
                <a:solidFill>
                  <a:prstClr val="black"/>
                </a:solidFill>
                <a:latin typeface="Arial" pitchFamily="34" charset="0"/>
                <a:cs typeface="Arial" pitchFamily="34" charset="0"/>
              </a:rPr>
              <a:t>/vertical/upsloping).</a:t>
            </a:r>
          </a:p>
          <a:p>
            <a:pPr marL="228600" indent="-228600" algn="l" fontAlgn="auto">
              <a:spcBef>
                <a:spcPts val="0"/>
              </a:spcBef>
              <a:spcAft>
                <a:spcPts val="0"/>
              </a:spcAft>
              <a:buFontTx/>
              <a:buAutoNum type="arabicPeriod" startAt="3"/>
            </a:pPr>
            <a:r>
              <a:rPr lang="en-US" sz="1200" dirty="0" smtClean="0">
                <a:solidFill>
                  <a:prstClr val="black"/>
                </a:solidFill>
                <a:latin typeface="Arial" pitchFamily="34" charset="0"/>
                <a:cs typeface="Arial" pitchFamily="34" charset="0"/>
              </a:rPr>
              <a:t>The </a:t>
            </a:r>
            <a:r>
              <a:rPr lang="en-US" sz="1200" b="1" dirty="0" smtClean="0">
                <a:solidFill>
                  <a:prstClr val="black"/>
                </a:solidFill>
                <a:latin typeface="Arial" pitchFamily="34" charset="0"/>
                <a:cs typeface="Arial" pitchFamily="34" charset="0"/>
              </a:rPr>
              <a:t>Traditional PC </a:t>
            </a:r>
            <a:r>
              <a:rPr lang="en-US" sz="1200" dirty="0" smtClean="0">
                <a:solidFill>
                  <a:prstClr val="black"/>
                </a:solidFill>
                <a:latin typeface="Arial" pitchFamily="34" charset="0"/>
                <a:cs typeface="Arial" pitchFamily="34" charset="0"/>
              </a:rPr>
              <a:t>has (1/2/3) curve(s) but the </a:t>
            </a:r>
            <a:r>
              <a:rPr lang="en-US" sz="1200" b="1" dirty="0" smtClean="0">
                <a:solidFill>
                  <a:prstClr val="black"/>
                </a:solidFill>
                <a:latin typeface="Arial" pitchFamily="34" charset="0"/>
                <a:cs typeface="Arial" pitchFamily="34" charset="0"/>
              </a:rPr>
              <a:t>New PC </a:t>
            </a:r>
            <a:r>
              <a:rPr lang="en-US" sz="1200" dirty="0" smtClean="0">
                <a:solidFill>
                  <a:prstClr val="black"/>
                </a:solidFill>
                <a:latin typeface="Arial" pitchFamily="34" charset="0"/>
                <a:cs typeface="Arial" pitchFamily="34" charset="0"/>
              </a:rPr>
              <a:t>has (1/2/3) curve(s).</a:t>
            </a:r>
          </a:p>
          <a:p>
            <a:pPr marL="228600" indent="-228600" algn="l" fontAlgn="auto">
              <a:spcBef>
                <a:spcPts val="0"/>
              </a:spcBef>
              <a:spcAft>
                <a:spcPts val="0"/>
              </a:spcAft>
              <a:buFontTx/>
              <a:buAutoNum type="arabicPeriod" startAt="3"/>
            </a:pPr>
            <a:r>
              <a:rPr lang="en-US" sz="1200" dirty="0" smtClean="0">
                <a:solidFill>
                  <a:prstClr val="black"/>
                </a:solidFill>
                <a:latin typeface="Arial" pitchFamily="34" charset="0"/>
                <a:cs typeface="Arial" pitchFamily="34" charset="0"/>
              </a:rPr>
              <a:t>On the PC, a </a:t>
            </a:r>
            <a:r>
              <a:rPr lang="en-US" sz="1200" b="1" dirty="0" smtClean="0">
                <a:solidFill>
                  <a:prstClr val="black"/>
                </a:solidFill>
                <a:latin typeface="Arial" pitchFamily="34" charset="0"/>
                <a:cs typeface="Arial" pitchFamily="34" charset="0"/>
              </a:rPr>
              <a:t>recessionary gap </a:t>
            </a:r>
            <a:r>
              <a:rPr lang="en-US" sz="1200" dirty="0" smtClean="0">
                <a:solidFill>
                  <a:prstClr val="black"/>
                </a:solidFill>
                <a:latin typeface="Arial" pitchFamily="34" charset="0"/>
                <a:cs typeface="Arial" pitchFamily="34" charset="0"/>
              </a:rPr>
              <a:t>is on the (left/right) and an </a:t>
            </a:r>
            <a:r>
              <a:rPr lang="en-US" sz="1200" b="1" dirty="0" smtClean="0">
                <a:solidFill>
                  <a:prstClr val="black"/>
                </a:solidFill>
                <a:latin typeface="Arial" pitchFamily="34" charset="0"/>
                <a:cs typeface="Arial" pitchFamily="34" charset="0"/>
              </a:rPr>
              <a:t>inflationary gap</a:t>
            </a:r>
          </a:p>
          <a:p>
            <a:pPr algn="l" fontAlgn="auto">
              <a:spcBef>
                <a:spcPts val="0"/>
              </a:spcBef>
              <a:spcAft>
                <a:spcPts val="0"/>
              </a:spcAft>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is on the (left/right).</a:t>
            </a:r>
          </a:p>
          <a:p>
            <a:pPr algn="l" fontAlgn="auto">
              <a:spcBef>
                <a:spcPts val="0"/>
              </a:spcBef>
              <a:spcAft>
                <a:spcPts val="0"/>
              </a:spcAft>
            </a:pPr>
            <a:r>
              <a:rPr lang="en-US" sz="1200" dirty="0" smtClean="0">
                <a:solidFill>
                  <a:prstClr val="black"/>
                </a:solidFill>
                <a:latin typeface="Arial" pitchFamily="34" charset="0"/>
                <a:cs typeface="Arial" pitchFamily="34" charset="0"/>
              </a:rPr>
              <a:t>5.  An </a:t>
            </a:r>
            <a:r>
              <a:rPr lang="en-US" sz="1200" b="1" dirty="0" smtClean="0">
                <a:solidFill>
                  <a:prstClr val="black"/>
                </a:solidFill>
                <a:latin typeface="Arial" pitchFamily="34" charset="0"/>
                <a:cs typeface="Arial" pitchFamily="34" charset="0"/>
              </a:rPr>
              <a:t>increase in AD </a:t>
            </a:r>
            <a:r>
              <a:rPr lang="en-US" sz="1200" dirty="0" smtClean="0">
                <a:solidFill>
                  <a:prstClr val="black"/>
                </a:solidFill>
                <a:latin typeface="Arial" pitchFamily="34" charset="0"/>
                <a:cs typeface="Arial" pitchFamily="34" charset="0"/>
              </a:rPr>
              <a:t>causes </a:t>
            </a:r>
            <a:r>
              <a:rPr lang="en-US" sz="1100" dirty="0" smtClean="0">
                <a:solidFill>
                  <a:prstClr val="black"/>
                </a:solidFill>
                <a:latin typeface="Arial" pitchFamily="34" charset="0"/>
                <a:cs typeface="Arial" pitchFamily="34" charset="0"/>
              </a:rPr>
              <a:t>(an increase in the SRPC/ movement up the SRPC).</a:t>
            </a:r>
          </a:p>
          <a:p>
            <a:pPr algn="l" fontAlgn="auto">
              <a:spcBef>
                <a:spcPts val="0"/>
              </a:spcBef>
              <a:spcAft>
                <a:spcPts val="0"/>
              </a:spcAft>
            </a:pPr>
            <a:r>
              <a:rPr lang="en-US" sz="1200" dirty="0" smtClean="0">
                <a:solidFill>
                  <a:prstClr val="black"/>
                </a:solidFill>
                <a:latin typeface="Arial" pitchFamily="34" charset="0"/>
                <a:cs typeface="Arial" pitchFamily="34" charset="0"/>
              </a:rPr>
              <a:t>6.  A </a:t>
            </a:r>
            <a:r>
              <a:rPr lang="en-US" sz="1200" b="1" dirty="0" smtClean="0">
                <a:solidFill>
                  <a:prstClr val="black"/>
                </a:solidFill>
                <a:latin typeface="Arial" pitchFamily="34" charset="0"/>
                <a:cs typeface="Arial" pitchFamily="34" charset="0"/>
              </a:rPr>
              <a:t>decrease in AD </a:t>
            </a:r>
            <a:r>
              <a:rPr lang="en-US" sz="1200" dirty="0" smtClean="0">
                <a:solidFill>
                  <a:prstClr val="black"/>
                </a:solidFill>
                <a:latin typeface="Arial" pitchFamily="34" charset="0"/>
                <a:cs typeface="Arial" pitchFamily="34" charset="0"/>
              </a:rPr>
              <a:t>causes </a:t>
            </a:r>
            <a:r>
              <a:rPr lang="en-US" sz="1100" dirty="0" smtClean="0">
                <a:solidFill>
                  <a:prstClr val="black"/>
                </a:solidFill>
                <a:latin typeface="Arial" pitchFamily="34" charset="0"/>
                <a:cs typeface="Arial" pitchFamily="34" charset="0"/>
              </a:rPr>
              <a:t>(a decrease in the SRPC/movement down the SRPC).</a:t>
            </a:r>
          </a:p>
          <a:p>
            <a:pPr algn="l" fontAlgn="auto">
              <a:spcBef>
                <a:spcPts val="0"/>
              </a:spcBef>
              <a:spcAft>
                <a:spcPts val="0"/>
              </a:spcAft>
            </a:pPr>
            <a:r>
              <a:rPr lang="en-US" sz="1200" dirty="0" smtClean="0">
                <a:solidFill>
                  <a:prstClr val="black"/>
                </a:solidFill>
                <a:latin typeface="Arial" pitchFamily="34" charset="0"/>
                <a:cs typeface="Arial" pitchFamily="34" charset="0"/>
              </a:rPr>
              <a:t>7.  If the </a:t>
            </a:r>
            <a:r>
              <a:rPr lang="en-US" sz="1200" b="1" dirty="0" smtClean="0">
                <a:solidFill>
                  <a:prstClr val="black"/>
                </a:solidFill>
                <a:latin typeface="Arial" pitchFamily="34" charset="0"/>
                <a:cs typeface="Arial" pitchFamily="34" charset="0"/>
              </a:rPr>
              <a:t>SRAS shifts left </a:t>
            </a:r>
            <a:r>
              <a:rPr lang="en-US" sz="1000" dirty="0" smtClean="0">
                <a:solidFill>
                  <a:prstClr val="black"/>
                </a:solidFill>
                <a:latin typeface="Arial" pitchFamily="34" charset="0"/>
                <a:cs typeface="Arial" pitchFamily="34" charset="0"/>
              </a:rPr>
              <a:t>[adverse supply shock], </a:t>
            </a:r>
            <a:r>
              <a:rPr lang="en-US" sz="1200" dirty="0" smtClean="0">
                <a:solidFill>
                  <a:prstClr val="black"/>
                </a:solidFill>
                <a:latin typeface="Arial" pitchFamily="34" charset="0"/>
                <a:cs typeface="Arial" pitchFamily="34" charset="0"/>
              </a:rPr>
              <a:t>the </a:t>
            </a:r>
            <a:r>
              <a:rPr lang="en-US" sz="1200" b="1" dirty="0" smtClean="0">
                <a:solidFill>
                  <a:prstClr val="black"/>
                </a:solidFill>
                <a:latin typeface="Arial" pitchFamily="34" charset="0"/>
                <a:cs typeface="Arial" pitchFamily="34" charset="0"/>
              </a:rPr>
              <a:t>SRPC</a:t>
            </a:r>
            <a:r>
              <a:rPr lang="en-US" sz="1200" dirty="0" smtClean="0">
                <a:solidFill>
                  <a:prstClr val="black"/>
                </a:solidFill>
                <a:latin typeface="Arial" pitchFamily="34" charset="0"/>
                <a:cs typeface="Arial" pitchFamily="34" charset="0"/>
              </a:rPr>
              <a:t> (shifts left/shifts right).</a:t>
            </a:r>
          </a:p>
          <a:p>
            <a:pPr algn="l" fontAlgn="auto">
              <a:spcBef>
                <a:spcPts val="0"/>
              </a:spcBef>
              <a:spcAft>
                <a:spcPts val="0"/>
              </a:spcAft>
            </a:pPr>
            <a:r>
              <a:rPr lang="en-US" sz="1200" dirty="0" smtClean="0">
                <a:solidFill>
                  <a:prstClr val="black"/>
                </a:solidFill>
                <a:latin typeface="Arial" pitchFamily="34" charset="0"/>
                <a:cs typeface="Arial" pitchFamily="34" charset="0"/>
              </a:rPr>
              <a:t>8.  If</a:t>
            </a:r>
            <a:r>
              <a:rPr lang="en-US" sz="1100" dirty="0" smtClean="0">
                <a:solidFill>
                  <a:prstClr val="black"/>
                </a:solidFill>
                <a:latin typeface="Arial" pitchFamily="34" charset="0"/>
                <a:cs typeface="Arial" pitchFamily="34" charset="0"/>
              </a:rPr>
              <a:t> the </a:t>
            </a:r>
            <a:r>
              <a:rPr lang="en-US" sz="1200" b="1" dirty="0" smtClean="0">
                <a:solidFill>
                  <a:prstClr val="black"/>
                </a:solidFill>
                <a:latin typeface="Arial" pitchFamily="34" charset="0"/>
                <a:cs typeface="Arial" pitchFamily="34" charset="0"/>
              </a:rPr>
              <a:t>SRAS shifts right</a:t>
            </a:r>
            <a:r>
              <a:rPr lang="en-US" sz="1000" dirty="0" smtClean="0">
                <a:solidFill>
                  <a:prstClr val="black"/>
                </a:solidFill>
                <a:latin typeface="Arial" pitchFamily="34" charset="0"/>
                <a:cs typeface="Arial" pitchFamily="34" charset="0"/>
              </a:rPr>
              <a:t> [beneficial supply shock]</a:t>
            </a:r>
            <a:r>
              <a:rPr lang="en-US" sz="1200" dirty="0" smtClean="0">
                <a:solidFill>
                  <a:prstClr val="black"/>
                </a:solidFill>
                <a:latin typeface="Arial" pitchFamily="34" charset="0"/>
                <a:cs typeface="Arial" pitchFamily="34" charset="0"/>
              </a:rPr>
              <a:t>, the </a:t>
            </a:r>
            <a:r>
              <a:rPr lang="en-US" sz="1200" b="1" dirty="0" smtClean="0">
                <a:solidFill>
                  <a:prstClr val="black"/>
                </a:solidFill>
                <a:latin typeface="Arial" pitchFamily="34" charset="0"/>
                <a:cs typeface="Arial" pitchFamily="34" charset="0"/>
              </a:rPr>
              <a:t>SRPC</a:t>
            </a:r>
            <a:r>
              <a:rPr lang="en-US" sz="1200" dirty="0" smtClean="0">
                <a:solidFill>
                  <a:prstClr val="black"/>
                </a:solidFill>
                <a:latin typeface="Arial" pitchFamily="34" charset="0"/>
                <a:cs typeface="Arial" pitchFamily="34" charset="0"/>
              </a:rPr>
              <a:t> (shifts left/shifts right).</a:t>
            </a:r>
            <a:endParaRPr lang="en-US" sz="1200" dirty="0">
              <a:solidFill>
                <a:prstClr val="black"/>
              </a:solidFill>
              <a:latin typeface="Arial" pitchFamily="34" charset="0"/>
              <a:cs typeface="Arial" pitchFamily="34" charset="0"/>
            </a:endParaRPr>
          </a:p>
        </p:txBody>
      </p:sp>
      <p:pic>
        <p:nvPicPr>
          <p:cNvPr id="16" name="Picture 82" descr="logo"/>
          <p:cNvPicPr>
            <a:picLocks noChangeAspect="1" noChangeArrowheads="1"/>
          </p:cNvPicPr>
          <p:nvPr/>
        </p:nvPicPr>
        <p:blipFill>
          <a:blip r:embed="rId3"/>
          <a:srcRect/>
          <a:stretch>
            <a:fillRect/>
          </a:stretch>
        </p:blipFill>
        <p:spPr bwMode="auto">
          <a:xfrm>
            <a:off x="7772400" y="304800"/>
            <a:ext cx="575791" cy="881526"/>
          </a:xfrm>
          <a:prstGeom prst="rect">
            <a:avLst/>
          </a:prstGeom>
          <a:noFill/>
          <a:ln w="9525">
            <a:noFill/>
            <a:miter lim="800000"/>
            <a:headEnd/>
            <a:tailEnd/>
          </a:ln>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01" t="11288" r="37998" b="16713"/>
          <a:stretch/>
        </p:blipFill>
        <p:spPr bwMode="auto">
          <a:xfrm>
            <a:off x="5623039" y="21240"/>
            <a:ext cx="186266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 y="1963094"/>
            <a:ext cx="9144001"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1200" dirty="0" smtClean="0">
                <a:solidFill>
                  <a:prstClr val="black"/>
                </a:solidFill>
                <a:latin typeface="Arial" pitchFamily="34" charset="0"/>
                <a:cs typeface="Arial" pitchFamily="34" charset="0"/>
              </a:rPr>
              <a:t>9.  (REP/C+Ig+G+Xn) </a:t>
            </a:r>
            <a:r>
              <a:rPr lang="en-US" sz="1200" b="1" dirty="0" smtClean="0">
                <a:solidFill>
                  <a:prstClr val="black"/>
                </a:solidFill>
                <a:latin typeface="Arial" pitchFamily="34" charset="0"/>
                <a:cs typeface="Arial" pitchFamily="34" charset="0"/>
              </a:rPr>
              <a:t>shifts both the SRAS and SRPC </a:t>
            </a:r>
            <a:r>
              <a:rPr lang="en-US" sz="1200" dirty="0" smtClean="0">
                <a:solidFill>
                  <a:prstClr val="black"/>
                </a:solidFill>
                <a:latin typeface="Arial" pitchFamily="34" charset="0"/>
                <a:cs typeface="Arial" pitchFamily="34" charset="0"/>
              </a:rPr>
              <a:t>and they shift in (the same/opposite) directions.</a:t>
            </a:r>
          </a:p>
          <a:p>
            <a:pPr algn="l" fontAlgn="auto">
              <a:spcBef>
                <a:spcPts val="0"/>
              </a:spcBef>
              <a:spcAft>
                <a:spcPts val="0"/>
              </a:spcAft>
            </a:pPr>
            <a:r>
              <a:rPr lang="en-US" sz="1200" dirty="0" smtClean="0">
                <a:solidFill>
                  <a:prstClr val="black"/>
                </a:solidFill>
                <a:latin typeface="Arial" pitchFamily="34" charset="0"/>
                <a:cs typeface="Arial" pitchFamily="34" charset="0"/>
              </a:rPr>
              <a:t>10. The </a:t>
            </a:r>
            <a:r>
              <a:rPr lang="en-US" sz="1200" b="1" dirty="0" smtClean="0">
                <a:solidFill>
                  <a:prstClr val="black"/>
                </a:solidFill>
                <a:latin typeface="Arial" pitchFamily="34" charset="0"/>
                <a:cs typeface="Arial" pitchFamily="34" charset="0"/>
              </a:rPr>
              <a:t>Unemployment Rate </a:t>
            </a:r>
            <a:r>
              <a:rPr lang="en-US" sz="1200" dirty="0" smtClean="0">
                <a:solidFill>
                  <a:prstClr val="black"/>
                </a:solidFill>
                <a:latin typeface="Arial" pitchFamily="34" charset="0"/>
                <a:cs typeface="Arial" pitchFamily="34" charset="0"/>
              </a:rPr>
              <a:t>is shown on the </a:t>
            </a:r>
            <a:r>
              <a:rPr lang="en-US" sz="1200" b="1" dirty="0" smtClean="0">
                <a:solidFill>
                  <a:prstClr val="black"/>
                </a:solidFill>
                <a:latin typeface="Arial" pitchFamily="34" charset="0"/>
                <a:cs typeface="Arial" pitchFamily="34" charset="0"/>
              </a:rPr>
              <a:t>horizontal PC </a:t>
            </a:r>
            <a:r>
              <a:rPr lang="en-US" sz="1200" dirty="0" smtClean="0">
                <a:solidFill>
                  <a:prstClr val="black"/>
                </a:solidFill>
                <a:latin typeface="Arial" pitchFamily="34" charset="0"/>
                <a:cs typeface="Arial" pitchFamily="34" charset="0"/>
              </a:rPr>
              <a:t>axis and (price level/inflation) is shown on the </a:t>
            </a:r>
            <a:r>
              <a:rPr lang="en-US" sz="1200" b="1" dirty="0" smtClean="0">
                <a:solidFill>
                  <a:prstClr val="black"/>
                </a:solidFill>
                <a:latin typeface="Arial" pitchFamily="34" charset="0"/>
                <a:cs typeface="Arial" pitchFamily="34" charset="0"/>
              </a:rPr>
              <a:t>vertical PC axis</a:t>
            </a:r>
            <a:r>
              <a:rPr lang="en-US" sz="1200" dirty="0" smtClean="0">
                <a:solidFill>
                  <a:prstClr val="black"/>
                </a:solidFill>
                <a:latin typeface="Arial" pitchFamily="34" charset="0"/>
                <a:cs typeface="Arial" pitchFamily="34" charset="0"/>
              </a:rPr>
              <a:t>.</a:t>
            </a:r>
          </a:p>
          <a:p>
            <a:pPr algn="l" fontAlgn="auto">
              <a:spcBef>
                <a:spcPts val="0"/>
              </a:spcBef>
              <a:spcAft>
                <a:spcPts val="0"/>
              </a:spcAft>
            </a:pPr>
            <a:r>
              <a:rPr lang="en-US" sz="1200" dirty="0" smtClean="0">
                <a:solidFill>
                  <a:prstClr val="black"/>
                </a:solidFill>
                <a:latin typeface="Arial" pitchFamily="34" charset="0"/>
                <a:cs typeface="Arial" pitchFamily="34" charset="0"/>
              </a:rPr>
              <a:t>11. There (is a/is no) </a:t>
            </a:r>
            <a:r>
              <a:rPr lang="en-US" sz="1200" b="1" dirty="0" smtClean="0">
                <a:solidFill>
                  <a:prstClr val="black"/>
                </a:solidFill>
                <a:latin typeface="Arial" pitchFamily="34" charset="0"/>
                <a:cs typeface="Arial" pitchFamily="34" charset="0"/>
              </a:rPr>
              <a:t>SR tradeoff </a:t>
            </a:r>
            <a:r>
              <a:rPr lang="en-US" sz="1200" dirty="0" smtClean="0">
                <a:solidFill>
                  <a:prstClr val="black"/>
                </a:solidFill>
                <a:latin typeface="Arial" pitchFamily="34" charset="0"/>
                <a:cs typeface="Arial" pitchFamily="34" charset="0"/>
              </a:rPr>
              <a:t>between Inflation and unemployment. </a:t>
            </a:r>
          </a:p>
          <a:p>
            <a:pPr algn="l" fontAlgn="auto">
              <a:spcBef>
                <a:spcPts val="0"/>
              </a:spcBef>
              <a:spcAft>
                <a:spcPts val="0"/>
              </a:spcAft>
            </a:pPr>
            <a:r>
              <a:rPr lang="en-US" sz="1200" dirty="0" smtClean="0">
                <a:solidFill>
                  <a:prstClr val="black"/>
                </a:solidFill>
                <a:latin typeface="Arial" pitchFamily="34" charset="0"/>
                <a:cs typeface="Arial" pitchFamily="34" charset="0"/>
              </a:rPr>
              <a:t>12. There (is a/is no) </a:t>
            </a:r>
            <a:r>
              <a:rPr lang="en-US" sz="1200" b="1" dirty="0" smtClean="0">
                <a:solidFill>
                  <a:prstClr val="black"/>
                </a:solidFill>
                <a:latin typeface="Arial" pitchFamily="34" charset="0"/>
                <a:cs typeface="Arial" pitchFamily="34" charset="0"/>
              </a:rPr>
              <a:t>LR tradeoff </a:t>
            </a:r>
            <a:r>
              <a:rPr lang="en-US" sz="1200" dirty="0" smtClean="0">
                <a:solidFill>
                  <a:prstClr val="black"/>
                </a:solidFill>
                <a:latin typeface="Arial" pitchFamily="34" charset="0"/>
                <a:cs typeface="Arial" pitchFamily="34" charset="0"/>
              </a:rPr>
              <a:t>between inflation and unemployment even if an easy monetary policy has increased AD in the SR.</a:t>
            </a:r>
          </a:p>
          <a:p>
            <a:pPr algn="l" fontAlgn="auto">
              <a:spcBef>
                <a:spcPts val="0"/>
              </a:spcBef>
              <a:spcAft>
                <a:spcPts val="0"/>
              </a:spcAft>
            </a:pPr>
            <a:r>
              <a:rPr lang="en-US" sz="1200" dirty="0" smtClean="0">
                <a:solidFill>
                  <a:prstClr val="black"/>
                </a:solidFill>
                <a:latin typeface="Arial" pitchFamily="34" charset="0"/>
                <a:cs typeface="Arial" pitchFamily="34" charset="0"/>
              </a:rPr>
              <a:t>13. The </a:t>
            </a:r>
            <a:r>
              <a:rPr lang="en-US" sz="1200" b="1" dirty="0" smtClean="0">
                <a:solidFill>
                  <a:prstClr val="black"/>
                </a:solidFill>
                <a:latin typeface="Arial" pitchFamily="34" charset="0"/>
                <a:cs typeface="Arial" pitchFamily="34" charset="0"/>
              </a:rPr>
              <a:t>“Natural Rate Hypothesis” </a:t>
            </a:r>
            <a:r>
              <a:rPr lang="en-US" sz="1200" dirty="0" smtClean="0">
                <a:solidFill>
                  <a:prstClr val="black"/>
                </a:solidFill>
                <a:latin typeface="Arial" pitchFamily="34" charset="0"/>
                <a:cs typeface="Arial" pitchFamily="34" charset="0"/>
              </a:rPr>
              <a:t>says there (is a/is no) tradeoff on the SRPC and that there (is a/is no) tradeoff on the LRPC.</a:t>
            </a:r>
          </a:p>
          <a:p>
            <a:pPr algn="l" fontAlgn="auto">
              <a:spcBef>
                <a:spcPts val="0"/>
              </a:spcBef>
              <a:spcAft>
                <a:spcPts val="0"/>
              </a:spcAft>
            </a:pPr>
            <a:r>
              <a:rPr lang="en-US" sz="1200" dirty="0" smtClean="0">
                <a:solidFill>
                  <a:prstClr val="black"/>
                </a:solidFill>
                <a:latin typeface="Arial" pitchFamily="34" charset="0"/>
                <a:cs typeface="Arial" pitchFamily="34" charset="0"/>
              </a:rPr>
              <a:t>14. (Rational Expectations/Adaptive Expectations) says there are </a:t>
            </a:r>
            <a:r>
              <a:rPr lang="en-US" sz="1200" b="1" dirty="0" smtClean="0">
                <a:solidFill>
                  <a:prstClr val="black"/>
                </a:solidFill>
                <a:latin typeface="Arial" pitchFamily="34" charset="0"/>
                <a:cs typeface="Arial" pitchFamily="34" charset="0"/>
              </a:rPr>
              <a:t>2 Phillips curves </a:t>
            </a:r>
            <a:r>
              <a:rPr lang="en-US" sz="1200" dirty="0" smtClean="0">
                <a:solidFill>
                  <a:prstClr val="black"/>
                </a:solidFill>
                <a:latin typeface="Arial" pitchFamily="34" charset="0"/>
                <a:cs typeface="Arial" pitchFamily="34" charset="0"/>
              </a:rPr>
              <a:t>but </a:t>
            </a:r>
            <a:r>
              <a:rPr lang="en-US" sz="1100" dirty="0" smtClean="0">
                <a:solidFill>
                  <a:prstClr val="black"/>
                </a:solidFill>
                <a:latin typeface="Arial" pitchFamily="34" charset="0"/>
                <a:cs typeface="Arial" pitchFamily="34" charset="0"/>
              </a:rPr>
              <a:t>(Rational Expectations/Adaptive Expectations)</a:t>
            </a:r>
            <a:r>
              <a:rPr lang="en-US" sz="1200" dirty="0" smtClean="0">
                <a:solidFill>
                  <a:prstClr val="black"/>
                </a:solidFill>
                <a:latin typeface="Arial" pitchFamily="34" charset="0"/>
                <a:cs typeface="Arial" pitchFamily="34" charset="0"/>
              </a:rPr>
              <a:t> </a:t>
            </a:r>
          </a:p>
          <a:p>
            <a:pPr algn="l" fontAlgn="auto">
              <a:spcBef>
                <a:spcPts val="0"/>
              </a:spcBef>
              <a:spcAft>
                <a:spcPts val="0"/>
              </a:spcAft>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says there is just </a:t>
            </a:r>
            <a:r>
              <a:rPr lang="en-US" sz="1200" b="1" dirty="0" smtClean="0">
                <a:solidFill>
                  <a:prstClr val="black"/>
                </a:solidFill>
                <a:latin typeface="Arial" pitchFamily="34" charset="0"/>
                <a:cs typeface="Arial" pitchFamily="34" charset="0"/>
              </a:rPr>
              <a:t>one Phillips curve</a:t>
            </a:r>
            <a:r>
              <a:rPr lang="en-US" sz="1200" dirty="0" smtClean="0">
                <a:solidFill>
                  <a:prstClr val="black"/>
                </a:solidFill>
                <a:latin typeface="Arial" pitchFamily="34" charset="0"/>
                <a:cs typeface="Arial" pitchFamily="34" charset="0"/>
              </a:rPr>
              <a:t>.</a:t>
            </a:r>
          </a:p>
        </p:txBody>
      </p:sp>
      <p:sp>
        <p:nvSpPr>
          <p:cNvPr id="21" name="Rectangle 20"/>
          <p:cNvSpPr/>
          <p:nvPr/>
        </p:nvSpPr>
        <p:spPr>
          <a:xfrm>
            <a:off x="0" y="3223410"/>
            <a:ext cx="7315200" cy="111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endParaRPr lang="en-US" sz="1200" dirty="0" smtClean="0">
              <a:solidFill>
                <a:prstClr val="black"/>
              </a:solidFill>
              <a:latin typeface="Arial" pitchFamily="34" charset="0"/>
              <a:cs typeface="Arial" pitchFamily="34" charset="0"/>
            </a:endParaRPr>
          </a:p>
          <a:p>
            <a:pPr algn="l">
              <a:defRPr/>
            </a:pPr>
            <a:endParaRPr lang="en-US" sz="1200" dirty="0">
              <a:solidFill>
                <a:prstClr val="black"/>
              </a:solidFill>
              <a:latin typeface="Arial" pitchFamily="34" charset="0"/>
              <a:cs typeface="Arial" pitchFamily="34" charset="0"/>
            </a:endParaRPr>
          </a:p>
          <a:p>
            <a:pPr algn="l">
              <a:defRPr/>
            </a:pPr>
            <a:endParaRPr lang="en-US" sz="1200" dirty="0" smtClean="0">
              <a:solidFill>
                <a:prstClr val="black"/>
              </a:solidFill>
              <a:latin typeface="Arial" pitchFamily="34" charset="0"/>
              <a:cs typeface="Arial" pitchFamily="34" charset="0"/>
            </a:endParaRPr>
          </a:p>
          <a:p>
            <a:pPr algn="l">
              <a:defRPr/>
            </a:pPr>
            <a:r>
              <a:rPr lang="en-US" sz="1200" dirty="0" smtClean="0">
                <a:solidFill>
                  <a:prstClr val="black"/>
                </a:solidFill>
                <a:latin typeface="Arial" pitchFamily="34" charset="0"/>
                <a:cs typeface="Arial" pitchFamily="34" charset="0"/>
              </a:rPr>
              <a:t>15. </a:t>
            </a:r>
            <a:r>
              <a:rPr lang="en-US" sz="1200" dirty="0">
                <a:solidFill>
                  <a:prstClr val="black"/>
                </a:solidFill>
                <a:latin typeface="Arial" charset="0"/>
                <a:cs typeface="Arial" charset="0"/>
              </a:rPr>
              <a:t>Assume last year </a:t>
            </a:r>
            <a:r>
              <a:rPr lang="en-US" sz="1200" b="1" dirty="0">
                <a:solidFill>
                  <a:prstClr val="black"/>
                </a:solidFill>
                <a:latin typeface="Arial" charset="0"/>
                <a:cs typeface="Arial" charset="0"/>
              </a:rPr>
              <a:t>unemployment was 2% and Inflation was 8%. </a:t>
            </a:r>
            <a:endParaRPr lang="en-US" sz="1200" b="1" dirty="0" smtClean="0">
              <a:solidFill>
                <a:prstClr val="black"/>
              </a:solidFill>
              <a:latin typeface="Arial" charset="0"/>
              <a:cs typeface="Arial" charset="0"/>
            </a:endParaRPr>
          </a:p>
          <a:p>
            <a:pPr algn="l">
              <a:defRPr/>
            </a:pPr>
            <a:r>
              <a:rPr lang="en-US" sz="1200" b="1" dirty="0">
                <a:solidFill>
                  <a:prstClr val="black"/>
                </a:solidFill>
                <a:latin typeface="Arial" charset="0"/>
                <a:cs typeface="Arial" charset="0"/>
              </a:rPr>
              <a:t> </a:t>
            </a:r>
            <a:r>
              <a:rPr lang="en-US" sz="1200" b="1" dirty="0" smtClean="0">
                <a:solidFill>
                  <a:prstClr val="black"/>
                </a:solidFill>
                <a:latin typeface="Arial" charset="0"/>
                <a:cs typeface="Arial" charset="0"/>
              </a:rPr>
              <a:t>    </a:t>
            </a:r>
            <a:r>
              <a:rPr lang="en-US" sz="1200" dirty="0" smtClean="0">
                <a:solidFill>
                  <a:prstClr val="black"/>
                </a:solidFill>
                <a:latin typeface="Arial" charset="0"/>
                <a:cs typeface="Arial" charset="0"/>
              </a:rPr>
              <a:t>This </a:t>
            </a:r>
            <a:r>
              <a:rPr lang="en-US" sz="1200" dirty="0">
                <a:solidFill>
                  <a:prstClr val="black"/>
                </a:solidFill>
                <a:latin typeface="Arial" charset="0"/>
                <a:cs typeface="Arial" charset="0"/>
              </a:rPr>
              <a:t>year </a:t>
            </a:r>
            <a:r>
              <a:rPr lang="en-US" sz="1200" b="1" dirty="0" smtClean="0">
                <a:solidFill>
                  <a:prstClr val="black"/>
                </a:solidFill>
                <a:latin typeface="Arial" charset="0"/>
                <a:cs typeface="Arial" charset="0"/>
              </a:rPr>
              <a:t>unemployment is 5% </a:t>
            </a:r>
            <a:r>
              <a:rPr lang="en-US" sz="1200" dirty="0" smtClean="0">
                <a:solidFill>
                  <a:prstClr val="black"/>
                </a:solidFill>
                <a:latin typeface="Arial" charset="0"/>
                <a:cs typeface="Arial" charset="0"/>
              </a:rPr>
              <a:t>and</a:t>
            </a:r>
            <a:r>
              <a:rPr lang="en-US" sz="1200" b="1" dirty="0" smtClean="0">
                <a:solidFill>
                  <a:prstClr val="black"/>
                </a:solidFill>
                <a:latin typeface="Arial" charset="0"/>
                <a:cs typeface="Arial" charset="0"/>
              </a:rPr>
              <a:t> </a:t>
            </a:r>
            <a:r>
              <a:rPr lang="en-US" sz="1200" b="1" dirty="0">
                <a:solidFill>
                  <a:prstClr val="black"/>
                </a:solidFill>
                <a:latin typeface="Arial" charset="0"/>
                <a:cs typeface="Arial" charset="0"/>
              </a:rPr>
              <a:t>inflation is 4% </a:t>
            </a:r>
            <a:r>
              <a:rPr lang="en-US" sz="1200" dirty="0">
                <a:solidFill>
                  <a:prstClr val="black"/>
                </a:solidFill>
                <a:latin typeface="Arial" charset="0"/>
                <a:cs typeface="Arial" charset="0"/>
              </a:rPr>
              <a:t>as a result of a </a:t>
            </a:r>
            <a:r>
              <a:rPr lang="en-US" sz="1200" b="1" dirty="0">
                <a:solidFill>
                  <a:prstClr val="black"/>
                </a:solidFill>
                <a:latin typeface="Arial" charset="0"/>
                <a:cs typeface="Arial" charset="0"/>
              </a:rPr>
              <a:t>shift in AD.</a:t>
            </a:r>
            <a:r>
              <a:rPr lang="en-US" sz="1200" dirty="0">
                <a:solidFill>
                  <a:prstClr val="black"/>
                </a:solidFill>
                <a:latin typeface="Arial" charset="0"/>
                <a:cs typeface="Arial" charset="0"/>
              </a:rPr>
              <a:t> </a:t>
            </a:r>
          </a:p>
          <a:p>
            <a:pPr algn="l" fontAlgn="auto">
              <a:spcBef>
                <a:spcPts val="0"/>
              </a:spcBef>
              <a:spcAft>
                <a:spcPts val="0"/>
              </a:spcAft>
              <a:defRPr/>
            </a:pPr>
            <a:r>
              <a:rPr lang="en-US" sz="1200" dirty="0" smtClean="0">
                <a:solidFill>
                  <a:prstClr val="black"/>
                </a:solidFill>
                <a:latin typeface="Arial" charset="0"/>
                <a:cs typeface="Arial" charset="0"/>
              </a:rPr>
              <a:t>     a. Draw </a:t>
            </a:r>
            <a:r>
              <a:rPr lang="en-US" sz="1200" dirty="0">
                <a:solidFill>
                  <a:prstClr val="black"/>
                </a:solidFill>
                <a:latin typeface="Arial" charset="0"/>
                <a:cs typeface="Arial" charset="0"/>
              </a:rPr>
              <a:t>a </a:t>
            </a:r>
            <a:r>
              <a:rPr lang="en-US" sz="1200" b="1" dirty="0">
                <a:solidFill>
                  <a:prstClr val="black"/>
                </a:solidFill>
                <a:latin typeface="Arial" charset="0"/>
                <a:cs typeface="Arial" charset="0"/>
              </a:rPr>
              <a:t>correctly labeled graph of a </a:t>
            </a:r>
            <a:r>
              <a:rPr lang="en-US" sz="1200" b="1" dirty="0" smtClean="0">
                <a:solidFill>
                  <a:prstClr val="black"/>
                </a:solidFill>
                <a:latin typeface="Arial" charset="0"/>
                <a:cs typeface="Arial" charset="0"/>
              </a:rPr>
              <a:t>SRPC </a:t>
            </a:r>
            <a:r>
              <a:rPr lang="en-US" sz="1200" dirty="0" smtClean="0">
                <a:solidFill>
                  <a:prstClr val="black"/>
                </a:solidFill>
                <a:latin typeface="Arial" charset="0"/>
                <a:cs typeface="Arial" charset="0"/>
              </a:rPr>
              <a:t> </a:t>
            </a:r>
            <a:r>
              <a:rPr lang="en-US" sz="1200" dirty="0">
                <a:solidFill>
                  <a:prstClr val="black"/>
                </a:solidFill>
                <a:latin typeface="Arial" charset="0"/>
                <a:cs typeface="Arial" charset="0"/>
              </a:rPr>
              <a:t>for </a:t>
            </a:r>
            <a:r>
              <a:rPr lang="en-US" sz="1200" b="1" dirty="0" smtClean="0">
                <a:solidFill>
                  <a:prstClr val="black"/>
                </a:solidFill>
                <a:latin typeface="Arial" charset="0"/>
                <a:cs typeface="Arial" charset="0"/>
              </a:rPr>
              <a:t>Country </a:t>
            </a:r>
            <a:r>
              <a:rPr lang="en-US" sz="1200" b="1" dirty="0">
                <a:solidFill>
                  <a:prstClr val="black"/>
                </a:solidFill>
                <a:latin typeface="Arial" charset="0"/>
                <a:cs typeface="Arial" charset="0"/>
              </a:rPr>
              <a:t>X</a:t>
            </a:r>
            <a:r>
              <a:rPr lang="en-US" sz="1200" dirty="0">
                <a:solidFill>
                  <a:prstClr val="black"/>
                </a:solidFill>
                <a:latin typeface="Arial" charset="0"/>
                <a:cs typeface="Arial" charset="0"/>
              </a:rPr>
              <a:t>, showing the </a:t>
            </a:r>
            <a:r>
              <a:rPr lang="en-US" sz="1200" b="1" dirty="0">
                <a:solidFill>
                  <a:prstClr val="black"/>
                </a:solidFill>
                <a:latin typeface="Arial" charset="0"/>
                <a:cs typeface="Arial" charset="0"/>
              </a:rPr>
              <a:t>actual unemployment</a:t>
            </a:r>
            <a:r>
              <a:rPr lang="en-US" sz="1200" dirty="0">
                <a:solidFill>
                  <a:prstClr val="black"/>
                </a:solidFill>
                <a:latin typeface="Arial" charset="0"/>
                <a:cs typeface="Arial" charset="0"/>
              </a:rPr>
              <a:t> </a:t>
            </a:r>
            <a:endParaRPr lang="en-US" sz="1200" dirty="0" smtClean="0">
              <a:solidFill>
                <a:prstClr val="black"/>
              </a:solidFill>
              <a:latin typeface="Arial" charset="0"/>
              <a:cs typeface="Arial" charset="0"/>
            </a:endParaRPr>
          </a:p>
          <a:p>
            <a:pPr algn="l" fontAlgn="auto">
              <a:spcBef>
                <a:spcPts val="0"/>
              </a:spcBef>
              <a:spcAft>
                <a:spcPts val="0"/>
              </a:spcAft>
              <a:defRPr/>
            </a:pPr>
            <a:r>
              <a:rPr lang="en-US" sz="1200" dirty="0">
                <a:solidFill>
                  <a:prstClr val="black"/>
                </a:solidFill>
                <a:latin typeface="Arial" charset="0"/>
                <a:cs typeface="Arial" charset="0"/>
              </a:rPr>
              <a:t> </a:t>
            </a:r>
            <a:r>
              <a:rPr lang="en-US" sz="1200" dirty="0" smtClean="0">
                <a:solidFill>
                  <a:prstClr val="black"/>
                </a:solidFill>
                <a:latin typeface="Arial" charset="0"/>
                <a:cs typeface="Arial" charset="0"/>
              </a:rPr>
              <a:t>    and </a:t>
            </a:r>
            <a:r>
              <a:rPr lang="en-US" sz="1200" b="1" dirty="0">
                <a:solidFill>
                  <a:prstClr val="black"/>
                </a:solidFill>
                <a:latin typeface="Arial" charset="0"/>
                <a:cs typeface="Arial" charset="0"/>
              </a:rPr>
              <a:t>inflation rates</a:t>
            </a:r>
            <a:r>
              <a:rPr lang="en-US" sz="1200" dirty="0">
                <a:solidFill>
                  <a:prstClr val="black"/>
                </a:solidFill>
                <a:latin typeface="Arial" charset="0"/>
                <a:cs typeface="Arial" charset="0"/>
              </a:rPr>
              <a:t> for both years. </a:t>
            </a:r>
            <a:r>
              <a:rPr lang="en-US" sz="1200" dirty="0" smtClean="0">
                <a:solidFill>
                  <a:prstClr val="black"/>
                </a:solidFill>
                <a:latin typeface="Arial" charset="0"/>
                <a:cs typeface="Arial" charset="0"/>
              </a:rPr>
              <a:t>Label  </a:t>
            </a:r>
            <a:r>
              <a:rPr lang="en-US" sz="1200" dirty="0">
                <a:solidFill>
                  <a:prstClr val="black"/>
                </a:solidFill>
                <a:latin typeface="Arial" charset="0"/>
                <a:cs typeface="Arial" charset="0"/>
              </a:rPr>
              <a:t>the Phillips curve as </a:t>
            </a:r>
            <a:r>
              <a:rPr lang="en-US" sz="1200" b="1" dirty="0">
                <a:solidFill>
                  <a:prstClr val="black"/>
                </a:solidFill>
                <a:latin typeface="Arial" charset="0"/>
                <a:cs typeface="Arial" charset="0"/>
              </a:rPr>
              <a:t>SRPC</a:t>
            </a:r>
            <a:r>
              <a:rPr lang="en-US" sz="1200" dirty="0">
                <a:solidFill>
                  <a:prstClr val="black"/>
                </a:solidFill>
                <a:latin typeface="Arial" charset="0"/>
                <a:cs typeface="Arial" charset="0"/>
              </a:rPr>
              <a:t>. </a:t>
            </a:r>
            <a:endParaRPr lang="en-US" sz="1200" dirty="0" smtClean="0">
              <a:solidFill>
                <a:prstClr val="black"/>
              </a:solidFill>
              <a:latin typeface="Arial" charset="0"/>
              <a:cs typeface="Arial" charset="0"/>
            </a:endParaRPr>
          </a:p>
          <a:p>
            <a:pPr algn="l" fontAlgn="auto">
              <a:spcBef>
                <a:spcPts val="0"/>
              </a:spcBef>
              <a:spcAft>
                <a:spcPts val="0"/>
              </a:spcAft>
              <a:defRPr/>
            </a:pPr>
            <a:r>
              <a:rPr lang="en-US" sz="1200" dirty="0">
                <a:solidFill>
                  <a:prstClr val="black"/>
                </a:solidFill>
                <a:latin typeface="Arial" charset="0"/>
                <a:cs typeface="Arial" charset="0"/>
              </a:rPr>
              <a:t> </a:t>
            </a:r>
            <a:r>
              <a:rPr lang="en-US" sz="1200" dirty="0" smtClean="0">
                <a:solidFill>
                  <a:prstClr val="black"/>
                </a:solidFill>
                <a:latin typeface="Arial" charset="0"/>
                <a:cs typeface="Arial" charset="0"/>
              </a:rPr>
              <a:t>    b. Now assume the SRAS has shifted left. Name one factor that could cause this. ________________</a:t>
            </a:r>
          </a:p>
          <a:p>
            <a:pPr algn="l" fontAlgn="auto">
              <a:spcBef>
                <a:spcPts val="0"/>
              </a:spcBef>
              <a:spcAft>
                <a:spcPts val="0"/>
              </a:spcAft>
              <a:defRPr/>
            </a:pPr>
            <a:r>
              <a:rPr lang="en-US" sz="1200" dirty="0">
                <a:solidFill>
                  <a:prstClr val="black"/>
                </a:solidFill>
                <a:latin typeface="Arial" charset="0"/>
                <a:cs typeface="Arial" charset="0"/>
              </a:rPr>
              <a:t> </a:t>
            </a:r>
            <a:r>
              <a:rPr lang="en-US" sz="1200" dirty="0" smtClean="0">
                <a:solidFill>
                  <a:prstClr val="black"/>
                </a:solidFill>
                <a:latin typeface="Arial" charset="0"/>
                <a:cs typeface="Arial" charset="0"/>
              </a:rPr>
              <a:t>    c. Now on the graph show how this shift will </a:t>
            </a:r>
            <a:r>
              <a:rPr lang="en-US" sz="1200" b="1" dirty="0" smtClean="0">
                <a:solidFill>
                  <a:prstClr val="black"/>
                </a:solidFill>
                <a:latin typeface="Arial" charset="0"/>
                <a:cs typeface="Arial" charset="0"/>
              </a:rPr>
              <a:t>affect the SRPC</a:t>
            </a:r>
            <a:r>
              <a:rPr lang="en-US" sz="1200" dirty="0" smtClean="0">
                <a:solidFill>
                  <a:prstClr val="black"/>
                </a:solidFill>
                <a:latin typeface="Arial" charset="0"/>
                <a:cs typeface="Arial" charset="0"/>
              </a:rPr>
              <a:t>.</a:t>
            </a:r>
          </a:p>
          <a:p>
            <a:pPr algn="l" fontAlgn="auto">
              <a:spcBef>
                <a:spcPts val="0"/>
              </a:spcBef>
              <a:spcAft>
                <a:spcPts val="0"/>
              </a:spcAft>
              <a:defRPr/>
            </a:pPr>
            <a:r>
              <a:rPr lang="en-US" sz="1200" dirty="0">
                <a:solidFill>
                  <a:prstClr val="black"/>
                </a:solidFill>
                <a:latin typeface="Arial" charset="0"/>
                <a:cs typeface="Arial" charset="0"/>
              </a:rPr>
              <a:t> </a:t>
            </a:r>
            <a:r>
              <a:rPr lang="en-US" sz="1200" dirty="0" smtClean="0">
                <a:solidFill>
                  <a:prstClr val="black"/>
                </a:solidFill>
                <a:latin typeface="Arial" charset="0"/>
                <a:cs typeface="Arial" charset="0"/>
              </a:rPr>
              <a:t>    </a:t>
            </a:r>
          </a:p>
          <a:p>
            <a:pPr algn="l" fontAlgn="auto">
              <a:spcBef>
                <a:spcPts val="0"/>
              </a:spcBef>
              <a:spcAft>
                <a:spcPts val="0"/>
              </a:spcAft>
              <a:defRPr/>
            </a:pPr>
            <a:endParaRPr lang="en-US" sz="1200" dirty="0">
              <a:solidFill>
                <a:prstClr val="black"/>
              </a:solidFill>
              <a:latin typeface="Arial" charset="0"/>
              <a:cs typeface="Arial" charset="0"/>
            </a:endParaRPr>
          </a:p>
          <a:p>
            <a:pPr algn="l" fontAlgn="auto">
              <a:spcBef>
                <a:spcPts val="0"/>
              </a:spcBef>
              <a:spcAft>
                <a:spcPts val="0"/>
              </a:spcAft>
            </a:pPr>
            <a:endParaRPr lang="en-US" sz="1200" dirty="0" smtClean="0">
              <a:solidFill>
                <a:prstClr val="black"/>
              </a:solidFill>
              <a:latin typeface="Arial" pitchFamily="34" charset="0"/>
              <a:cs typeface="Arial" pitchFamily="34" charset="0"/>
            </a:endParaRPr>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6995" t="54693" r="13005" b="15973"/>
          <a:stretch/>
        </p:blipFill>
        <p:spPr bwMode="auto">
          <a:xfrm>
            <a:off x="7488382" y="3108960"/>
            <a:ext cx="1579418" cy="115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0" y="4442610"/>
            <a:ext cx="7010400" cy="111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endParaRPr lang="en-US" sz="1200" dirty="0" smtClean="0">
              <a:solidFill>
                <a:prstClr val="black"/>
              </a:solidFill>
              <a:latin typeface="Arial" pitchFamily="34" charset="0"/>
              <a:cs typeface="Arial" pitchFamily="34" charset="0"/>
            </a:endParaRPr>
          </a:p>
          <a:p>
            <a:pPr algn="l">
              <a:defRPr/>
            </a:pPr>
            <a:endParaRPr lang="en-US" sz="1200" dirty="0">
              <a:solidFill>
                <a:prstClr val="black"/>
              </a:solidFill>
              <a:latin typeface="Arial" pitchFamily="34" charset="0"/>
              <a:cs typeface="Arial" pitchFamily="34" charset="0"/>
            </a:endParaRPr>
          </a:p>
          <a:p>
            <a:pPr algn="l">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r>
              <a:rPr lang="en-US" sz="1200" dirty="0" smtClean="0">
                <a:solidFill>
                  <a:prstClr val="black"/>
                </a:solidFill>
                <a:latin typeface="Arial" pitchFamily="34" charset="0"/>
                <a:cs typeface="Arial" pitchFamily="34" charset="0"/>
              </a:rPr>
              <a:t>16.</a:t>
            </a:r>
            <a:r>
              <a:rPr lang="en-US" sz="1200" dirty="0" smtClean="0">
                <a:solidFill>
                  <a:prstClr val="black"/>
                </a:solidFill>
                <a:latin typeface="Arial" charset="0"/>
                <a:cs typeface="Arial" charset="0"/>
              </a:rPr>
              <a:t> </a:t>
            </a:r>
            <a:r>
              <a:rPr lang="en-US" sz="1200" dirty="0">
                <a:solidFill>
                  <a:prstClr val="black"/>
                </a:solidFill>
                <a:latin typeface="Arial" charset="0"/>
                <a:cs typeface="Arial" charset="0"/>
              </a:rPr>
              <a:t>Assume that the </a:t>
            </a:r>
            <a:r>
              <a:rPr lang="en-US" sz="1200" b="1" dirty="0">
                <a:solidFill>
                  <a:prstClr val="black"/>
                </a:solidFill>
                <a:latin typeface="Arial" charset="0"/>
                <a:cs typeface="Arial" charset="0"/>
              </a:rPr>
              <a:t>natural rate of unemployment </a:t>
            </a:r>
            <a:r>
              <a:rPr lang="en-US" sz="1200" dirty="0">
                <a:solidFill>
                  <a:prstClr val="black"/>
                </a:solidFill>
                <a:latin typeface="Arial" charset="0"/>
                <a:cs typeface="Arial" charset="0"/>
              </a:rPr>
              <a:t>in</a:t>
            </a:r>
            <a:r>
              <a:rPr lang="en-US" sz="1200" b="1" dirty="0">
                <a:solidFill>
                  <a:prstClr val="black"/>
                </a:solidFill>
                <a:latin typeface="Arial" charset="0"/>
                <a:cs typeface="Arial" charset="0"/>
              </a:rPr>
              <a:t> Country X is 5</a:t>
            </a:r>
            <a:r>
              <a:rPr lang="en-US" sz="1200" b="1" dirty="0" smtClean="0">
                <a:solidFill>
                  <a:prstClr val="black"/>
                </a:solidFill>
                <a:latin typeface="Arial" charset="0"/>
                <a:cs typeface="Arial" charset="0"/>
              </a:rPr>
              <a:t>%</a:t>
            </a:r>
            <a:r>
              <a:rPr lang="en-US" sz="1200" dirty="0" smtClean="0">
                <a:solidFill>
                  <a:prstClr val="black"/>
                </a:solidFill>
                <a:latin typeface="Arial" charset="0"/>
                <a:cs typeface="Arial" charset="0"/>
              </a:rPr>
              <a:t>.</a:t>
            </a:r>
          </a:p>
          <a:p>
            <a:pPr algn="l" fontAlgn="auto">
              <a:spcBef>
                <a:spcPts val="0"/>
              </a:spcBef>
              <a:spcAft>
                <a:spcPts val="0"/>
              </a:spcAft>
              <a:defRPr/>
            </a:pPr>
            <a:r>
              <a:rPr lang="en-US" sz="1200" dirty="0">
                <a:solidFill>
                  <a:prstClr val="black"/>
                </a:solidFill>
                <a:latin typeface="Arial" charset="0"/>
                <a:cs typeface="Arial" charset="0"/>
              </a:rPr>
              <a:t> </a:t>
            </a:r>
            <a:r>
              <a:rPr lang="en-US" sz="1200" dirty="0" smtClean="0">
                <a:solidFill>
                  <a:prstClr val="black"/>
                </a:solidFill>
                <a:latin typeface="Arial" charset="0"/>
                <a:cs typeface="Arial" charset="0"/>
              </a:rPr>
              <a:t>    a.  </a:t>
            </a:r>
            <a:r>
              <a:rPr lang="en-US" sz="1200" b="1" dirty="0">
                <a:solidFill>
                  <a:prstClr val="black"/>
                </a:solidFill>
                <a:latin typeface="Arial" charset="0"/>
                <a:cs typeface="Arial" charset="0"/>
              </a:rPr>
              <a:t>Draw </a:t>
            </a:r>
            <a:r>
              <a:rPr lang="en-US" sz="1400" b="1" dirty="0" smtClean="0">
                <a:solidFill>
                  <a:prstClr val="black"/>
                </a:solidFill>
                <a:latin typeface="Arial" charset="0"/>
                <a:cs typeface="Arial" charset="0"/>
              </a:rPr>
              <a:t>a</a:t>
            </a:r>
            <a:r>
              <a:rPr lang="en-US" sz="1200" dirty="0" smtClean="0">
                <a:solidFill>
                  <a:prstClr val="black"/>
                </a:solidFill>
                <a:latin typeface="Arial" charset="0"/>
                <a:cs typeface="Arial" charset="0"/>
              </a:rPr>
              <a:t> </a:t>
            </a:r>
            <a:r>
              <a:rPr lang="en-US" sz="1200" b="1" dirty="0">
                <a:solidFill>
                  <a:prstClr val="black"/>
                </a:solidFill>
                <a:latin typeface="Arial" charset="0"/>
                <a:cs typeface="Arial" charset="0"/>
              </a:rPr>
              <a:t>correctly </a:t>
            </a:r>
            <a:r>
              <a:rPr lang="en-US" sz="1200" b="1" dirty="0" smtClean="0">
                <a:solidFill>
                  <a:prstClr val="black"/>
                </a:solidFill>
                <a:latin typeface="Arial" charset="0"/>
                <a:cs typeface="Arial" charset="0"/>
              </a:rPr>
              <a:t>labeled graph </a:t>
            </a:r>
            <a:r>
              <a:rPr lang="en-US" sz="1200" b="1" dirty="0">
                <a:solidFill>
                  <a:prstClr val="black"/>
                </a:solidFill>
                <a:latin typeface="Arial" charset="0"/>
                <a:cs typeface="Arial" charset="0"/>
              </a:rPr>
              <a:t>of the long-run Phillips curve </a:t>
            </a:r>
            <a:r>
              <a:rPr lang="en-US" sz="1200" dirty="0">
                <a:solidFill>
                  <a:prstClr val="black"/>
                </a:solidFill>
                <a:latin typeface="Arial" charset="0"/>
                <a:cs typeface="Arial" charset="0"/>
              </a:rPr>
              <a:t>and</a:t>
            </a:r>
            <a:r>
              <a:rPr lang="en-US" sz="1200" b="1" dirty="0">
                <a:solidFill>
                  <a:prstClr val="black"/>
                </a:solidFill>
                <a:latin typeface="Arial" charset="0"/>
                <a:cs typeface="Arial" charset="0"/>
              </a:rPr>
              <a:t> label it as</a:t>
            </a:r>
            <a:r>
              <a:rPr lang="en-US" sz="1200" dirty="0">
                <a:solidFill>
                  <a:prstClr val="black"/>
                </a:solidFill>
                <a:latin typeface="Arial" charset="0"/>
                <a:cs typeface="Arial" charset="0"/>
              </a:rPr>
              <a:t> </a:t>
            </a:r>
            <a:r>
              <a:rPr lang="en-US" sz="1200" b="1" dirty="0">
                <a:solidFill>
                  <a:prstClr val="black"/>
                </a:solidFill>
                <a:latin typeface="Arial" charset="0"/>
                <a:cs typeface="Arial" charset="0"/>
              </a:rPr>
              <a:t>LRPC</a:t>
            </a:r>
            <a:r>
              <a:rPr lang="en-US" sz="1200" dirty="0" smtClean="0">
                <a:solidFill>
                  <a:prstClr val="black"/>
                </a:solidFill>
                <a:latin typeface="Arial" charset="0"/>
                <a:cs typeface="Arial" charset="0"/>
              </a:rPr>
              <a:t>.</a:t>
            </a:r>
          </a:p>
          <a:p>
            <a:pPr algn="l" fontAlgn="auto">
              <a:spcBef>
                <a:spcPts val="0"/>
              </a:spcBef>
              <a:spcAft>
                <a:spcPts val="0"/>
              </a:spcAft>
              <a:defRPr/>
            </a:pPr>
            <a:r>
              <a:rPr lang="en-US" sz="1200" dirty="0" smtClean="0">
                <a:solidFill>
                  <a:prstClr val="black"/>
                </a:solidFill>
                <a:latin typeface="Arial" charset="0"/>
                <a:cs typeface="Arial" charset="0"/>
              </a:rPr>
              <a:t>     b. What </a:t>
            </a:r>
            <a:r>
              <a:rPr lang="en-US" sz="1200" dirty="0">
                <a:solidFill>
                  <a:prstClr val="black"/>
                </a:solidFill>
                <a:latin typeface="Arial" charset="0"/>
                <a:cs typeface="Arial" charset="0"/>
              </a:rPr>
              <a:t>is the </a:t>
            </a:r>
            <a:r>
              <a:rPr lang="en-US" sz="1200" b="1" dirty="0">
                <a:solidFill>
                  <a:prstClr val="black"/>
                </a:solidFill>
                <a:latin typeface="Arial" charset="0"/>
                <a:cs typeface="Arial" charset="0"/>
              </a:rPr>
              <a:t>relationship between the unemployment rate and </a:t>
            </a:r>
            <a:r>
              <a:rPr lang="en-US" sz="1200" b="1" dirty="0" smtClean="0">
                <a:solidFill>
                  <a:prstClr val="black"/>
                </a:solidFill>
                <a:latin typeface="Arial" charset="0"/>
                <a:cs typeface="Arial" charset="0"/>
              </a:rPr>
              <a:t>the </a:t>
            </a:r>
            <a:r>
              <a:rPr lang="en-US" sz="1200" b="1" dirty="0">
                <a:solidFill>
                  <a:prstClr val="black"/>
                </a:solidFill>
                <a:latin typeface="Arial" charset="0"/>
                <a:cs typeface="Arial" charset="0"/>
              </a:rPr>
              <a:t>inflation rate in the </a:t>
            </a:r>
            <a:endParaRPr lang="en-US" sz="1200" b="1" dirty="0" smtClean="0">
              <a:solidFill>
                <a:prstClr val="black"/>
              </a:solidFill>
              <a:latin typeface="Arial" charset="0"/>
              <a:cs typeface="Arial" charset="0"/>
            </a:endParaRPr>
          </a:p>
          <a:p>
            <a:pPr algn="l" fontAlgn="auto">
              <a:spcBef>
                <a:spcPts val="0"/>
              </a:spcBef>
              <a:spcAft>
                <a:spcPts val="0"/>
              </a:spcAft>
              <a:defRPr/>
            </a:pPr>
            <a:r>
              <a:rPr lang="en-US" sz="1200" b="1" dirty="0">
                <a:solidFill>
                  <a:prstClr val="black"/>
                </a:solidFill>
                <a:latin typeface="Arial" charset="0"/>
                <a:cs typeface="Arial" charset="0"/>
              </a:rPr>
              <a:t> </a:t>
            </a:r>
            <a:r>
              <a:rPr lang="en-US" sz="1200" b="1" dirty="0" smtClean="0">
                <a:solidFill>
                  <a:prstClr val="black"/>
                </a:solidFill>
                <a:latin typeface="Arial" charset="0"/>
                <a:cs typeface="Arial" charset="0"/>
              </a:rPr>
              <a:t>        long </a:t>
            </a:r>
            <a:r>
              <a:rPr lang="en-US" sz="1200" b="1" dirty="0">
                <a:solidFill>
                  <a:prstClr val="black"/>
                </a:solidFill>
                <a:latin typeface="Arial" charset="0"/>
                <a:cs typeface="Arial" charset="0"/>
              </a:rPr>
              <a:t>run</a:t>
            </a:r>
            <a:r>
              <a:rPr lang="en-US" sz="1200" dirty="0" smtClean="0">
                <a:solidFill>
                  <a:prstClr val="black"/>
                </a:solidFill>
                <a:latin typeface="Arial" charset="0"/>
                <a:cs typeface="Arial" charset="0"/>
              </a:rPr>
              <a:t>? ________________________________________________________________</a:t>
            </a:r>
            <a:endParaRPr lang="en-US" sz="1200" dirty="0">
              <a:solidFill>
                <a:prstClr val="black"/>
              </a:solidFill>
              <a:latin typeface="Arial" charset="0"/>
              <a:cs typeface="Arial" charset="0"/>
            </a:endParaRPr>
          </a:p>
          <a:p>
            <a:pPr algn="l" fontAlgn="auto">
              <a:spcBef>
                <a:spcPts val="0"/>
              </a:spcBef>
              <a:spcAft>
                <a:spcPts val="0"/>
              </a:spcAft>
              <a:defRPr/>
            </a:pPr>
            <a:endParaRPr lang="en-US" sz="1200" dirty="0">
              <a:solidFill>
                <a:prstClr val="black"/>
              </a:solidFill>
              <a:latin typeface="Arial" charset="0"/>
              <a:cs typeface="Arial" charset="0"/>
            </a:endParaRPr>
          </a:p>
          <a:p>
            <a:pPr algn="l">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cs typeface="Arial" charset="0"/>
            </a:endParaRPr>
          </a:p>
          <a:p>
            <a:pPr algn="l" fontAlgn="auto">
              <a:spcBef>
                <a:spcPts val="0"/>
              </a:spcBef>
              <a:spcAft>
                <a:spcPts val="0"/>
              </a:spcAft>
            </a:pPr>
            <a:endParaRPr lang="en-US" sz="1200" dirty="0" smtClean="0">
              <a:solidFill>
                <a:prstClr val="black"/>
              </a:solidFill>
              <a:latin typeface="Arial" pitchFamily="34" charset="0"/>
              <a:cs typeface="Arial" pitchFamily="34" charset="0"/>
            </a:endParaRPr>
          </a:p>
        </p:txBody>
      </p:sp>
      <p:pic>
        <p:nvPicPr>
          <p:cNvPr id="2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6995" t="54693" r="13005" b="15973"/>
          <a:stretch/>
        </p:blipFill>
        <p:spPr bwMode="auto">
          <a:xfrm>
            <a:off x="7488382" y="4328160"/>
            <a:ext cx="1579418" cy="115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6995" t="54693" r="13005" b="15973"/>
          <a:stretch/>
        </p:blipFill>
        <p:spPr bwMode="auto">
          <a:xfrm>
            <a:off x="7488382" y="5547360"/>
            <a:ext cx="1579418" cy="115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 y="5661810"/>
            <a:ext cx="7010400" cy="111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endParaRPr lang="en-US" sz="1200" dirty="0" smtClean="0">
              <a:solidFill>
                <a:prstClr val="black"/>
              </a:solidFill>
              <a:latin typeface="Arial" pitchFamily="34" charset="0"/>
              <a:cs typeface="Arial" pitchFamily="34" charset="0"/>
            </a:endParaRPr>
          </a:p>
          <a:p>
            <a:pPr algn="l">
              <a:defRPr/>
            </a:pPr>
            <a:endParaRPr lang="en-US" sz="1200" dirty="0">
              <a:solidFill>
                <a:prstClr val="black"/>
              </a:solidFill>
              <a:latin typeface="Arial" pitchFamily="34" charset="0"/>
              <a:cs typeface="Arial" pitchFamily="34" charset="0"/>
            </a:endParaRPr>
          </a:p>
          <a:p>
            <a:pPr algn="l">
              <a:defRPr/>
            </a:pPr>
            <a:endParaRPr lang="en-US" sz="1200" dirty="0" smtClean="0">
              <a:solidFill>
                <a:prstClr val="black"/>
              </a:solidFill>
              <a:latin typeface="Arial" pitchFamily="34" charset="0"/>
              <a:cs typeface="Arial" pitchFamily="34" charset="0"/>
            </a:endParaRPr>
          </a:p>
          <a:p>
            <a:pPr algn="l" eaLnBrk="0" fontAlgn="auto" hangingPunct="0">
              <a:spcBef>
                <a:spcPts val="0"/>
              </a:spcBef>
              <a:spcAft>
                <a:spcPts val="0"/>
              </a:spcAft>
              <a:defRPr/>
            </a:pPr>
            <a:r>
              <a:rPr lang="en-US" sz="1200" dirty="0" smtClean="0">
                <a:solidFill>
                  <a:prstClr val="black"/>
                </a:solidFill>
                <a:latin typeface="Arial" pitchFamily="34" charset="0"/>
                <a:cs typeface="Arial" pitchFamily="34" charset="0"/>
              </a:rPr>
              <a:t>17. </a:t>
            </a:r>
            <a:r>
              <a:rPr lang="en-US" sz="1200" dirty="0">
                <a:solidFill>
                  <a:prstClr val="black"/>
                </a:solidFill>
                <a:latin typeface="Arial" charset="0"/>
              </a:rPr>
              <a:t>Assume that the </a:t>
            </a:r>
            <a:r>
              <a:rPr lang="en-US" sz="1200" b="1" dirty="0">
                <a:solidFill>
                  <a:prstClr val="black"/>
                </a:solidFill>
                <a:latin typeface="Arial" charset="0"/>
              </a:rPr>
              <a:t>government reduces the level of </a:t>
            </a:r>
            <a:r>
              <a:rPr lang="en-US" sz="1200" b="1" dirty="0" smtClean="0">
                <a:solidFill>
                  <a:prstClr val="black"/>
                </a:solidFill>
                <a:latin typeface="Arial" charset="0"/>
              </a:rPr>
              <a:t> </a:t>
            </a:r>
            <a:r>
              <a:rPr lang="en-US" sz="1200" b="1" dirty="0">
                <a:solidFill>
                  <a:prstClr val="black"/>
                </a:solidFill>
                <a:latin typeface="Arial" charset="0"/>
              </a:rPr>
              <a:t>unemployment compensation</a:t>
            </a:r>
            <a:r>
              <a:rPr lang="en-US" sz="1200" dirty="0" smtClean="0">
                <a:solidFill>
                  <a:prstClr val="black"/>
                </a:solidFill>
                <a:latin typeface="Arial" charset="0"/>
              </a:rPr>
              <a:t>.</a:t>
            </a:r>
          </a:p>
          <a:p>
            <a:pPr algn="l" eaLnBrk="0" fontAlgn="auto" hangingPunct="0">
              <a:spcBef>
                <a:spcPts val="0"/>
              </a:spcBef>
              <a:spcAft>
                <a:spcPts val="0"/>
              </a:spcAft>
              <a:defRPr/>
            </a:pPr>
            <a:r>
              <a:rPr lang="en-US" sz="1200" dirty="0" smtClean="0">
                <a:solidFill>
                  <a:prstClr val="black"/>
                </a:solidFill>
                <a:latin typeface="Arial" charset="0"/>
              </a:rPr>
              <a:t>      a. Explain </a:t>
            </a:r>
            <a:r>
              <a:rPr lang="en-US" sz="1200" dirty="0">
                <a:solidFill>
                  <a:prstClr val="black"/>
                </a:solidFill>
                <a:latin typeface="Arial" charset="0"/>
              </a:rPr>
              <a:t>how this </a:t>
            </a:r>
            <a:r>
              <a:rPr lang="en-US" sz="1200" b="1" dirty="0">
                <a:solidFill>
                  <a:prstClr val="black"/>
                </a:solidFill>
                <a:latin typeface="Arial" charset="0"/>
              </a:rPr>
              <a:t>affects the natural rate of unemployment</a:t>
            </a:r>
            <a:r>
              <a:rPr lang="en-US" sz="1200" dirty="0" smtClean="0">
                <a:solidFill>
                  <a:prstClr val="black"/>
                </a:solidFill>
                <a:latin typeface="Arial" charset="0"/>
              </a:rPr>
              <a:t>. __________________________</a:t>
            </a:r>
          </a:p>
          <a:p>
            <a:pPr algn="l" eaLnBrk="0" fontAlgn="auto" hangingPunct="0">
              <a:spcBef>
                <a:spcPts val="0"/>
              </a:spcBef>
              <a:spcAft>
                <a:spcPts val="0"/>
              </a:spcAft>
              <a:defRPr/>
            </a:pPr>
            <a:r>
              <a:rPr lang="en-US" sz="1200" dirty="0">
                <a:solidFill>
                  <a:prstClr val="black"/>
                </a:solidFill>
                <a:latin typeface="Arial" charset="0"/>
              </a:rPr>
              <a:t> </a:t>
            </a:r>
            <a:r>
              <a:rPr lang="en-US" sz="1200" dirty="0" smtClean="0">
                <a:solidFill>
                  <a:prstClr val="black"/>
                </a:solidFill>
                <a:latin typeface="Arial" charset="0"/>
              </a:rPr>
              <a:t>         ____________________________________________________________________________</a:t>
            </a:r>
            <a:endParaRPr lang="en-US" sz="1200" dirty="0">
              <a:solidFill>
                <a:prstClr val="black"/>
              </a:solidFill>
              <a:latin typeface="Arial" charset="0"/>
            </a:endParaRPr>
          </a:p>
          <a:p>
            <a:pPr algn="l" eaLnBrk="0" fontAlgn="auto" hangingPunct="0">
              <a:spcBef>
                <a:spcPts val="0"/>
              </a:spcBef>
              <a:spcAft>
                <a:spcPts val="0"/>
              </a:spcAft>
              <a:defRPr/>
            </a:pPr>
            <a:r>
              <a:rPr lang="en-US" sz="1200" dirty="0">
                <a:solidFill>
                  <a:prstClr val="black"/>
                </a:solidFill>
                <a:latin typeface="Arial" charset="0"/>
              </a:rPr>
              <a:t>       </a:t>
            </a:r>
            <a:r>
              <a:rPr lang="en-US" sz="1200" dirty="0" smtClean="0">
                <a:solidFill>
                  <a:prstClr val="black"/>
                </a:solidFill>
                <a:latin typeface="Arial" charset="0"/>
              </a:rPr>
              <a:t>b. </a:t>
            </a:r>
            <a:r>
              <a:rPr lang="en-US" sz="1200" dirty="0">
                <a:solidFill>
                  <a:prstClr val="black"/>
                </a:solidFill>
                <a:latin typeface="Arial" charset="0"/>
              </a:rPr>
              <a:t>Using a </a:t>
            </a:r>
            <a:r>
              <a:rPr lang="en-US" sz="1200" b="1" dirty="0">
                <a:solidFill>
                  <a:prstClr val="black"/>
                </a:solidFill>
                <a:latin typeface="Arial" charset="0"/>
              </a:rPr>
              <a:t>correctly labeled graph</a:t>
            </a:r>
            <a:r>
              <a:rPr lang="en-US" sz="1200" dirty="0">
                <a:solidFill>
                  <a:prstClr val="black"/>
                </a:solidFill>
                <a:latin typeface="Arial" charset="0"/>
              </a:rPr>
              <a:t>, show how this </a:t>
            </a:r>
            <a:r>
              <a:rPr lang="en-US" sz="1200" b="1" dirty="0">
                <a:solidFill>
                  <a:prstClr val="black"/>
                </a:solidFill>
                <a:latin typeface="Arial" charset="0"/>
              </a:rPr>
              <a:t>affects the </a:t>
            </a:r>
            <a:r>
              <a:rPr lang="en-US" sz="1100" b="1" dirty="0" smtClean="0">
                <a:solidFill>
                  <a:prstClr val="black"/>
                </a:solidFill>
                <a:latin typeface="Arial" charset="0"/>
              </a:rPr>
              <a:t>long-run </a:t>
            </a:r>
            <a:r>
              <a:rPr lang="en-US" sz="1200" b="1" dirty="0">
                <a:solidFill>
                  <a:prstClr val="black"/>
                </a:solidFill>
                <a:latin typeface="Arial" charset="0"/>
              </a:rPr>
              <a:t>P</a:t>
            </a:r>
            <a:r>
              <a:rPr lang="en-US" sz="1100" b="1" dirty="0">
                <a:solidFill>
                  <a:prstClr val="black"/>
                </a:solidFill>
                <a:latin typeface="Arial" charset="0"/>
              </a:rPr>
              <a:t>hillips curve</a:t>
            </a:r>
            <a:r>
              <a:rPr lang="en-US" sz="1200" dirty="0">
                <a:solidFill>
                  <a:prstClr val="black"/>
                </a:solidFill>
                <a:latin typeface="Arial" charset="0"/>
              </a:rPr>
              <a:t>.</a:t>
            </a:r>
          </a:p>
          <a:p>
            <a:pPr algn="l" eaLnBrk="0" fontAlgn="auto" hangingPunct="0">
              <a:spcBef>
                <a:spcPts val="0"/>
              </a:spcBef>
              <a:spcAft>
                <a:spcPts val="0"/>
              </a:spcAft>
              <a:defRPr/>
            </a:pPr>
            <a:endParaRPr lang="en-US" sz="1200" dirty="0">
              <a:solidFill>
                <a:prstClr val="black"/>
              </a:solidFill>
              <a:latin typeface="Arial" charset="0"/>
            </a:endParaRPr>
          </a:p>
          <a:p>
            <a:pPr algn="l" fontAlgn="auto">
              <a:spcBef>
                <a:spcPts val="0"/>
              </a:spcBef>
              <a:spcAft>
                <a:spcPts val="0"/>
              </a:spcAft>
              <a:defRPr/>
            </a:pPr>
            <a:endParaRPr lang="en-US" sz="1200" dirty="0">
              <a:solidFill>
                <a:prstClr val="black"/>
              </a:solidFill>
              <a:latin typeface="Arial" charset="0"/>
              <a:cs typeface="Arial" charset="0"/>
            </a:endParaRPr>
          </a:p>
          <a:p>
            <a:pPr algn="l">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cs typeface="Arial" charset="0"/>
            </a:endParaRPr>
          </a:p>
          <a:p>
            <a:pPr algn="l" fontAlgn="auto">
              <a:spcBef>
                <a:spcPts val="0"/>
              </a:spcBef>
              <a:spcAft>
                <a:spcPts val="0"/>
              </a:spcAft>
            </a:pPr>
            <a:endParaRPr lang="en-US" sz="12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0640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6995" t="54693" r="13005" b="15973"/>
          <a:stretch/>
        </p:blipFill>
        <p:spPr bwMode="auto">
          <a:xfrm>
            <a:off x="7280564" y="3810"/>
            <a:ext cx="1787236" cy="131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6995" t="54693" r="13005" b="15973"/>
          <a:stretch/>
        </p:blipFill>
        <p:spPr bwMode="auto">
          <a:xfrm>
            <a:off x="7331113" y="1306057"/>
            <a:ext cx="1787236" cy="131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6995" t="54693" r="13005" b="15973"/>
          <a:stretch/>
        </p:blipFill>
        <p:spPr bwMode="auto">
          <a:xfrm>
            <a:off x="7356764" y="2647950"/>
            <a:ext cx="1787236" cy="131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 y="2762250"/>
            <a:ext cx="6934200" cy="131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endParaRPr lang="en-US" sz="1200" b="1" dirty="0" smtClean="0">
              <a:solidFill>
                <a:prstClr val="black"/>
              </a:solidFill>
              <a:latin typeface="Arial" pitchFamily="34" charset="0"/>
              <a:cs typeface="Arial" pitchFamily="34" charset="0"/>
            </a:endParaRPr>
          </a:p>
          <a:p>
            <a:pPr algn="l">
              <a:defRPr/>
            </a:pPr>
            <a:endParaRPr lang="en-US" sz="1200" dirty="0">
              <a:solidFill>
                <a:prstClr val="black"/>
              </a:solidFill>
              <a:latin typeface="Arial" pitchFamily="34" charset="0"/>
              <a:cs typeface="Arial" pitchFamily="34" charset="0"/>
            </a:endParaRPr>
          </a:p>
          <a:p>
            <a:pPr algn="l">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r>
              <a:rPr lang="en-US" sz="1200" dirty="0" smtClean="0">
                <a:solidFill>
                  <a:prstClr val="black"/>
                </a:solidFill>
                <a:latin typeface="Arial" pitchFamily="34" charset="0"/>
                <a:cs typeface="Arial" pitchFamily="34" charset="0"/>
              </a:rPr>
              <a:t>20. </a:t>
            </a:r>
            <a:r>
              <a:rPr lang="en-US" sz="1200" dirty="0">
                <a:solidFill>
                  <a:prstClr val="black"/>
                </a:solidFill>
                <a:latin typeface="Arial" pitchFamily="34" charset="0"/>
                <a:cs typeface="Arial" pitchFamily="34" charset="0"/>
              </a:rPr>
              <a:t>Assume that the </a:t>
            </a:r>
            <a:r>
              <a:rPr lang="en-US" sz="1200" b="1" dirty="0">
                <a:solidFill>
                  <a:prstClr val="black"/>
                </a:solidFill>
                <a:latin typeface="Arial" pitchFamily="34" charset="0"/>
                <a:cs typeface="Arial" pitchFamily="34" charset="0"/>
              </a:rPr>
              <a:t>Fed</a:t>
            </a:r>
            <a:r>
              <a:rPr lang="en-US" sz="1200" dirty="0">
                <a:solidFill>
                  <a:prstClr val="black"/>
                </a:solidFill>
                <a:latin typeface="Arial" pitchFamily="34" charset="0"/>
                <a:cs typeface="Arial" pitchFamily="34" charset="0"/>
              </a:rPr>
              <a:t> takes action to </a:t>
            </a:r>
            <a:r>
              <a:rPr lang="en-US" sz="1200" b="1" dirty="0">
                <a:solidFill>
                  <a:prstClr val="black"/>
                </a:solidFill>
                <a:latin typeface="Arial" pitchFamily="34" charset="0"/>
                <a:cs typeface="Arial" pitchFamily="34" charset="0"/>
              </a:rPr>
              <a:t>lower inflation from 6% to 3%. </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What will happen to </a:t>
            </a:r>
            <a:r>
              <a:rPr lang="en-US" sz="1200" dirty="0" smtClean="0">
                <a:solidFill>
                  <a:prstClr val="black"/>
                </a:solidFill>
                <a:latin typeface="Arial" pitchFamily="34" charset="0"/>
                <a:cs typeface="Arial" pitchFamily="34" charset="0"/>
              </a:rPr>
              <a:t>each</a:t>
            </a:r>
          </a:p>
          <a:p>
            <a:pPr algn="l" fontAlgn="auto">
              <a:spcBef>
                <a:spcPts val="0"/>
              </a:spcBef>
              <a:spcAft>
                <a:spcPts val="0"/>
              </a:spcAft>
              <a:defRP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of the following as the economy </a:t>
            </a:r>
            <a:r>
              <a:rPr lang="en-US" sz="1200" b="1" dirty="0">
                <a:solidFill>
                  <a:prstClr val="black"/>
                </a:solidFill>
                <a:latin typeface="Arial" pitchFamily="34" charset="0"/>
                <a:cs typeface="Arial" pitchFamily="34" charset="0"/>
              </a:rPr>
              <a:t>approaches a </a:t>
            </a:r>
            <a:r>
              <a:rPr lang="en-US" sz="1200" b="1" dirty="0" smtClean="0">
                <a:solidFill>
                  <a:prstClr val="black"/>
                </a:solidFill>
                <a:latin typeface="Arial" pitchFamily="34" charset="0"/>
                <a:cs typeface="Arial" pitchFamily="34" charset="0"/>
              </a:rPr>
              <a:t>new long-run </a:t>
            </a:r>
            <a:r>
              <a:rPr lang="en-US" sz="1200" b="1" dirty="0">
                <a:solidFill>
                  <a:prstClr val="black"/>
                </a:solidFill>
                <a:latin typeface="Arial" pitchFamily="34" charset="0"/>
                <a:cs typeface="Arial" pitchFamily="34" charset="0"/>
              </a:rPr>
              <a:t>equilibrium</a:t>
            </a:r>
            <a:r>
              <a:rPr lang="en-US" sz="1200" dirty="0">
                <a:solidFill>
                  <a:prstClr val="black"/>
                </a:solidFill>
                <a:latin typeface="Arial" pitchFamily="34" charset="0"/>
                <a:cs typeface="Arial" pitchFamily="34" charset="0"/>
              </a:rPr>
              <a:t>.  </a:t>
            </a:r>
          </a:p>
          <a:p>
            <a:pPr algn="l" fontAlgn="auto">
              <a:spcBef>
                <a:spcPts val="0"/>
              </a:spcBef>
              <a:spcAft>
                <a:spcPts val="0"/>
              </a:spcAft>
              <a:defRP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a. </a:t>
            </a:r>
            <a:r>
              <a:rPr lang="en-US" sz="1400" dirty="0" smtClean="0">
                <a:solidFill>
                  <a:prstClr val="black"/>
                </a:solidFill>
                <a:latin typeface="Arial" pitchFamily="34" charset="0"/>
                <a:cs typeface="Arial" pitchFamily="34" charset="0"/>
              </a:rPr>
              <a:t>The </a:t>
            </a:r>
            <a:r>
              <a:rPr lang="en-US" sz="1400" dirty="0">
                <a:solidFill>
                  <a:prstClr val="black"/>
                </a:solidFill>
                <a:latin typeface="Arial" pitchFamily="34" charset="0"/>
                <a:cs typeface="Arial" pitchFamily="34" charset="0"/>
              </a:rPr>
              <a:t>short-run Phillips Curve. </a:t>
            </a:r>
            <a:r>
              <a:rPr lang="en-US" sz="1400" dirty="0" smtClean="0">
                <a:solidFill>
                  <a:prstClr val="black"/>
                </a:solidFill>
                <a:latin typeface="Arial" pitchFamily="34" charset="0"/>
                <a:cs typeface="Arial" pitchFamily="34" charset="0"/>
              </a:rPr>
              <a:t>Explain _________________________________</a:t>
            </a:r>
          </a:p>
          <a:p>
            <a:pPr algn="l" fontAlgn="auto">
              <a:spcBef>
                <a:spcPts val="0"/>
              </a:spcBef>
              <a:spcAft>
                <a:spcPts val="0"/>
              </a:spcAft>
              <a:defRPr/>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_______________________________________________________________</a:t>
            </a:r>
          </a:p>
          <a:p>
            <a:pPr algn="l" fontAlgn="auto">
              <a:spcBef>
                <a:spcPts val="0"/>
              </a:spcBef>
              <a:spcAft>
                <a:spcPts val="0"/>
              </a:spcAft>
              <a:defRPr/>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b. The natural rate of unemployment? __________________________________</a:t>
            </a:r>
          </a:p>
          <a:p>
            <a:pPr algn="l" fontAlgn="auto">
              <a:spcBef>
                <a:spcPts val="0"/>
              </a:spcBef>
              <a:spcAft>
                <a:spcPts val="0"/>
              </a:spcAft>
              <a:defRPr/>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_______________________________________________________________</a:t>
            </a:r>
            <a:endParaRPr lang="en-US" sz="1400" dirty="0">
              <a:solidFill>
                <a:prstClr val="black"/>
              </a:solidFill>
              <a:latin typeface="Arial" pitchFamily="34" charset="0"/>
              <a:cs typeface="Arial" pitchFamily="34" charset="0"/>
            </a:endParaRPr>
          </a:p>
          <a:p>
            <a:pPr algn="l" fontAlgn="auto">
              <a:spcBef>
                <a:spcPts val="0"/>
              </a:spcBef>
              <a:spcAft>
                <a:spcPts val="0"/>
              </a:spcAft>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endParaRPr>
          </a:p>
          <a:p>
            <a:pPr algn="l" fontAlgn="auto">
              <a:spcBef>
                <a:spcPts val="0"/>
              </a:spcBef>
              <a:spcAft>
                <a:spcPts val="0"/>
              </a:spcAft>
              <a:defRPr/>
            </a:pPr>
            <a:endParaRPr lang="en-US" sz="1200" dirty="0">
              <a:solidFill>
                <a:prstClr val="black"/>
              </a:solidFill>
              <a:latin typeface="Arial" charset="0"/>
              <a:cs typeface="Arial" charset="0"/>
            </a:endParaRPr>
          </a:p>
          <a:p>
            <a:pPr algn="l">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cs typeface="Arial" charset="0"/>
            </a:endParaRPr>
          </a:p>
          <a:p>
            <a:pPr algn="l" fontAlgn="auto">
              <a:spcBef>
                <a:spcPts val="0"/>
              </a:spcBef>
              <a:spcAft>
                <a:spcPts val="0"/>
              </a:spcAft>
            </a:pPr>
            <a:endParaRPr lang="en-US" sz="1200" dirty="0" smtClean="0">
              <a:solidFill>
                <a:prstClr val="black"/>
              </a:solidFill>
              <a:latin typeface="Arial" pitchFamily="34" charset="0"/>
              <a:cs typeface="Arial" pitchFamily="34" charset="0"/>
            </a:endParaRPr>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56995" t="54693" r="13005" b="15973"/>
          <a:stretch/>
        </p:blipFill>
        <p:spPr bwMode="auto">
          <a:xfrm>
            <a:off x="7356764" y="3990975"/>
            <a:ext cx="1787236" cy="131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4144" y="4347210"/>
            <a:ext cx="6934200" cy="655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endParaRPr lang="en-US" sz="1200" dirty="0" smtClean="0">
              <a:solidFill>
                <a:prstClr val="black"/>
              </a:solidFill>
              <a:latin typeface="Arial" pitchFamily="34" charset="0"/>
              <a:cs typeface="Arial" pitchFamily="34" charset="0"/>
            </a:endParaRPr>
          </a:p>
          <a:p>
            <a:pPr algn="l">
              <a:defRPr/>
            </a:pPr>
            <a:endParaRPr lang="en-US" sz="1200" dirty="0">
              <a:solidFill>
                <a:prstClr val="black"/>
              </a:solidFill>
              <a:latin typeface="Arial" pitchFamily="34" charset="0"/>
              <a:cs typeface="Arial" pitchFamily="34" charset="0"/>
            </a:endParaRPr>
          </a:p>
          <a:p>
            <a:pPr algn="l">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r>
              <a:rPr lang="en-US" sz="1200" dirty="0" smtClean="0">
                <a:solidFill>
                  <a:prstClr val="black"/>
                </a:solidFill>
                <a:latin typeface="Arial" pitchFamily="34" charset="0"/>
                <a:cs typeface="Arial" pitchFamily="34" charset="0"/>
              </a:rPr>
              <a:t>21. </a:t>
            </a:r>
            <a:r>
              <a:rPr lang="en-US" sz="1200" dirty="0">
                <a:solidFill>
                  <a:prstClr val="black"/>
                </a:solidFill>
                <a:latin typeface="Arial" pitchFamily="34" charset="0"/>
                <a:cs typeface="Arial" pitchFamily="34" charset="0"/>
              </a:rPr>
              <a:t>Assume that the U.S. economy is currently in a </a:t>
            </a:r>
            <a:r>
              <a:rPr lang="en-US" sz="1200" b="1" dirty="0">
                <a:solidFill>
                  <a:prstClr val="black"/>
                </a:solidFill>
                <a:latin typeface="Arial" pitchFamily="34" charset="0"/>
                <a:cs typeface="Arial" pitchFamily="34" charset="0"/>
              </a:rPr>
              <a:t>recession</a:t>
            </a:r>
            <a:r>
              <a:rPr lang="en-US" sz="1200" dirty="0">
                <a:solidFill>
                  <a:prstClr val="black"/>
                </a:solidFill>
                <a:latin typeface="Arial" pitchFamily="34" charset="0"/>
                <a:cs typeface="Arial" pitchFamily="34" charset="0"/>
              </a:rPr>
              <a:t> in a short-run equilibrium.</a:t>
            </a:r>
          </a:p>
          <a:p>
            <a:pPr marL="342900" indent="-342900" algn="l" fontAlgn="auto">
              <a:spcBef>
                <a:spcPts val="0"/>
              </a:spcBef>
              <a:spcAft>
                <a:spcPts val="0"/>
              </a:spcAft>
              <a:defRPr/>
            </a:pPr>
            <a:r>
              <a:rPr lang="en-US" sz="1200" dirty="0">
                <a:solidFill>
                  <a:prstClr val="black"/>
                </a:solidFill>
                <a:latin typeface="Arial" pitchFamily="34" charset="0"/>
                <a:cs typeface="Arial" pitchFamily="34" charset="0"/>
              </a:rPr>
              <a:t>  (a) Draw a correctly labeled graph of the </a:t>
            </a:r>
            <a:r>
              <a:rPr lang="en-US" sz="1200" b="1" dirty="0">
                <a:solidFill>
                  <a:prstClr val="black"/>
                </a:solidFill>
                <a:latin typeface="Arial" pitchFamily="34" charset="0"/>
                <a:cs typeface="Arial" pitchFamily="34" charset="0"/>
              </a:rPr>
              <a:t>short run and long-run Phillips curves</a:t>
            </a:r>
            <a:r>
              <a:rPr lang="en-US" sz="1200" dirty="0">
                <a:solidFill>
                  <a:prstClr val="black"/>
                </a:solidFill>
                <a:latin typeface="Arial" pitchFamily="34" charset="0"/>
                <a:cs typeface="Arial" pitchFamily="34" charset="0"/>
              </a:rPr>
              <a:t>.  Use the </a:t>
            </a:r>
            <a:r>
              <a:rPr lang="en-US" sz="1200" dirty="0" smtClean="0">
                <a:solidFill>
                  <a:prstClr val="black"/>
                </a:solidFill>
                <a:latin typeface="Arial" pitchFamily="34" charset="0"/>
                <a:cs typeface="Arial" pitchFamily="34" charset="0"/>
              </a:rPr>
              <a:t>letter </a:t>
            </a:r>
            <a:r>
              <a:rPr lang="en-US" sz="1200" b="1" dirty="0" smtClean="0">
                <a:solidFill>
                  <a:prstClr val="black"/>
                </a:solidFill>
                <a:latin typeface="Arial Black" pitchFamily="34" charset="0"/>
                <a:cs typeface="Arial" pitchFamily="34" charset="0"/>
              </a:rPr>
              <a:t>R</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to label a point that could represent the current state of the economy in </a:t>
            </a:r>
            <a:r>
              <a:rPr lang="en-US" sz="1200" dirty="0">
                <a:solidFill>
                  <a:prstClr val="black"/>
                </a:solidFill>
                <a:latin typeface="Arial Black" pitchFamily="34" charset="0"/>
                <a:cs typeface="Arial" pitchFamily="34" charset="0"/>
              </a:rPr>
              <a:t>Recession</a:t>
            </a:r>
            <a:r>
              <a:rPr lang="en-US" sz="1200" dirty="0" smtClean="0">
                <a:solidFill>
                  <a:prstClr val="black"/>
                </a:solidFill>
                <a:latin typeface="Arial" pitchFamily="34" charset="0"/>
                <a:cs typeface="Arial" pitchFamily="34" charset="0"/>
              </a:rPr>
              <a:t>.</a:t>
            </a:r>
          </a:p>
          <a:p>
            <a:pPr marL="342900" indent="-342900" algn="l" fontAlgn="auto">
              <a:spcBef>
                <a:spcPts val="0"/>
              </a:spcBef>
              <a:spcAft>
                <a:spcPts val="0"/>
              </a:spcAft>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pitchFamily="34" charset="0"/>
              <a:cs typeface="Arial" pitchFamily="34" charset="0"/>
            </a:endParaRPr>
          </a:p>
          <a:p>
            <a:pPr algn="l" fontAlgn="auto">
              <a:spcBef>
                <a:spcPts val="0"/>
              </a:spcBef>
              <a:spcAft>
                <a:spcPts val="0"/>
              </a:spcAft>
              <a:defRPr/>
            </a:pPr>
            <a:endParaRPr lang="en-US" sz="1200" dirty="0">
              <a:solidFill>
                <a:prstClr val="black"/>
              </a:solidFill>
              <a:latin typeface="Arial" charset="0"/>
              <a:cs typeface="Arial" charset="0"/>
            </a:endParaRPr>
          </a:p>
          <a:p>
            <a:pPr algn="l">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cs typeface="Arial" charset="0"/>
            </a:endParaRPr>
          </a:p>
          <a:p>
            <a:pPr algn="l" fontAlgn="auto">
              <a:spcBef>
                <a:spcPts val="0"/>
              </a:spcBef>
              <a:spcAft>
                <a:spcPts val="0"/>
              </a:spcAft>
            </a:pPr>
            <a:endParaRPr lang="en-US" sz="1200" dirty="0" smtClean="0">
              <a:solidFill>
                <a:prstClr val="black"/>
              </a:solidFill>
              <a:latin typeface="Arial" pitchFamily="34" charset="0"/>
              <a:cs typeface="Arial" pitchFamily="34" charset="0"/>
            </a:endParaRPr>
          </a:p>
        </p:txBody>
      </p:sp>
      <p:sp>
        <p:nvSpPr>
          <p:cNvPr id="5" name="Rectangle 4"/>
          <p:cNvSpPr/>
          <p:nvPr/>
        </p:nvSpPr>
        <p:spPr>
          <a:xfrm>
            <a:off x="0" y="1428750"/>
            <a:ext cx="6934200" cy="131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endParaRPr lang="en-US" sz="1200" dirty="0" smtClean="0">
              <a:solidFill>
                <a:prstClr val="black"/>
              </a:solidFill>
              <a:latin typeface="Arial" pitchFamily="34" charset="0"/>
              <a:cs typeface="Arial" pitchFamily="34" charset="0"/>
            </a:endParaRPr>
          </a:p>
          <a:p>
            <a:pPr algn="l">
              <a:defRPr/>
            </a:pPr>
            <a:endParaRPr lang="en-US" sz="1200" dirty="0">
              <a:solidFill>
                <a:prstClr val="black"/>
              </a:solidFill>
              <a:latin typeface="Arial" pitchFamily="34" charset="0"/>
              <a:cs typeface="Arial" pitchFamily="34" charset="0"/>
            </a:endParaRPr>
          </a:p>
          <a:p>
            <a:pPr algn="l">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r>
              <a:rPr lang="en-US" sz="1200" dirty="0" smtClean="0">
                <a:solidFill>
                  <a:prstClr val="black"/>
                </a:solidFill>
                <a:latin typeface="Arial" pitchFamily="34" charset="0"/>
                <a:cs typeface="Arial" pitchFamily="34" charset="0"/>
              </a:rPr>
              <a:t>19. </a:t>
            </a:r>
            <a:r>
              <a:rPr lang="en-US" sz="1200" dirty="0">
                <a:solidFill>
                  <a:prstClr val="black"/>
                </a:solidFill>
                <a:latin typeface="Arial" pitchFamily="34" charset="0"/>
                <a:cs typeface="Arial" pitchFamily="34" charset="0"/>
              </a:rPr>
              <a:t>Assume that the U.S economy is in long-run equilibrium with an </a:t>
            </a:r>
            <a:r>
              <a:rPr lang="en-US" sz="1200" dirty="0" smtClean="0">
                <a:solidFill>
                  <a:prstClr val="black"/>
                </a:solidFill>
                <a:latin typeface="Arial" pitchFamily="34" charset="0"/>
                <a:cs typeface="Arial" pitchFamily="34" charset="0"/>
              </a:rPr>
              <a:t>expected </a:t>
            </a:r>
            <a:r>
              <a:rPr lang="en-US" sz="1200" b="1" dirty="0" smtClean="0">
                <a:solidFill>
                  <a:prstClr val="black"/>
                </a:solidFill>
                <a:latin typeface="Arial" pitchFamily="34" charset="0"/>
                <a:cs typeface="Arial" pitchFamily="34" charset="0"/>
              </a:rPr>
              <a:t>inflation </a:t>
            </a:r>
            <a:r>
              <a:rPr lang="en-US" sz="1200" b="1" dirty="0">
                <a:solidFill>
                  <a:prstClr val="black"/>
                </a:solidFill>
                <a:latin typeface="Arial" pitchFamily="34" charset="0"/>
                <a:cs typeface="Arial" pitchFamily="34" charset="0"/>
              </a:rPr>
              <a:t>rate of 6</a:t>
            </a:r>
            <a:r>
              <a:rPr lang="en-US" sz="1200" b="1" dirty="0" smtClean="0">
                <a:solidFill>
                  <a:prstClr val="black"/>
                </a:solidFill>
                <a:latin typeface="Arial" pitchFamily="34" charset="0"/>
                <a:cs typeface="Arial" pitchFamily="34" charset="0"/>
              </a:rPr>
              <a:t>%</a:t>
            </a:r>
          </a:p>
          <a:p>
            <a:pPr algn="l" fontAlgn="auto">
              <a:spcBef>
                <a:spcPts val="0"/>
              </a:spcBef>
              <a:spcAft>
                <a:spcPts val="0"/>
              </a:spcAft>
              <a:defRPr/>
            </a:pPr>
            <a:r>
              <a:rPr lang="en-US" sz="1200" b="1" dirty="0">
                <a:solidFill>
                  <a:prstClr val="black"/>
                </a:solidFill>
                <a:latin typeface="Arial" pitchFamily="34" charset="0"/>
                <a:cs typeface="Arial" pitchFamily="34" charset="0"/>
              </a:rPr>
              <a:t> </a:t>
            </a:r>
            <a:r>
              <a:rPr lang="en-US" sz="1200" b="1" dirty="0" smtClean="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and </a:t>
            </a:r>
            <a:r>
              <a:rPr lang="en-US" sz="1200" dirty="0">
                <a:solidFill>
                  <a:prstClr val="black"/>
                </a:solidFill>
                <a:latin typeface="Arial" pitchFamily="34" charset="0"/>
                <a:cs typeface="Arial" pitchFamily="34" charset="0"/>
              </a:rPr>
              <a:t>an </a:t>
            </a:r>
            <a:r>
              <a:rPr lang="en-US" sz="1200" b="1" dirty="0">
                <a:solidFill>
                  <a:prstClr val="black"/>
                </a:solidFill>
                <a:latin typeface="Arial" pitchFamily="34" charset="0"/>
                <a:cs typeface="Arial" pitchFamily="34" charset="0"/>
              </a:rPr>
              <a:t>unemployment rate of 5%.</a:t>
            </a:r>
            <a:r>
              <a:rPr lang="en-US" sz="1200" dirty="0">
                <a:solidFill>
                  <a:prstClr val="black"/>
                </a:solidFill>
                <a:latin typeface="Arial" pitchFamily="34" charset="0"/>
                <a:cs typeface="Arial" pitchFamily="34" charset="0"/>
              </a:rPr>
              <a:t>  The </a:t>
            </a:r>
            <a:r>
              <a:rPr lang="en-US" sz="1200" b="1" dirty="0">
                <a:solidFill>
                  <a:prstClr val="black"/>
                </a:solidFill>
                <a:latin typeface="Arial" pitchFamily="34" charset="0"/>
                <a:cs typeface="Arial" pitchFamily="34" charset="0"/>
              </a:rPr>
              <a:t>nominal interest rate is 8%.</a:t>
            </a:r>
          </a:p>
          <a:p>
            <a:pPr algn="l" fontAlgn="auto">
              <a:spcBef>
                <a:spcPts val="0"/>
              </a:spcBef>
              <a:spcAft>
                <a:spcPts val="0"/>
              </a:spcAft>
              <a:defRP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a.</a:t>
            </a: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Using </a:t>
            </a:r>
            <a:r>
              <a:rPr lang="en-US" sz="1200" dirty="0">
                <a:solidFill>
                  <a:prstClr val="black"/>
                </a:solidFill>
                <a:latin typeface="Arial" pitchFamily="34" charset="0"/>
                <a:cs typeface="Arial" pitchFamily="34" charset="0"/>
              </a:rPr>
              <a:t>a correctly labeled graph with both the </a:t>
            </a:r>
            <a:r>
              <a:rPr lang="en-US" sz="1200" b="1" dirty="0">
                <a:solidFill>
                  <a:prstClr val="black"/>
                </a:solidFill>
                <a:latin typeface="Arial" pitchFamily="34" charset="0"/>
                <a:cs typeface="Arial" pitchFamily="34" charset="0"/>
              </a:rPr>
              <a:t>short-run and long-run </a:t>
            </a:r>
            <a:r>
              <a:rPr lang="en-US" sz="1200" b="1" dirty="0" smtClean="0">
                <a:solidFill>
                  <a:prstClr val="black"/>
                </a:solidFill>
                <a:latin typeface="Arial" pitchFamily="34" charset="0"/>
                <a:cs typeface="Arial" pitchFamily="34" charset="0"/>
              </a:rPr>
              <a:t>Phillips curves </a:t>
            </a:r>
            <a:r>
              <a:rPr lang="en-US" sz="1200" dirty="0">
                <a:solidFill>
                  <a:prstClr val="black"/>
                </a:solidFill>
                <a:latin typeface="Arial" pitchFamily="34" charset="0"/>
                <a:cs typeface="Arial" pitchFamily="34" charset="0"/>
              </a:rPr>
              <a:t>and </a:t>
            </a:r>
            <a:r>
              <a:rPr lang="en-US" sz="1200" dirty="0" smtClean="0">
                <a:solidFill>
                  <a:prstClr val="black"/>
                </a:solidFill>
                <a:latin typeface="Arial" pitchFamily="34" charset="0"/>
                <a:cs typeface="Arial" pitchFamily="34" charset="0"/>
              </a:rPr>
              <a:t>the</a:t>
            </a:r>
          </a:p>
          <a:p>
            <a:pPr algn="l" fontAlgn="auto">
              <a:spcBef>
                <a:spcPts val="0"/>
              </a:spcBef>
              <a:spcAft>
                <a:spcPts val="0"/>
              </a:spcAft>
              <a:defRP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relevant numbers from above, show the current </a:t>
            </a:r>
            <a:r>
              <a:rPr lang="en-US" sz="1200" b="1" dirty="0">
                <a:solidFill>
                  <a:prstClr val="black"/>
                </a:solidFill>
                <a:latin typeface="Arial" pitchFamily="34" charset="0"/>
                <a:cs typeface="Arial" pitchFamily="34" charset="0"/>
              </a:rPr>
              <a:t>long-run </a:t>
            </a:r>
            <a:r>
              <a:rPr lang="en-US" sz="1200" b="1" dirty="0" smtClean="0">
                <a:solidFill>
                  <a:prstClr val="black"/>
                </a:solidFill>
                <a:latin typeface="Arial" pitchFamily="34" charset="0"/>
                <a:cs typeface="Arial" pitchFamily="34" charset="0"/>
              </a:rPr>
              <a:t>equilibrium </a:t>
            </a:r>
            <a:r>
              <a:rPr lang="en-US" sz="1200" b="1" dirty="0">
                <a:solidFill>
                  <a:prstClr val="black"/>
                </a:solidFill>
                <a:latin typeface="Arial" pitchFamily="34" charset="0"/>
                <a:cs typeface="Arial" pitchFamily="34" charset="0"/>
              </a:rPr>
              <a:t>as point “A</a:t>
            </a:r>
            <a:r>
              <a:rPr lang="en-US" sz="1200" b="1" dirty="0" smtClean="0">
                <a:solidFill>
                  <a:prstClr val="black"/>
                </a:solidFill>
                <a:latin typeface="Arial" pitchFamily="34" charset="0"/>
                <a:cs typeface="Arial" pitchFamily="34" charset="0"/>
              </a:rPr>
              <a:t>”.</a:t>
            </a:r>
          </a:p>
          <a:p>
            <a:pPr algn="l" fontAlgn="auto">
              <a:spcBef>
                <a:spcPts val="0"/>
              </a:spcBef>
              <a:spcAft>
                <a:spcPts val="0"/>
              </a:spcAft>
              <a:defRPr/>
            </a:pPr>
            <a:r>
              <a:rPr lang="en-US" sz="1200" dirty="0" smtClean="0">
                <a:solidFill>
                  <a:prstClr val="black"/>
                </a:solidFill>
                <a:latin typeface="Arial" pitchFamily="34" charset="0"/>
                <a:cs typeface="Arial" pitchFamily="34" charset="0"/>
              </a:rPr>
              <a:t>   b. Calculate </a:t>
            </a:r>
            <a:r>
              <a:rPr lang="en-US" sz="1200" dirty="0">
                <a:solidFill>
                  <a:prstClr val="black"/>
                </a:solidFill>
                <a:latin typeface="Arial" pitchFamily="34" charset="0"/>
                <a:cs typeface="Arial" pitchFamily="34" charset="0"/>
              </a:rPr>
              <a:t>the </a:t>
            </a:r>
            <a:r>
              <a:rPr lang="en-US" sz="1200" b="1" dirty="0">
                <a:solidFill>
                  <a:prstClr val="black"/>
                </a:solidFill>
                <a:latin typeface="Arial" pitchFamily="34" charset="0"/>
                <a:cs typeface="Arial" pitchFamily="34" charset="0"/>
              </a:rPr>
              <a:t>real interest rate </a:t>
            </a:r>
            <a:r>
              <a:rPr lang="en-US" sz="1200" dirty="0">
                <a:solidFill>
                  <a:prstClr val="black"/>
                </a:solidFill>
                <a:latin typeface="Arial" pitchFamily="34" charset="0"/>
                <a:cs typeface="Arial" pitchFamily="34" charset="0"/>
              </a:rPr>
              <a:t>in the long-run equilibrium</a:t>
            </a:r>
            <a:r>
              <a:rPr lang="en-US" sz="1200" dirty="0" smtClean="0">
                <a:solidFill>
                  <a:prstClr val="black"/>
                </a:solidFill>
                <a:latin typeface="Arial" pitchFamily="34" charset="0"/>
                <a:cs typeface="Arial" pitchFamily="34" charset="0"/>
              </a:rPr>
              <a:t>. </a:t>
            </a:r>
          </a:p>
          <a:p>
            <a:pPr algn="l" fontAlgn="auto">
              <a:spcBef>
                <a:spcPts val="0"/>
              </a:spcBef>
              <a:spcAft>
                <a:spcPts val="0"/>
              </a:spcAft>
              <a:defRP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____________________________________________________________________________</a:t>
            </a:r>
            <a:r>
              <a:rPr lang="en-US" sz="1200" dirty="0">
                <a:solidFill>
                  <a:prstClr val="black"/>
                </a:solidFill>
                <a:latin typeface="Arial" pitchFamily="34" charset="0"/>
                <a:cs typeface="Arial" pitchFamily="34" charset="0"/>
              </a:rPr>
              <a:t> </a:t>
            </a:r>
          </a:p>
          <a:p>
            <a:pPr algn="l" fontAlgn="auto">
              <a:spcBef>
                <a:spcPts val="0"/>
              </a:spcBef>
              <a:spcAft>
                <a:spcPts val="0"/>
              </a:spcAft>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endParaRPr>
          </a:p>
          <a:p>
            <a:pPr algn="l" fontAlgn="auto">
              <a:spcBef>
                <a:spcPts val="0"/>
              </a:spcBef>
              <a:spcAft>
                <a:spcPts val="0"/>
              </a:spcAft>
              <a:defRPr/>
            </a:pPr>
            <a:endParaRPr lang="en-US" sz="1200" dirty="0">
              <a:solidFill>
                <a:prstClr val="black"/>
              </a:solidFill>
              <a:latin typeface="Arial" charset="0"/>
              <a:cs typeface="Arial" charset="0"/>
            </a:endParaRPr>
          </a:p>
          <a:p>
            <a:pPr algn="l">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cs typeface="Arial" charset="0"/>
            </a:endParaRPr>
          </a:p>
          <a:p>
            <a:pPr algn="l" fontAlgn="auto">
              <a:spcBef>
                <a:spcPts val="0"/>
              </a:spcBef>
              <a:spcAft>
                <a:spcPts val="0"/>
              </a:spcAft>
            </a:pPr>
            <a:endParaRPr lang="en-US" sz="1200" dirty="0" smtClean="0">
              <a:solidFill>
                <a:prstClr val="black"/>
              </a:solidFill>
              <a:latin typeface="Arial" pitchFamily="34" charset="0"/>
              <a:cs typeface="Arial" pitchFamily="34" charset="0"/>
            </a:endParaRPr>
          </a:p>
        </p:txBody>
      </p:sp>
      <p:sp>
        <p:nvSpPr>
          <p:cNvPr id="2" name="Rectangle 1"/>
          <p:cNvSpPr/>
          <p:nvPr/>
        </p:nvSpPr>
        <p:spPr>
          <a:xfrm>
            <a:off x="-1" y="175410"/>
            <a:ext cx="7086601" cy="1196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endParaRPr lang="en-US" sz="1200" dirty="0" smtClean="0">
              <a:solidFill>
                <a:prstClr val="black"/>
              </a:solidFill>
              <a:latin typeface="Arial" pitchFamily="34" charset="0"/>
              <a:cs typeface="Arial" pitchFamily="34" charset="0"/>
            </a:endParaRPr>
          </a:p>
          <a:p>
            <a:pPr algn="l">
              <a:defRPr/>
            </a:pPr>
            <a:endParaRPr lang="en-US" sz="1200" dirty="0">
              <a:solidFill>
                <a:prstClr val="black"/>
              </a:solidFill>
              <a:latin typeface="Arial" pitchFamily="34" charset="0"/>
              <a:cs typeface="Arial" pitchFamily="34" charset="0"/>
            </a:endParaRPr>
          </a:p>
          <a:p>
            <a:pPr algn="l">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r>
              <a:rPr lang="en-US" sz="1200" dirty="0" smtClean="0">
                <a:solidFill>
                  <a:prstClr val="black"/>
                </a:solidFill>
                <a:latin typeface="Arial" pitchFamily="34" charset="0"/>
                <a:cs typeface="Arial" pitchFamily="34" charset="0"/>
              </a:rPr>
              <a:t>18. </a:t>
            </a:r>
            <a:r>
              <a:rPr lang="en-US" sz="1200" dirty="0">
                <a:solidFill>
                  <a:prstClr val="black"/>
                </a:solidFill>
                <a:latin typeface="Arial" pitchFamily="34" charset="0"/>
                <a:cs typeface="Arial" pitchFamily="34" charset="0"/>
              </a:rPr>
              <a:t>Assume the  U.S. economy is  operating at  </a:t>
            </a:r>
            <a:r>
              <a:rPr lang="en-US" sz="1200" b="1" dirty="0">
                <a:solidFill>
                  <a:prstClr val="black"/>
                </a:solidFill>
                <a:latin typeface="Arial" pitchFamily="34" charset="0"/>
                <a:cs typeface="Arial" pitchFamily="34" charset="0"/>
              </a:rPr>
              <a:t>full-employment </a:t>
            </a:r>
            <a:r>
              <a:rPr lang="en-US" sz="1200" b="1" dirty="0" smtClean="0">
                <a:solidFill>
                  <a:prstClr val="black"/>
                </a:solidFill>
                <a:latin typeface="Arial" pitchFamily="34" charset="0"/>
                <a:cs typeface="Arial" pitchFamily="34" charset="0"/>
              </a:rPr>
              <a:t>output</a:t>
            </a: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A drop in consumer </a:t>
            </a: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confidence </a:t>
            </a:r>
            <a:r>
              <a:rPr lang="en-US" sz="1200" b="1" dirty="0">
                <a:solidFill>
                  <a:prstClr val="black"/>
                </a:solidFill>
                <a:latin typeface="Arial" pitchFamily="34" charset="0"/>
                <a:cs typeface="Arial" pitchFamily="34" charset="0"/>
              </a:rPr>
              <a:t>reduces consumption spending</a:t>
            </a:r>
            <a:r>
              <a:rPr lang="en-US" sz="1200" dirty="0">
                <a:solidFill>
                  <a:prstClr val="black"/>
                </a:solidFill>
                <a:latin typeface="Arial" pitchFamily="34" charset="0"/>
                <a:cs typeface="Arial" pitchFamily="34" charset="0"/>
              </a:rPr>
              <a:t>, causing the economy to enter into a </a:t>
            </a:r>
            <a:r>
              <a:rPr lang="en-US" sz="1200" b="1" dirty="0">
                <a:solidFill>
                  <a:prstClr val="black"/>
                </a:solidFill>
                <a:latin typeface="Arial" pitchFamily="34" charset="0"/>
                <a:cs typeface="Arial" pitchFamily="34" charset="0"/>
              </a:rPr>
              <a:t>recession</a:t>
            </a:r>
            <a:r>
              <a:rPr lang="en-US" sz="1200" dirty="0">
                <a:solidFill>
                  <a:prstClr val="black"/>
                </a:solidFill>
                <a:latin typeface="Arial" pitchFamily="34" charset="0"/>
                <a:cs typeface="Arial" pitchFamily="34" charset="0"/>
              </a:rPr>
              <a:t>.</a:t>
            </a:r>
          </a:p>
          <a:p>
            <a:pPr algn="l" fontAlgn="auto">
              <a:spcBef>
                <a:spcPts val="0"/>
              </a:spcBef>
              <a:spcAft>
                <a:spcPts val="0"/>
              </a:spcAft>
              <a:defRP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a. </a:t>
            </a:r>
            <a:r>
              <a:rPr lang="en-US" sz="1200" dirty="0">
                <a:solidFill>
                  <a:prstClr val="black"/>
                </a:solidFill>
                <a:latin typeface="Arial" pitchFamily="34" charset="0"/>
                <a:cs typeface="Arial" pitchFamily="34" charset="0"/>
              </a:rPr>
              <a:t>Using a correctly labeled graph of the </a:t>
            </a:r>
            <a:r>
              <a:rPr lang="en-US" sz="1200" b="1" dirty="0">
                <a:solidFill>
                  <a:prstClr val="black"/>
                </a:solidFill>
                <a:latin typeface="Arial" pitchFamily="34" charset="0"/>
                <a:cs typeface="Arial" pitchFamily="34" charset="0"/>
              </a:rPr>
              <a:t>short-run Phillips curve</a:t>
            </a:r>
            <a:r>
              <a:rPr lang="en-US" sz="1200" dirty="0">
                <a:solidFill>
                  <a:prstClr val="black"/>
                </a:solidFill>
                <a:latin typeface="Arial" pitchFamily="34" charset="0"/>
                <a:cs typeface="Arial" pitchFamily="34" charset="0"/>
              </a:rPr>
              <a:t>, show the </a:t>
            </a:r>
            <a:r>
              <a:rPr lang="en-US" sz="1200" dirty="0" smtClean="0">
                <a:solidFill>
                  <a:prstClr val="black"/>
                </a:solidFill>
                <a:latin typeface="Arial" pitchFamily="34" charset="0"/>
                <a:cs typeface="Arial" pitchFamily="34" charset="0"/>
              </a:rPr>
              <a:t>effect </a:t>
            </a:r>
            <a:r>
              <a:rPr lang="en-US" sz="1200" dirty="0">
                <a:solidFill>
                  <a:prstClr val="black"/>
                </a:solidFill>
                <a:latin typeface="Arial" pitchFamily="34" charset="0"/>
                <a:cs typeface="Arial" pitchFamily="34" charset="0"/>
              </a:rPr>
              <a:t>of the </a:t>
            </a:r>
            <a:r>
              <a:rPr lang="en-US" sz="1400" dirty="0">
                <a:solidFill>
                  <a:prstClr val="black"/>
                </a:solidFill>
                <a:latin typeface="Arial Black" pitchFamily="34" charset="0"/>
                <a:cs typeface="Arial" pitchFamily="34" charset="0"/>
              </a:rPr>
              <a:t>*</a:t>
            </a:r>
            <a:r>
              <a:rPr lang="en-US" sz="1200" b="1" dirty="0">
                <a:solidFill>
                  <a:prstClr val="black"/>
                </a:solidFill>
                <a:latin typeface="Arial" pitchFamily="34" charset="0"/>
                <a:cs typeface="Arial" pitchFamily="34" charset="0"/>
              </a:rPr>
              <a:t>decrease </a:t>
            </a:r>
            <a:endParaRPr lang="en-US" sz="1200" b="1" dirty="0" smtClean="0">
              <a:solidFill>
                <a:prstClr val="black"/>
              </a:solidFill>
              <a:latin typeface="Arial" pitchFamily="34" charset="0"/>
              <a:cs typeface="Arial" pitchFamily="34" charset="0"/>
            </a:endParaRPr>
          </a:p>
          <a:p>
            <a:pPr algn="l" fontAlgn="auto">
              <a:spcBef>
                <a:spcPts val="0"/>
              </a:spcBef>
              <a:spcAft>
                <a:spcPts val="0"/>
              </a:spcAft>
              <a:defRPr/>
            </a:pPr>
            <a:r>
              <a:rPr lang="en-US" sz="1200" b="1" dirty="0">
                <a:solidFill>
                  <a:prstClr val="black"/>
                </a:solidFill>
                <a:latin typeface="Arial" pitchFamily="34" charset="0"/>
                <a:cs typeface="Arial" pitchFamily="34" charset="0"/>
              </a:rPr>
              <a:t> </a:t>
            </a:r>
            <a:r>
              <a:rPr lang="en-US" sz="1200" b="1" dirty="0" smtClean="0">
                <a:solidFill>
                  <a:prstClr val="black"/>
                </a:solidFill>
                <a:latin typeface="Arial" pitchFamily="34" charset="0"/>
                <a:cs typeface="Arial" pitchFamily="34" charset="0"/>
              </a:rPr>
              <a:t>      in </a:t>
            </a:r>
            <a:r>
              <a:rPr lang="en-US" sz="1200" b="1" dirty="0">
                <a:solidFill>
                  <a:prstClr val="black"/>
                </a:solidFill>
                <a:latin typeface="Arial" pitchFamily="34" charset="0"/>
                <a:cs typeface="Arial" pitchFamily="34" charset="0"/>
              </a:rPr>
              <a:t>consumption spendin</a:t>
            </a:r>
            <a:r>
              <a:rPr lang="en-US" sz="1200" dirty="0">
                <a:solidFill>
                  <a:prstClr val="black"/>
                </a:solidFill>
                <a:latin typeface="Arial" pitchFamily="34" charset="0"/>
                <a:cs typeface="Arial" pitchFamily="34" charset="0"/>
              </a:rPr>
              <a:t>g. Label the initial position </a:t>
            </a:r>
            <a:r>
              <a:rPr lang="en-US" sz="1200" b="1" dirty="0">
                <a:solidFill>
                  <a:prstClr val="black"/>
                </a:solidFill>
                <a:latin typeface="Arial" pitchFamily="34" charset="0"/>
                <a:cs typeface="Arial" pitchFamily="34" charset="0"/>
              </a:rPr>
              <a:t>“A”</a:t>
            </a:r>
            <a:r>
              <a:rPr lang="en-US" sz="1200" dirty="0">
                <a:solidFill>
                  <a:prstClr val="black"/>
                </a:solidFill>
                <a:latin typeface="Arial" pitchFamily="34" charset="0"/>
                <a:cs typeface="Arial" pitchFamily="34" charset="0"/>
              </a:rPr>
              <a:t>  and the </a:t>
            </a:r>
            <a:r>
              <a:rPr lang="en-US" sz="1200" dirty="0" smtClean="0">
                <a:solidFill>
                  <a:prstClr val="black"/>
                </a:solidFill>
                <a:latin typeface="Arial" pitchFamily="34" charset="0"/>
                <a:cs typeface="Arial" pitchFamily="34" charset="0"/>
              </a:rPr>
              <a:t>new </a:t>
            </a:r>
            <a:r>
              <a:rPr lang="en-US" sz="1200" dirty="0">
                <a:solidFill>
                  <a:prstClr val="black"/>
                </a:solidFill>
                <a:latin typeface="Arial" pitchFamily="34" charset="0"/>
                <a:cs typeface="Arial" pitchFamily="34" charset="0"/>
              </a:rPr>
              <a:t>position </a:t>
            </a:r>
            <a:r>
              <a:rPr lang="en-US" sz="1200" b="1" dirty="0">
                <a:solidFill>
                  <a:prstClr val="black"/>
                </a:solidFill>
                <a:latin typeface="Arial" pitchFamily="34" charset="0"/>
                <a:cs typeface="Arial" pitchFamily="34" charset="0"/>
              </a:rPr>
              <a:t>“B</a:t>
            </a:r>
            <a:r>
              <a:rPr lang="en-US" sz="1200" b="1" dirty="0" smtClean="0">
                <a:solidFill>
                  <a:prstClr val="black"/>
                </a:solidFill>
                <a:latin typeface="Arial" pitchFamily="34" charset="0"/>
                <a:cs typeface="Arial" pitchFamily="34" charset="0"/>
              </a:rPr>
              <a:t>”</a:t>
            </a:r>
            <a:r>
              <a:rPr lang="en-US" sz="1200" dirty="0" smtClean="0">
                <a:solidFill>
                  <a:prstClr val="black"/>
                </a:solidFill>
                <a:latin typeface="Arial" pitchFamily="34" charset="0"/>
                <a:cs typeface="Arial" pitchFamily="34" charset="0"/>
              </a:rPr>
              <a:t>.</a:t>
            </a:r>
            <a:r>
              <a:rPr lang="en-US" sz="1200" dirty="0">
                <a:solidFill>
                  <a:prstClr val="black"/>
                </a:solidFill>
                <a:latin typeface="Arial" pitchFamily="34" charset="0"/>
                <a:cs typeface="Arial" pitchFamily="34" charset="0"/>
              </a:rPr>
              <a:t> </a:t>
            </a: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b. What </a:t>
            </a:r>
            <a:r>
              <a:rPr lang="en-US" sz="1200" dirty="0">
                <a:solidFill>
                  <a:prstClr val="black"/>
                </a:solidFill>
                <a:latin typeface="Arial" pitchFamily="34" charset="0"/>
                <a:cs typeface="Arial" pitchFamily="34" charset="0"/>
              </a:rPr>
              <a:t>is the impact of the </a:t>
            </a:r>
            <a:r>
              <a:rPr lang="en-US" sz="1200" b="1" dirty="0">
                <a:solidFill>
                  <a:prstClr val="black"/>
                </a:solidFill>
                <a:latin typeface="Arial" pitchFamily="34" charset="0"/>
                <a:cs typeface="Arial" pitchFamily="34" charset="0"/>
              </a:rPr>
              <a:t>recession</a:t>
            </a:r>
            <a:r>
              <a:rPr lang="en-US" sz="1200" dirty="0">
                <a:solidFill>
                  <a:prstClr val="black"/>
                </a:solidFill>
                <a:latin typeface="Arial" pitchFamily="34" charset="0"/>
                <a:cs typeface="Arial" pitchFamily="34" charset="0"/>
              </a:rPr>
              <a:t> on the </a:t>
            </a:r>
            <a:r>
              <a:rPr lang="en-US" sz="1200" b="1" dirty="0">
                <a:solidFill>
                  <a:prstClr val="black"/>
                </a:solidFill>
                <a:latin typeface="Arial" pitchFamily="34" charset="0"/>
                <a:cs typeface="Arial" pitchFamily="34" charset="0"/>
              </a:rPr>
              <a:t>federal budget</a:t>
            </a:r>
            <a:r>
              <a:rPr lang="en-US" sz="1200" dirty="0">
                <a:solidFill>
                  <a:prstClr val="black"/>
                </a:solidFill>
                <a:latin typeface="Arial" pitchFamily="34" charset="0"/>
                <a:cs typeface="Arial" pitchFamily="34" charset="0"/>
              </a:rPr>
              <a:t>? Explain</a:t>
            </a:r>
            <a:r>
              <a:rPr lang="en-US" sz="1200" dirty="0" smtClean="0">
                <a:solidFill>
                  <a:prstClr val="black"/>
                </a:solidFill>
                <a:latin typeface="Arial" pitchFamily="34" charset="0"/>
                <a:cs typeface="Arial" pitchFamily="34" charset="0"/>
              </a:rPr>
              <a:t>. ______________________</a:t>
            </a:r>
          </a:p>
          <a:p>
            <a:pPr algn="l" fontAlgn="auto">
              <a:spcBef>
                <a:spcPts val="0"/>
              </a:spcBef>
              <a:spcAft>
                <a:spcPts val="0"/>
              </a:spcAft>
              <a:defRPr/>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______________________________________________________________________________</a:t>
            </a:r>
            <a:endParaRPr lang="en-US" sz="1200" dirty="0">
              <a:solidFill>
                <a:prstClr val="black"/>
              </a:solidFill>
              <a:latin typeface="Arial" pitchFamily="34" charset="0"/>
              <a:cs typeface="Arial" pitchFamily="34" charset="0"/>
            </a:endParaRPr>
          </a:p>
          <a:p>
            <a:pPr algn="l" fontAlgn="auto">
              <a:spcBef>
                <a:spcPts val="0"/>
              </a:spcBef>
              <a:spcAft>
                <a:spcPts val="0"/>
              </a:spcAft>
              <a:defRPr/>
            </a:pPr>
            <a:endParaRPr lang="en-US" sz="1200" dirty="0">
              <a:solidFill>
                <a:prstClr val="black"/>
              </a:solidFill>
              <a:latin typeface="Arial" pitchFamily="34" charset="0"/>
              <a:cs typeface="Arial" pitchFamily="34" charset="0"/>
            </a:endParaRPr>
          </a:p>
          <a:p>
            <a:pPr algn="l" eaLnBrk="0" fontAlgn="auto" hangingPunct="0">
              <a:spcBef>
                <a:spcPts val="0"/>
              </a:spcBef>
              <a:spcAft>
                <a:spcPts val="0"/>
              </a:spcAft>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endParaRPr>
          </a:p>
          <a:p>
            <a:pPr algn="l" eaLnBrk="0" fontAlgn="auto" hangingPunct="0">
              <a:spcBef>
                <a:spcPts val="0"/>
              </a:spcBef>
              <a:spcAft>
                <a:spcPts val="0"/>
              </a:spcAft>
              <a:defRPr/>
            </a:pPr>
            <a:endParaRPr lang="en-US" sz="1200" dirty="0">
              <a:solidFill>
                <a:prstClr val="black"/>
              </a:solidFill>
              <a:latin typeface="Arial" charset="0"/>
            </a:endParaRPr>
          </a:p>
          <a:p>
            <a:pPr algn="l" fontAlgn="auto">
              <a:spcBef>
                <a:spcPts val="0"/>
              </a:spcBef>
              <a:spcAft>
                <a:spcPts val="0"/>
              </a:spcAft>
              <a:defRPr/>
            </a:pPr>
            <a:endParaRPr lang="en-US" sz="1200" dirty="0">
              <a:solidFill>
                <a:prstClr val="black"/>
              </a:solidFill>
              <a:latin typeface="Arial" charset="0"/>
              <a:cs typeface="Arial" charset="0"/>
            </a:endParaRPr>
          </a:p>
          <a:p>
            <a:pPr algn="l">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cs typeface="Arial" charset="0"/>
            </a:endParaRPr>
          </a:p>
          <a:p>
            <a:pPr algn="l" fontAlgn="auto">
              <a:spcBef>
                <a:spcPts val="0"/>
              </a:spcBef>
              <a:spcAft>
                <a:spcPts val="0"/>
              </a:spcAft>
            </a:pPr>
            <a:endParaRPr lang="en-US" sz="1200" dirty="0" smtClean="0">
              <a:solidFill>
                <a:prstClr val="black"/>
              </a:solidFill>
              <a:latin typeface="Arial" pitchFamily="34" charset="0"/>
              <a:cs typeface="Arial" pitchFamily="34" charset="0"/>
            </a:endParaRPr>
          </a:p>
        </p:txBody>
      </p:sp>
      <p:pic>
        <p:nvPicPr>
          <p:cNvPr id="10"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56995" t="54693" r="13005" b="15973"/>
          <a:stretch/>
        </p:blipFill>
        <p:spPr bwMode="auto">
          <a:xfrm>
            <a:off x="7331113" y="5358765"/>
            <a:ext cx="1787236" cy="131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5400674"/>
            <a:ext cx="7356765" cy="1282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endParaRPr lang="en-US" sz="1200" dirty="0" smtClean="0">
              <a:solidFill>
                <a:prstClr val="black"/>
              </a:solidFill>
              <a:latin typeface="Arial" pitchFamily="34" charset="0"/>
              <a:cs typeface="Arial" pitchFamily="34" charset="0"/>
            </a:endParaRPr>
          </a:p>
          <a:p>
            <a:pPr algn="l">
              <a:defRPr/>
            </a:pPr>
            <a:endParaRPr lang="en-US" sz="1200" dirty="0">
              <a:solidFill>
                <a:prstClr val="black"/>
              </a:solidFill>
              <a:latin typeface="Arial" pitchFamily="34" charset="0"/>
              <a:cs typeface="Arial" pitchFamily="34" charset="0"/>
            </a:endParaRPr>
          </a:p>
          <a:p>
            <a:pPr algn="l">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endParaRPr lang="en-US" sz="1200" dirty="0" smtClean="0">
              <a:solidFill>
                <a:prstClr val="black"/>
              </a:solidFill>
              <a:latin typeface="Arial" pitchFamily="34" charset="0"/>
              <a:cs typeface="Arial" pitchFamily="34" charset="0"/>
            </a:endParaRPr>
          </a:p>
          <a:p>
            <a:pPr algn="l" fontAlgn="auto">
              <a:spcBef>
                <a:spcPts val="0"/>
              </a:spcBef>
              <a:spcAft>
                <a:spcPts val="0"/>
              </a:spcAft>
              <a:defRPr/>
            </a:pPr>
            <a:r>
              <a:rPr lang="en-US" sz="1200" dirty="0" smtClean="0">
                <a:solidFill>
                  <a:prstClr val="black"/>
                </a:solidFill>
                <a:latin typeface="Arial" pitchFamily="34" charset="0"/>
                <a:cs typeface="Arial" pitchFamily="34" charset="0"/>
              </a:rPr>
              <a:t>22. Draw a </a:t>
            </a:r>
            <a:r>
              <a:rPr lang="en-US" sz="1200" b="1" dirty="0" smtClean="0">
                <a:solidFill>
                  <a:prstClr val="black"/>
                </a:solidFill>
                <a:latin typeface="Arial" pitchFamily="34" charset="0"/>
                <a:cs typeface="Arial" pitchFamily="34" charset="0"/>
              </a:rPr>
              <a:t>SRPC</a:t>
            </a:r>
            <a:r>
              <a:rPr lang="en-US" sz="1200" dirty="0" smtClean="0">
                <a:solidFill>
                  <a:prstClr val="black"/>
                </a:solidFill>
                <a:latin typeface="Arial" pitchFamily="34" charset="0"/>
                <a:cs typeface="Arial" pitchFamily="34" charset="0"/>
              </a:rPr>
              <a:t>.</a:t>
            </a:r>
          </a:p>
          <a:p>
            <a:pPr lvl="0" algn="l" fontAlgn="auto">
              <a:spcBef>
                <a:spcPts val="0"/>
              </a:spcBef>
              <a:spcAft>
                <a:spcPts val="0"/>
              </a:spcAft>
            </a:pPr>
            <a:r>
              <a:rPr lang="en-US" sz="1800" dirty="0" smtClean="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(a) Show </a:t>
            </a:r>
            <a:r>
              <a:rPr lang="en-US" sz="1200" dirty="0">
                <a:solidFill>
                  <a:prstClr val="black"/>
                </a:solidFill>
                <a:latin typeface="Arial" pitchFamily="34" charset="0"/>
                <a:cs typeface="Arial" pitchFamily="34" charset="0"/>
              </a:rPr>
              <a:t>the effect </a:t>
            </a:r>
            <a:r>
              <a:rPr lang="en-US" sz="1200" dirty="0" smtClean="0">
                <a:solidFill>
                  <a:prstClr val="black"/>
                </a:solidFill>
                <a:latin typeface="Arial" pitchFamily="34" charset="0"/>
                <a:cs typeface="Arial" pitchFamily="34" charset="0"/>
              </a:rPr>
              <a:t>of an </a:t>
            </a:r>
            <a:r>
              <a:rPr lang="en-US" sz="1200" b="1" dirty="0">
                <a:solidFill>
                  <a:prstClr val="black"/>
                </a:solidFill>
                <a:latin typeface="Arial" pitchFamily="34" charset="0"/>
                <a:cs typeface="Arial" pitchFamily="34" charset="0"/>
              </a:rPr>
              <a:t>increase</a:t>
            </a:r>
            <a:r>
              <a:rPr lang="en-US" sz="1200" dirty="0">
                <a:solidFill>
                  <a:prstClr val="black"/>
                </a:solidFill>
                <a:latin typeface="Arial" pitchFamily="34" charset="0"/>
                <a:cs typeface="Arial" pitchFamily="34" charset="0"/>
              </a:rPr>
              <a:t> in the </a:t>
            </a:r>
            <a:r>
              <a:rPr lang="en-US" sz="1200" b="1" dirty="0">
                <a:solidFill>
                  <a:prstClr val="black"/>
                </a:solidFill>
                <a:latin typeface="Arial" pitchFamily="34" charset="0"/>
                <a:cs typeface="Arial" pitchFamily="34" charset="0"/>
              </a:rPr>
              <a:t>expected rate </a:t>
            </a:r>
            <a:r>
              <a:rPr lang="en-US" sz="1200" dirty="0">
                <a:solidFill>
                  <a:prstClr val="black"/>
                </a:solidFill>
                <a:latin typeface="Arial" pitchFamily="34" charset="0"/>
                <a:cs typeface="Arial" pitchFamily="34" charset="0"/>
              </a:rPr>
              <a:t>of </a:t>
            </a:r>
            <a:r>
              <a:rPr lang="en-US" sz="1200" b="1" dirty="0">
                <a:solidFill>
                  <a:prstClr val="black"/>
                </a:solidFill>
                <a:latin typeface="Arial" pitchFamily="34" charset="0"/>
                <a:cs typeface="Arial" pitchFamily="34" charset="0"/>
              </a:rPr>
              <a:t>inflation</a:t>
            </a:r>
            <a:r>
              <a:rPr lang="en-US" sz="1200" dirty="0" smtClean="0">
                <a:solidFill>
                  <a:prstClr val="black"/>
                </a:solidFill>
                <a:latin typeface="Arial" pitchFamily="34" charset="0"/>
                <a:cs typeface="Arial" pitchFamily="34" charset="0"/>
              </a:rPr>
              <a:t>.</a:t>
            </a:r>
          </a:p>
          <a:p>
            <a:pPr lvl="0" algn="l" fontAlgn="auto">
              <a:spcBef>
                <a:spcPts val="0"/>
              </a:spcBef>
              <a:spcAft>
                <a:spcPts val="0"/>
              </a:spcAft>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(b) What effect does this have on the </a:t>
            </a:r>
            <a:r>
              <a:rPr lang="en-US" sz="1200" b="1" dirty="0" smtClean="0">
                <a:solidFill>
                  <a:prstClr val="black"/>
                </a:solidFill>
                <a:latin typeface="Arial" pitchFamily="34" charset="0"/>
                <a:cs typeface="Arial" pitchFamily="34" charset="0"/>
              </a:rPr>
              <a:t>LRPC</a:t>
            </a:r>
            <a:r>
              <a:rPr lang="en-US" sz="1200" dirty="0" smtClean="0">
                <a:solidFill>
                  <a:prstClr val="black"/>
                </a:solidFill>
                <a:latin typeface="Arial" pitchFamily="34" charset="0"/>
                <a:cs typeface="Arial" pitchFamily="34" charset="0"/>
              </a:rPr>
              <a:t>? __________________________________________</a:t>
            </a:r>
          </a:p>
          <a:p>
            <a:pPr lvl="0" algn="l" fontAlgn="auto">
              <a:spcBef>
                <a:spcPts val="0"/>
              </a:spcBef>
              <a:spcAft>
                <a:spcPts val="0"/>
              </a:spcAft>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(c) </a:t>
            </a:r>
            <a:r>
              <a:rPr lang="en-US" sz="1100" dirty="0" smtClean="0">
                <a:solidFill>
                  <a:prstClr val="black"/>
                </a:solidFill>
                <a:latin typeface="Arial" pitchFamily="34" charset="0"/>
                <a:cs typeface="Arial" pitchFamily="34" charset="0"/>
              </a:rPr>
              <a:t>With the </a:t>
            </a:r>
            <a:r>
              <a:rPr lang="en-US" sz="1200" dirty="0" smtClean="0">
                <a:solidFill>
                  <a:prstClr val="black"/>
                </a:solidFill>
                <a:latin typeface="Arial" pitchFamily="34" charset="0"/>
                <a:cs typeface="Arial" pitchFamily="34" charset="0"/>
              </a:rPr>
              <a:t>expected </a:t>
            </a:r>
            <a:r>
              <a:rPr lang="en-US" sz="1200" b="1" dirty="0" smtClean="0">
                <a:solidFill>
                  <a:prstClr val="black"/>
                </a:solidFill>
                <a:latin typeface="Arial" pitchFamily="34" charset="0"/>
                <a:cs typeface="Arial" pitchFamily="34" charset="0"/>
              </a:rPr>
              <a:t>increase in inflation</a:t>
            </a:r>
            <a:r>
              <a:rPr lang="en-US" sz="1200" dirty="0" smtClean="0">
                <a:solidFill>
                  <a:prstClr val="black"/>
                </a:solidFill>
                <a:latin typeface="Arial" pitchFamily="34" charset="0"/>
                <a:cs typeface="Arial" pitchFamily="34" charset="0"/>
              </a:rPr>
              <a:t>, does the NIR on new loans increase, decrease, remain</a:t>
            </a:r>
          </a:p>
          <a:p>
            <a:pPr lvl="0" algn="l" fontAlgn="auto">
              <a:spcBef>
                <a:spcPts val="0"/>
              </a:spcBef>
              <a:spcAft>
                <a:spcPts val="0"/>
              </a:spcAft>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unchanged?_________________________________</a:t>
            </a:r>
          </a:p>
          <a:p>
            <a:pPr lvl="0" algn="l" fontAlgn="auto">
              <a:spcBef>
                <a:spcPts val="0"/>
              </a:spcBef>
              <a:spcAft>
                <a:spcPts val="0"/>
              </a:spcAft>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(d) Will the RIR on new loans increase, decrease, or remain unchanged? ________________________</a:t>
            </a:r>
          </a:p>
          <a:p>
            <a:pPr lvl="0" algn="l" fontAlgn="auto">
              <a:spcBef>
                <a:spcPts val="0"/>
              </a:spcBef>
              <a:spcAft>
                <a:spcPts val="0"/>
              </a:spcAft>
            </a:pPr>
            <a:r>
              <a:rPr lang="en-US" sz="1200" dirty="0">
                <a:solidFill>
                  <a:prstClr val="black"/>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 (e) If NIR is 8 and expected inflation is 3%, calculate the real interest rate [RIR]. ______</a:t>
            </a:r>
          </a:p>
          <a:p>
            <a:pPr algn="l" fontAlgn="auto">
              <a:spcBef>
                <a:spcPts val="0"/>
              </a:spcBef>
              <a:spcAft>
                <a:spcPts val="0"/>
              </a:spcAft>
              <a:defRPr/>
            </a:pP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a:p>
            <a:pPr algn="l" fontAlgn="auto">
              <a:spcBef>
                <a:spcPts val="0"/>
              </a:spcBef>
              <a:spcAft>
                <a:spcPts val="0"/>
              </a:spcAft>
              <a:defRPr/>
            </a:pPr>
            <a:endParaRPr lang="en-US" sz="1200" dirty="0">
              <a:solidFill>
                <a:prstClr val="black"/>
              </a:solidFill>
              <a:latin typeface="Arial" charset="0"/>
              <a:cs typeface="Arial" charset="0"/>
            </a:endParaRPr>
          </a:p>
          <a:p>
            <a:pPr algn="l">
              <a:defRPr/>
            </a:pPr>
            <a:r>
              <a:rPr lang="en-US" sz="1200" dirty="0" smtClean="0">
                <a:solidFill>
                  <a:prstClr val="black"/>
                </a:solidFill>
                <a:latin typeface="Arial" pitchFamily="34" charset="0"/>
                <a:cs typeface="Arial" pitchFamily="34" charset="0"/>
              </a:rPr>
              <a:t> </a:t>
            </a:r>
            <a:endParaRPr lang="en-US" sz="1200" dirty="0">
              <a:solidFill>
                <a:prstClr val="black"/>
              </a:solidFill>
              <a:latin typeface="Arial" charset="0"/>
              <a:cs typeface="Arial" charset="0"/>
            </a:endParaRPr>
          </a:p>
          <a:p>
            <a:pPr algn="l" fontAlgn="auto">
              <a:spcBef>
                <a:spcPts val="0"/>
              </a:spcBef>
              <a:spcAft>
                <a:spcPts val="0"/>
              </a:spcAft>
            </a:pPr>
            <a:endParaRPr lang="en-US" sz="12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2395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7"/>
          <a:tile tx="0" ty="0" sx="100000" sy="100000" flip="none" algn="tl"/>
        </a:blipFill>
        <a:effectLst/>
      </p:bgPr>
    </p:bg>
    <p:spTree>
      <p:nvGrpSpPr>
        <p:cNvPr id="1" name=""/>
        <p:cNvGrpSpPr/>
        <p:nvPr/>
      </p:nvGrpSpPr>
      <p:grpSpPr>
        <a:xfrm>
          <a:off x="0" y="0"/>
          <a:ext cx="0" cy="0"/>
          <a:chOff x="0" y="0"/>
          <a:chExt cx="0" cy="0"/>
        </a:xfrm>
      </p:grpSpPr>
      <p:sp>
        <p:nvSpPr>
          <p:cNvPr id="3077" name="Rectangle 20"/>
          <p:cNvSpPr>
            <a:spLocks noChangeArrowheads="1"/>
          </p:cNvSpPr>
          <p:nvPr/>
        </p:nvSpPr>
        <p:spPr bwMode="auto">
          <a:xfrm>
            <a:off x="3695700" y="3810000"/>
            <a:ext cx="5397500" cy="2762250"/>
          </a:xfrm>
          <a:prstGeom prst="rect">
            <a:avLst/>
          </a:prstGeom>
          <a:blipFill>
            <a:blip r:embed="rId8"/>
            <a:tile tx="0" ty="0" sx="100000" sy="100000" flip="none" algn="tl"/>
          </a:blipFill>
          <a:ln w="57150" cmpd="thickThin" algn="ctr">
            <a:noFill/>
            <a:miter lim="800000"/>
            <a:headEnd/>
            <a:tailEnd/>
          </a:ln>
          <a:scene3d>
            <a:camera prst="orthographicFront"/>
            <a:lightRig rig="threePt" dir="t"/>
          </a:scene3d>
          <a:sp3d>
            <a:bevelT/>
          </a:sp3d>
        </p:spPr>
        <p:txBody>
          <a:bodyPr wrap="none" anchor="ctr"/>
          <a:lstStyle/>
          <a:p>
            <a:endParaRPr lang="en-US" sz="1600">
              <a:solidFill>
                <a:srgbClr val="CCECFF"/>
              </a:solidFill>
            </a:endParaRPr>
          </a:p>
        </p:txBody>
      </p:sp>
      <p:sp>
        <p:nvSpPr>
          <p:cNvPr id="93" name="Line 11"/>
          <p:cNvSpPr>
            <a:spLocks noChangeShapeType="1"/>
          </p:cNvSpPr>
          <p:nvPr/>
        </p:nvSpPr>
        <p:spPr bwMode="auto">
          <a:xfrm>
            <a:off x="4839462" y="4534662"/>
            <a:ext cx="1743075" cy="1209675"/>
          </a:xfrm>
          <a:prstGeom prst="line">
            <a:avLst/>
          </a:prstGeom>
          <a:noFill/>
          <a:ln w="57150">
            <a:solidFill>
              <a:schemeClr val="tx1"/>
            </a:solidFill>
            <a:round/>
            <a:headEnd/>
            <a:tailEnd/>
          </a:ln>
        </p:spPr>
        <p:txBody>
          <a:bodyPr/>
          <a:lstStyle/>
          <a:p>
            <a:endParaRPr lang="en-US">
              <a:solidFill>
                <a:srgbClr val="000000"/>
              </a:solidFill>
            </a:endParaRPr>
          </a:p>
        </p:txBody>
      </p:sp>
      <p:sp>
        <p:nvSpPr>
          <p:cNvPr id="89" name="Freeform 46"/>
          <p:cNvSpPr>
            <a:spLocks/>
          </p:cNvSpPr>
          <p:nvPr/>
        </p:nvSpPr>
        <p:spPr bwMode="auto">
          <a:xfrm rot="642617" flipH="1">
            <a:off x="3752596" y="679704"/>
            <a:ext cx="1979613" cy="2095500"/>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57150" cap="rnd">
            <a:solidFill>
              <a:schemeClr val="tx1"/>
            </a:solidFill>
            <a:round/>
            <a:headEnd/>
            <a:tailEnd/>
          </a:ln>
        </p:spPr>
        <p:txBody>
          <a:bodyPr/>
          <a:lstStyle/>
          <a:p>
            <a:endParaRPr lang="en-US">
              <a:solidFill>
                <a:srgbClr val="000000"/>
              </a:solidFill>
            </a:endParaRPr>
          </a:p>
        </p:txBody>
      </p:sp>
      <p:sp>
        <p:nvSpPr>
          <p:cNvPr id="617538" name="Line 66"/>
          <p:cNvSpPr>
            <a:spLocks noChangeShapeType="1"/>
          </p:cNvSpPr>
          <p:nvPr/>
        </p:nvSpPr>
        <p:spPr bwMode="auto">
          <a:xfrm>
            <a:off x="4048125" y="1657350"/>
            <a:ext cx="1238250" cy="942975"/>
          </a:xfrm>
          <a:prstGeom prst="line">
            <a:avLst/>
          </a:prstGeom>
          <a:noFill/>
          <a:ln w="57150">
            <a:solidFill>
              <a:srgbClr val="FF0000"/>
            </a:solidFill>
            <a:round/>
            <a:headEnd/>
            <a:tailEnd/>
          </a:ln>
        </p:spPr>
        <p:txBody>
          <a:bodyPr/>
          <a:lstStyle/>
          <a:p>
            <a:endParaRPr lang="en-US">
              <a:solidFill>
                <a:srgbClr val="000000"/>
              </a:solidFill>
            </a:endParaRPr>
          </a:p>
        </p:txBody>
      </p:sp>
      <p:sp>
        <p:nvSpPr>
          <p:cNvPr id="617474" name="Line 2"/>
          <p:cNvSpPr>
            <a:spLocks noChangeShapeType="1"/>
          </p:cNvSpPr>
          <p:nvPr/>
        </p:nvSpPr>
        <p:spPr bwMode="auto">
          <a:xfrm>
            <a:off x="4086225" y="1676400"/>
            <a:ext cx="1219200" cy="952500"/>
          </a:xfrm>
          <a:prstGeom prst="line">
            <a:avLst/>
          </a:prstGeom>
          <a:noFill/>
          <a:ln w="57150">
            <a:solidFill>
              <a:srgbClr val="008000"/>
            </a:solidFill>
            <a:round/>
            <a:headEnd/>
            <a:tailEnd/>
          </a:ln>
        </p:spPr>
        <p:txBody>
          <a:bodyPr/>
          <a:lstStyle/>
          <a:p>
            <a:endParaRPr lang="en-US">
              <a:solidFill>
                <a:srgbClr val="000000"/>
              </a:solidFill>
            </a:endParaRPr>
          </a:p>
        </p:txBody>
      </p:sp>
      <p:sp>
        <p:nvSpPr>
          <p:cNvPr id="3076" name="Line 4"/>
          <p:cNvSpPr>
            <a:spLocks noChangeShapeType="1"/>
          </p:cNvSpPr>
          <p:nvPr/>
        </p:nvSpPr>
        <p:spPr bwMode="auto">
          <a:xfrm>
            <a:off x="3895725" y="1533525"/>
            <a:ext cx="1409700" cy="1095375"/>
          </a:xfrm>
          <a:prstGeom prst="line">
            <a:avLst/>
          </a:prstGeom>
          <a:noFill/>
          <a:ln w="57150">
            <a:solidFill>
              <a:schemeClr val="tx1"/>
            </a:solidFill>
            <a:round/>
            <a:headEnd/>
            <a:tailEnd/>
          </a:ln>
        </p:spPr>
        <p:txBody>
          <a:bodyPr/>
          <a:lstStyle/>
          <a:p>
            <a:endParaRPr lang="en-US">
              <a:solidFill>
                <a:srgbClr val="000000"/>
              </a:solidFill>
            </a:endParaRPr>
          </a:p>
        </p:txBody>
      </p:sp>
      <p:sp>
        <p:nvSpPr>
          <p:cNvPr id="617551" name="Line 79"/>
          <p:cNvSpPr>
            <a:spLocks noChangeShapeType="1"/>
          </p:cNvSpPr>
          <p:nvPr/>
        </p:nvSpPr>
        <p:spPr bwMode="auto">
          <a:xfrm>
            <a:off x="5743575" y="4629150"/>
            <a:ext cx="0" cy="1495425"/>
          </a:xfrm>
          <a:prstGeom prst="line">
            <a:avLst/>
          </a:prstGeom>
          <a:noFill/>
          <a:ln w="38100">
            <a:solidFill>
              <a:schemeClr val="tx1"/>
            </a:solidFill>
            <a:round/>
            <a:headEnd/>
            <a:tailEnd type="stealth" w="med" len="med"/>
          </a:ln>
        </p:spPr>
        <p:txBody>
          <a:bodyPr/>
          <a:lstStyle/>
          <a:p>
            <a:endParaRPr lang="en-US">
              <a:solidFill>
                <a:srgbClr val="000000"/>
              </a:solidFill>
            </a:endParaRPr>
          </a:p>
        </p:txBody>
      </p:sp>
      <p:sp>
        <p:nvSpPr>
          <p:cNvPr id="3079" name="Freeform 46"/>
          <p:cNvSpPr>
            <a:spLocks/>
          </p:cNvSpPr>
          <p:nvPr/>
        </p:nvSpPr>
        <p:spPr bwMode="auto">
          <a:xfrm rot="935767" flipH="1">
            <a:off x="3380740" y="515112"/>
            <a:ext cx="1979613" cy="2095500"/>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57150" cap="rnd">
            <a:solidFill>
              <a:srgbClr val="009900"/>
            </a:solidFill>
            <a:round/>
            <a:headEnd/>
            <a:tailEnd/>
          </a:ln>
        </p:spPr>
        <p:txBody>
          <a:bodyPr/>
          <a:lstStyle/>
          <a:p>
            <a:endParaRPr lang="en-US">
              <a:solidFill>
                <a:srgbClr val="000000"/>
              </a:solidFill>
            </a:endParaRPr>
          </a:p>
        </p:txBody>
      </p:sp>
      <p:sp>
        <p:nvSpPr>
          <p:cNvPr id="3080" name="Line 5"/>
          <p:cNvSpPr>
            <a:spLocks noChangeShapeType="1"/>
          </p:cNvSpPr>
          <p:nvPr/>
        </p:nvSpPr>
        <p:spPr bwMode="auto">
          <a:xfrm flipV="1">
            <a:off x="4514850" y="6115050"/>
            <a:ext cx="2695575" cy="9525"/>
          </a:xfrm>
          <a:prstGeom prst="line">
            <a:avLst/>
          </a:prstGeom>
          <a:noFill/>
          <a:ln w="38100">
            <a:solidFill>
              <a:schemeClr val="tx1"/>
            </a:solidFill>
            <a:round/>
            <a:headEnd/>
            <a:tailEnd/>
          </a:ln>
        </p:spPr>
        <p:txBody>
          <a:bodyPr/>
          <a:lstStyle/>
          <a:p>
            <a:endParaRPr lang="en-US">
              <a:solidFill>
                <a:srgbClr val="000000"/>
              </a:solidFill>
            </a:endParaRPr>
          </a:p>
        </p:txBody>
      </p:sp>
      <p:sp>
        <p:nvSpPr>
          <p:cNvPr id="617478" name="Line 6"/>
          <p:cNvSpPr>
            <a:spLocks noChangeShapeType="1"/>
          </p:cNvSpPr>
          <p:nvPr/>
        </p:nvSpPr>
        <p:spPr bwMode="auto">
          <a:xfrm flipH="1">
            <a:off x="6334125" y="5610225"/>
            <a:ext cx="0" cy="523875"/>
          </a:xfrm>
          <a:prstGeom prst="line">
            <a:avLst/>
          </a:prstGeom>
          <a:noFill/>
          <a:ln w="38100">
            <a:solidFill>
              <a:srgbClr val="FF0000"/>
            </a:solidFill>
            <a:prstDash val="sysDot"/>
            <a:round/>
            <a:headEnd/>
            <a:tailEnd type="stealth" w="med" len="med"/>
          </a:ln>
        </p:spPr>
        <p:txBody>
          <a:bodyPr/>
          <a:lstStyle/>
          <a:p>
            <a:endParaRPr lang="en-US">
              <a:solidFill>
                <a:srgbClr val="000000"/>
              </a:solidFill>
            </a:endParaRPr>
          </a:p>
        </p:txBody>
      </p:sp>
      <p:sp>
        <p:nvSpPr>
          <p:cNvPr id="617480" name="Line 8"/>
          <p:cNvSpPr>
            <a:spLocks noChangeShapeType="1"/>
          </p:cNvSpPr>
          <p:nvPr/>
        </p:nvSpPr>
        <p:spPr bwMode="auto">
          <a:xfrm flipH="1">
            <a:off x="4514850" y="5603875"/>
            <a:ext cx="1685925" cy="38100"/>
          </a:xfrm>
          <a:prstGeom prst="line">
            <a:avLst/>
          </a:prstGeom>
          <a:noFill/>
          <a:ln w="38100">
            <a:solidFill>
              <a:srgbClr val="FF0000"/>
            </a:solidFill>
            <a:prstDash val="sysDot"/>
            <a:round/>
            <a:headEnd/>
            <a:tailEnd type="stealth" w="med" len="med"/>
          </a:ln>
        </p:spPr>
        <p:txBody>
          <a:bodyPr/>
          <a:lstStyle/>
          <a:p>
            <a:endParaRPr lang="en-US">
              <a:solidFill>
                <a:srgbClr val="000000"/>
              </a:solidFill>
            </a:endParaRPr>
          </a:p>
        </p:txBody>
      </p:sp>
      <p:sp>
        <p:nvSpPr>
          <p:cNvPr id="617481" name="Line 9"/>
          <p:cNvSpPr>
            <a:spLocks noChangeShapeType="1"/>
          </p:cNvSpPr>
          <p:nvPr/>
        </p:nvSpPr>
        <p:spPr bwMode="auto">
          <a:xfrm flipH="1">
            <a:off x="4533900" y="4714875"/>
            <a:ext cx="552450" cy="28575"/>
          </a:xfrm>
          <a:prstGeom prst="line">
            <a:avLst/>
          </a:prstGeom>
          <a:noFill/>
          <a:ln w="38100">
            <a:solidFill>
              <a:srgbClr val="009900"/>
            </a:solidFill>
            <a:prstDash val="sysDot"/>
            <a:round/>
            <a:headEnd/>
            <a:tailEnd type="stealth" w="med" len="med"/>
          </a:ln>
        </p:spPr>
        <p:txBody>
          <a:bodyPr/>
          <a:lstStyle/>
          <a:p>
            <a:endParaRPr lang="en-US">
              <a:solidFill>
                <a:srgbClr val="000000"/>
              </a:solidFill>
            </a:endParaRPr>
          </a:p>
        </p:txBody>
      </p:sp>
      <p:sp>
        <p:nvSpPr>
          <p:cNvPr id="617482" name="Line 10"/>
          <p:cNvSpPr>
            <a:spLocks noChangeShapeType="1"/>
          </p:cNvSpPr>
          <p:nvPr/>
        </p:nvSpPr>
        <p:spPr bwMode="auto">
          <a:xfrm flipH="1">
            <a:off x="5072634" y="4752975"/>
            <a:ext cx="9525" cy="1371600"/>
          </a:xfrm>
          <a:prstGeom prst="line">
            <a:avLst/>
          </a:prstGeom>
          <a:noFill/>
          <a:ln w="38100">
            <a:solidFill>
              <a:srgbClr val="009900"/>
            </a:solidFill>
            <a:prstDash val="sysDot"/>
            <a:round/>
            <a:headEnd/>
            <a:tailEnd type="stealth" w="med" len="med"/>
          </a:ln>
        </p:spPr>
        <p:txBody>
          <a:bodyPr/>
          <a:lstStyle/>
          <a:p>
            <a:endParaRPr lang="en-US">
              <a:solidFill>
                <a:srgbClr val="000000"/>
              </a:solidFill>
            </a:endParaRPr>
          </a:p>
        </p:txBody>
      </p:sp>
      <p:sp>
        <p:nvSpPr>
          <p:cNvPr id="3085" name="Line 11"/>
          <p:cNvSpPr>
            <a:spLocks noChangeShapeType="1"/>
          </p:cNvSpPr>
          <p:nvPr/>
        </p:nvSpPr>
        <p:spPr bwMode="auto">
          <a:xfrm>
            <a:off x="5308855" y="4565143"/>
            <a:ext cx="1483170" cy="1054608"/>
          </a:xfrm>
          <a:prstGeom prst="line">
            <a:avLst/>
          </a:prstGeom>
          <a:noFill/>
          <a:ln w="57150">
            <a:solidFill>
              <a:srgbClr val="009900"/>
            </a:solidFill>
            <a:round/>
            <a:headEnd/>
            <a:tailEnd/>
          </a:ln>
        </p:spPr>
        <p:txBody>
          <a:bodyPr/>
          <a:lstStyle/>
          <a:p>
            <a:endParaRPr lang="en-US">
              <a:solidFill>
                <a:srgbClr val="000000"/>
              </a:solidFill>
            </a:endParaRPr>
          </a:p>
        </p:txBody>
      </p:sp>
      <p:sp>
        <p:nvSpPr>
          <p:cNvPr id="617487" name="Rectangle 15"/>
          <p:cNvSpPr>
            <a:spLocks noChangeArrowheads="1"/>
          </p:cNvSpPr>
          <p:nvPr/>
        </p:nvSpPr>
        <p:spPr bwMode="auto">
          <a:xfrm>
            <a:off x="4095750" y="4610100"/>
            <a:ext cx="381000" cy="266700"/>
          </a:xfrm>
          <a:prstGeom prst="rect">
            <a:avLst/>
          </a:prstGeom>
          <a:noFill/>
          <a:ln w="76200" algn="ctr">
            <a:noFill/>
            <a:miter lim="800000"/>
            <a:headEnd/>
            <a:tailEnd/>
          </a:ln>
          <a:effectLst/>
        </p:spPr>
        <p:txBody>
          <a:bodyPr wrap="none" anchor="ctr"/>
          <a:lstStyle/>
          <a:p>
            <a:pPr>
              <a:defRPr/>
            </a:pPr>
            <a:r>
              <a:rPr lang="en-US" sz="1800" b="1" dirty="0" smtClean="0">
                <a:solidFill>
                  <a:srgbClr val="009900"/>
                </a:solidFill>
                <a:effectLst>
                  <a:outerShdw blurRad="38100" dist="38100" dir="2700000" algn="tl">
                    <a:srgbClr val="000000"/>
                  </a:outerShdw>
                </a:effectLst>
                <a:latin typeface="Arial" charset="0"/>
              </a:rPr>
              <a:t>6.8%</a:t>
            </a:r>
            <a:endParaRPr lang="en-US" sz="1800" b="1" dirty="0">
              <a:solidFill>
                <a:srgbClr val="009900"/>
              </a:solidFill>
              <a:effectLst>
                <a:outerShdw blurRad="38100" dist="38100" dir="2700000" algn="tl">
                  <a:srgbClr val="000000"/>
                </a:outerShdw>
              </a:effectLst>
              <a:latin typeface="Arial" charset="0"/>
            </a:endParaRPr>
          </a:p>
        </p:txBody>
      </p:sp>
      <p:sp>
        <p:nvSpPr>
          <p:cNvPr id="617488" name="Rectangle 16"/>
          <p:cNvSpPr>
            <a:spLocks noChangeArrowheads="1"/>
          </p:cNvSpPr>
          <p:nvPr/>
        </p:nvSpPr>
        <p:spPr bwMode="auto">
          <a:xfrm>
            <a:off x="4933950" y="6134100"/>
            <a:ext cx="361950" cy="266700"/>
          </a:xfrm>
          <a:prstGeom prst="rect">
            <a:avLst/>
          </a:prstGeom>
          <a:noFill/>
          <a:ln w="76200" algn="ctr">
            <a:noFill/>
            <a:miter lim="800000"/>
            <a:headEnd/>
            <a:tailEnd/>
          </a:ln>
          <a:effectLst/>
        </p:spPr>
        <p:txBody>
          <a:bodyPr wrap="none" anchor="ctr"/>
          <a:lstStyle/>
          <a:p>
            <a:pPr>
              <a:defRPr/>
            </a:pPr>
            <a:r>
              <a:rPr lang="en-US" sz="1800" b="1" dirty="0">
                <a:solidFill>
                  <a:srgbClr val="009900"/>
                </a:solidFill>
                <a:effectLst>
                  <a:outerShdw blurRad="38100" dist="38100" dir="2700000" algn="tl">
                    <a:srgbClr val="000000"/>
                  </a:outerShdw>
                </a:effectLst>
                <a:latin typeface="Arial" charset="0"/>
              </a:rPr>
              <a:t>3%</a:t>
            </a:r>
          </a:p>
        </p:txBody>
      </p:sp>
      <p:sp>
        <p:nvSpPr>
          <p:cNvPr id="617489" name="Rectangle 17"/>
          <p:cNvSpPr>
            <a:spLocks noChangeArrowheads="1"/>
          </p:cNvSpPr>
          <p:nvPr/>
        </p:nvSpPr>
        <p:spPr bwMode="auto">
          <a:xfrm>
            <a:off x="4171950" y="5562600"/>
            <a:ext cx="323850" cy="285750"/>
          </a:xfrm>
          <a:prstGeom prst="rect">
            <a:avLst/>
          </a:prstGeom>
          <a:noFill/>
          <a:ln w="76200" algn="ctr">
            <a:noFill/>
            <a:miter lim="800000"/>
            <a:headEnd/>
            <a:tailEnd/>
          </a:ln>
          <a:effectLst/>
        </p:spPr>
        <p:txBody>
          <a:bodyPr wrap="none" anchor="ctr"/>
          <a:lstStyle/>
          <a:p>
            <a:pPr>
              <a:defRPr/>
            </a:pPr>
            <a:r>
              <a:rPr lang="en-US" sz="1800" b="1">
                <a:solidFill>
                  <a:srgbClr val="FF0000"/>
                </a:solidFill>
                <a:effectLst>
                  <a:outerShdw blurRad="38100" dist="38100" dir="2700000" algn="tl">
                    <a:srgbClr val="000000"/>
                  </a:outerShdw>
                </a:effectLst>
                <a:latin typeface="Arial" charset="0"/>
              </a:rPr>
              <a:t>1%</a:t>
            </a:r>
          </a:p>
        </p:txBody>
      </p:sp>
      <p:sp>
        <p:nvSpPr>
          <p:cNvPr id="617490" name="Rectangle 18"/>
          <p:cNvSpPr>
            <a:spLocks noChangeArrowheads="1"/>
          </p:cNvSpPr>
          <p:nvPr/>
        </p:nvSpPr>
        <p:spPr bwMode="auto">
          <a:xfrm rot="16200000">
            <a:off x="2822575" y="5057775"/>
            <a:ext cx="2203450" cy="228600"/>
          </a:xfrm>
          <a:prstGeom prst="rect">
            <a:avLst/>
          </a:prstGeom>
          <a:noFill/>
          <a:ln w="76200" algn="ctr">
            <a:noFill/>
            <a:miter lim="800000"/>
            <a:headEnd/>
            <a:tailEnd/>
          </a:ln>
          <a:effectLst/>
        </p:spPr>
        <p:txBody>
          <a:bodyPr wrap="none" anchor="ctr"/>
          <a:lstStyle/>
          <a:p>
            <a:pPr>
              <a:defRPr/>
            </a:pPr>
            <a:r>
              <a:rPr lang="en-US" sz="1400" b="1" dirty="0">
                <a:latin typeface="Arial" charset="0"/>
              </a:rPr>
              <a:t> Inflation [Chg in PL over time]</a:t>
            </a:r>
          </a:p>
        </p:txBody>
      </p:sp>
      <p:sp>
        <p:nvSpPr>
          <p:cNvPr id="617491" name="Rectangle 19"/>
          <p:cNvSpPr>
            <a:spLocks noChangeArrowheads="1"/>
          </p:cNvSpPr>
          <p:nvPr/>
        </p:nvSpPr>
        <p:spPr bwMode="auto">
          <a:xfrm>
            <a:off x="6038850" y="6134100"/>
            <a:ext cx="590550" cy="228600"/>
          </a:xfrm>
          <a:prstGeom prst="rect">
            <a:avLst/>
          </a:prstGeom>
          <a:noFill/>
          <a:ln w="76200" algn="ctr">
            <a:noFill/>
            <a:miter lim="800000"/>
            <a:headEnd/>
            <a:tailEnd/>
          </a:ln>
          <a:effectLst/>
        </p:spPr>
        <p:txBody>
          <a:bodyPr wrap="none" anchor="ctr"/>
          <a:lstStyle/>
          <a:p>
            <a:pPr algn="l">
              <a:defRPr/>
            </a:pPr>
            <a:r>
              <a:rPr lang="en-US" sz="1800" b="1">
                <a:solidFill>
                  <a:srgbClr val="FF0000"/>
                </a:solidFill>
                <a:effectLst>
                  <a:outerShdw blurRad="38100" dist="38100" dir="2700000" algn="tl">
                    <a:srgbClr val="000000"/>
                  </a:outerShdw>
                </a:effectLst>
                <a:latin typeface="Arial" charset="0"/>
              </a:rPr>
              <a:t>10</a:t>
            </a:r>
            <a:r>
              <a:rPr lang="en-US" sz="1600" b="1">
                <a:solidFill>
                  <a:srgbClr val="FF0000"/>
                </a:solidFill>
                <a:effectLst>
                  <a:outerShdw blurRad="38100" dist="38100" dir="2700000" algn="tl">
                    <a:srgbClr val="000000"/>
                  </a:outerShdw>
                </a:effectLst>
                <a:latin typeface="Arial" charset="0"/>
              </a:rPr>
              <a:t>%</a:t>
            </a:r>
            <a:endParaRPr lang="en-US" sz="1800" b="1">
              <a:solidFill>
                <a:srgbClr val="FF0000"/>
              </a:solidFill>
              <a:effectLst>
                <a:outerShdw blurRad="38100" dist="38100" dir="2700000" algn="tl">
                  <a:srgbClr val="000000"/>
                </a:outerShdw>
              </a:effectLst>
              <a:latin typeface="Arial" charset="0"/>
            </a:endParaRPr>
          </a:p>
        </p:txBody>
      </p:sp>
      <p:sp>
        <p:nvSpPr>
          <p:cNvPr id="617494" name="Rectangle 22"/>
          <p:cNvSpPr>
            <a:spLocks noChangeArrowheads="1"/>
          </p:cNvSpPr>
          <p:nvPr/>
        </p:nvSpPr>
        <p:spPr bwMode="auto">
          <a:xfrm>
            <a:off x="4562475" y="4238625"/>
            <a:ext cx="561975" cy="323850"/>
          </a:xfrm>
          <a:prstGeom prst="rect">
            <a:avLst/>
          </a:prstGeom>
          <a:noFill/>
          <a:ln w="76200" algn="ctr">
            <a:noFill/>
            <a:miter lim="800000"/>
            <a:headEnd/>
            <a:tailEnd/>
          </a:ln>
          <a:effectLst/>
        </p:spPr>
        <p:txBody>
          <a:bodyPr wrap="none" anchor="ctr"/>
          <a:lstStyle/>
          <a:p>
            <a:pPr>
              <a:defRPr/>
            </a:pPr>
            <a:r>
              <a:rPr lang="en-US" sz="2000" b="1" dirty="0">
                <a:latin typeface="Arial" pitchFamily="34" charset="0"/>
                <a:cs typeface="Arial" pitchFamily="34" charset="0"/>
              </a:rPr>
              <a:t>PC</a:t>
            </a:r>
          </a:p>
        </p:txBody>
      </p:sp>
      <p:sp>
        <p:nvSpPr>
          <p:cNvPr id="3092" name="Line 23"/>
          <p:cNvSpPr>
            <a:spLocks noChangeShapeType="1"/>
          </p:cNvSpPr>
          <p:nvPr/>
        </p:nvSpPr>
        <p:spPr bwMode="auto">
          <a:xfrm>
            <a:off x="5734050" y="5200650"/>
            <a:ext cx="19050" cy="914400"/>
          </a:xfrm>
          <a:prstGeom prst="line">
            <a:avLst/>
          </a:prstGeom>
          <a:noFill/>
          <a:ln w="38100">
            <a:solidFill>
              <a:schemeClr val="tx1"/>
            </a:solidFill>
            <a:prstDash val="sysDot"/>
            <a:round/>
            <a:headEnd/>
            <a:tailEnd type="stealth" w="med" len="med"/>
          </a:ln>
        </p:spPr>
        <p:txBody>
          <a:bodyPr/>
          <a:lstStyle/>
          <a:p>
            <a:endParaRPr lang="en-US">
              <a:solidFill>
                <a:srgbClr val="000000"/>
              </a:solidFill>
            </a:endParaRPr>
          </a:p>
        </p:txBody>
      </p:sp>
      <p:sp>
        <p:nvSpPr>
          <p:cNvPr id="3093" name="Line 24"/>
          <p:cNvSpPr>
            <a:spLocks noChangeShapeType="1"/>
          </p:cNvSpPr>
          <p:nvPr/>
        </p:nvSpPr>
        <p:spPr bwMode="auto">
          <a:xfrm flipH="1">
            <a:off x="4514850" y="5162550"/>
            <a:ext cx="1200150" cy="19050"/>
          </a:xfrm>
          <a:prstGeom prst="line">
            <a:avLst/>
          </a:prstGeom>
          <a:noFill/>
          <a:ln w="38100">
            <a:solidFill>
              <a:schemeClr val="tx1"/>
            </a:solidFill>
            <a:prstDash val="sysDot"/>
            <a:round/>
            <a:headEnd/>
            <a:tailEnd type="stealth" w="med" len="med"/>
          </a:ln>
        </p:spPr>
        <p:txBody>
          <a:bodyPr/>
          <a:lstStyle/>
          <a:p>
            <a:endParaRPr lang="en-US">
              <a:solidFill>
                <a:srgbClr val="000000"/>
              </a:solidFill>
            </a:endParaRPr>
          </a:p>
        </p:txBody>
      </p:sp>
      <p:sp>
        <p:nvSpPr>
          <p:cNvPr id="617497" name="Rectangle 25"/>
          <p:cNvSpPr>
            <a:spLocks noChangeArrowheads="1"/>
          </p:cNvSpPr>
          <p:nvPr/>
        </p:nvSpPr>
        <p:spPr bwMode="auto">
          <a:xfrm>
            <a:off x="5657850" y="6153150"/>
            <a:ext cx="228600" cy="228600"/>
          </a:xfrm>
          <a:prstGeom prst="rect">
            <a:avLst/>
          </a:prstGeom>
          <a:noFill/>
          <a:ln w="76200" algn="ctr">
            <a:noFill/>
            <a:miter lim="800000"/>
            <a:headEnd/>
            <a:tailEnd/>
          </a:ln>
          <a:effectLst/>
        </p:spPr>
        <p:txBody>
          <a:bodyPr wrap="none" anchor="ctr"/>
          <a:lstStyle/>
          <a:p>
            <a:pPr>
              <a:defRPr/>
            </a:pPr>
            <a:r>
              <a:rPr lang="en-US" sz="1600" b="1" dirty="0">
                <a:latin typeface="Arial" charset="0"/>
              </a:rPr>
              <a:t>5%</a:t>
            </a:r>
          </a:p>
        </p:txBody>
      </p:sp>
      <p:sp>
        <p:nvSpPr>
          <p:cNvPr id="617498" name="Rectangle 26"/>
          <p:cNvSpPr>
            <a:spLocks noChangeArrowheads="1"/>
          </p:cNvSpPr>
          <p:nvPr/>
        </p:nvSpPr>
        <p:spPr bwMode="auto">
          <a:xfrm>
            <a:off x="4552950" y="6591300"/>
            <a:ext cx="3638550" cy="266700"/>
          </a:xfrm>
          <a:prstGeom prst="rect">
            <a:avLst/>
          </a:prstGeom>
          <a:noFill/>
          <a:ln w="76200" algn="ctr">
            <a:noFill/>
            <a:miter lim="800000"/>
            <a:headEnd/>
            <a:tailEnd/>
          </a:ln>
          <a:effectLst/>
        </p:spPr>
        <p:txBody>
          <a:bodyPr wrap="none" anchor="ctr"/>
          <a:lstStyle/>
          <a:p>
            <a:pPr algn="l">
              <a:defRPr/>
            </a:pPr>
            <a:r>
              <a:rPr lang="en-US" sz="1600" b="1" dirty="0">
                <a:solidFill>
                  <a:srgbClr val="000000"/>
                </a:solidFill>
                <a:effectLst>
                  <a:outerShdw blurRad="38100" dist="38100" dir="2700000" algn="tl">
                    <a:srgbClr val="FFFFFF"/>
                  </a:outerShdw>
                </a:effectLst>
                <a:latin typeface="Arial" charset="0"/>
              </a:rPr>
              <a:t> </a:t>
            </a:r>
            <a:r>
              <a:rPr lang="en-US" sz="1800" b="1" dirty="0">
                <a:solidFill>
                  <a:srgbClr val="000000"/>
                </a:solidFill>
                <a:effectLst>
                  <a:outerShdw blurRad="38100" dist="38100" dir="2700000" algn="tl">
                    <a:srgbClr val="FFFFFF"/>
                  </a:outerShdw>
                </a:effectLst>
                <a:latin typeface="Arial" charset="0"/>
              </a:rPr>
              <a:t>5</a:t>
            </a:r>
            <a:r>
              <a:rPr lang="en-US" sz="1600" b="1" dirty="0">
                <a:solidFill>
                  <a:srgbClr val="000000"/>
                </a:solidFill>
                <a:effectLst>
                  <a:outerShdw blurRad="38100" dist="38100" dir="2700000" algn="tl">
                    <a:srgbClr val="FFFFFF"/>
                  </a:outerShdw>
                </a:effectLst>
                <a:latin typeface="Arial" charset="0"/>
              </a:rPr>
              <a:t>% is  </a:t>
            </a:r>
            <a:r>
              <a:rPr lang="en-US" sz="1800" b="1" dirty="0">
                <a:solidFill>
                  <a:srgbClr val="000000"/>
                </a:solidFill>
                <a:effectLst>
                  <a:outerShdw blurRad="38100" dist="38100" dir="2700000" algn="tl">
                    <a:srgbClr val="FFFFFF"/>
                  </a:outerShdw>
                </a:effectLst>
                <a:latin typeface="Arial" charset="0"/>
              </a:rPr>
              <a:t>U</a:t>
            </a:r>
            <a:r>
              <a:rPr lang="en-US" sz="1600" b="1" dirty="0" smtClean="0">
                <a:solidFill>
                  <a:srgbClr val="000000"/>
                </a:solidFill>
                <a:effectLst>
                  <a:outerShdw blurRad="38100" dist="38100" dir="2700000" algn="tl">
                    <a:srgbClr val="FFFFFF"/>
                  </a:outerShdw>
                </a:effectLst>
                <a:latin typeface="Arial" charset="0"/>
              </a:rPr>
              <a:t>*</a:t>
            </a:r>
            <a:r>
              <a:rPr lang="en-US" sz="1400" b="1" dirty="0" smtClean="0">
                <a:solidFill>
                  <a:srgbClr val="000000"/>
                </a:solidFill>
                <a:effectLst>
                  <a:outerShdw blurRad="38100" dist="38100" dir="2700000" algn="tl">
                    <a:srgbClr val="FFFFFF"/>
                  </a:outerShdw>
                </a:effectLst>
                <a:latin typeface="Arial" charset="0"/>
              </a:rPr>
              <a:t>(</a:t>
            </a:r>
            <a:r>
              <a:rPr lang="en-US" sz="1400" b="1" dirty="0">
                <a:solidFill>
                  <a:srgbClr val="000000"/>
                </a:solidFill>
                <a:effectLst>
                  <a:outerShdw blurRad="38100" dist="38100" dir="2700000" algn="tl">
                    <a:srgbClr val="FFFFFF"/>
                  </a:outerShdw>
                </a:effectLst>
                <a:latin typeface="Arial" charset="0"/>
              </a:rPr>
              <a:t>F)</a:t>
            </a:r>
            <a:r>
              <a:rPr lang="en-US" sz="1600" b="1" dirty="0">
                <a:solidFill>
                  <a:srgbClr val="000000"/>
                </a:solidFill>
                <a:effectLst>
                  <a:outerShdw blurRad="38100" dist="38100" dir="2700000" algn="tl">
                    <a:srgbClr val="FFFFFF"/>
                  </a:outerShdw>
                </a:effectLst>
                <a:latin typeface="Arial" charset="0"/>
              </a:rPr>
              <a:t> </a:t>
            </a:r>
            <a:r>
              <a:rPr lang="en-US" sz="1600" b="1">
                <a:solidFill>
                  <a:srgbClr val="000000"/>
                </a:solidFill>
                <a:effectLst>
                  <a:outerShdw blurRad="38100" dist="38100" dir="2700000" algn="tl">
                    <a:srgbClr val="FFFFFF"/>
                  </a:outerShdw>
                </a:effectLst>
                <a:latin typeface="Arial" charset="0"/>
              </a:rPr>
              <a:t>with </a:t>
            </a:r>
            <a:r>
              <a:rPr lang="en-US" sz="1800" b="1" dirty="0">
                <a:solidFill>
                  <a:srgbClr val="000000"/>
                </a:solidFill>
                <a:effectLst>
                  <a:outerShdw blurRad="38100" dist="38100" dir="2700000" algn="tl">
                    <a:srgbClr val="FFFFFF"/>
                  </a:outerShdw>
                </a:effectLst>
                <a:latin typeface="Arial" charset="0"/>
              </a:rPr>
              <a:t>2</a:t>
            </a:r>
            <a:r>
              <a:rPr lang="en-US" sz="1600" b="1" smtClean="0">
                <a:solidFill>
                  <a:srgbClr val="000000"/>
                </a:solidFill>
                <a:effectLst>
                  <a:outerShdw blurRad="38100" dist="38100" dir="2700000" algn="tl">
                    <a:srgbClr val="FFFFFF"/>
                  </a:outerShdw>
                </a:effectLst>
                <a:latin typeface="Arial" charset="0"/>
              </a:rPr>
              <a:t>% </a:t>
            </a:r>
            <a:r>
              <a:rPr lang="en-US" sz="1600" b="1" dirty="0">
                <a:solidFill>
                  <a:srgbClr val="000000"/>
                </a:solidFill>
                <a:effectLst>
                  <a:outerShdw blurRad="38100" dist="38100" dir="2700000" algn="tl">
                    <a:srgbClr val="FFFFFF"/>
                  </a:outerShdw>
                </a:effectLst>
                <a:latin typeface="Arial" charset="0"/>
              </a:rPr>
              <a:t>anticipated PL.</a:t>
            </a:r>
          </a:p>
        </p:txBody>
      </p:sp>
      <p:pic>
        <p:nvPicPr>
          <p:cNvPr id="3096" name="Picture 27" descr="food blt sandwich"/>
          <p:cNvPicPr>
            <a:picLocks noChangeAspect="1" noChangeArrowheads="1" noCrop="1"/>
          </p:cNvPicPr>
          <p:nvPr/>
        </p:nvPicPr>
        <p:blipFill>
          <a:blip r:embed="rId9">
            <a:clrChange>
              <a:clrFrom>
                <a:srgbClr val="FFFFFF"/>
              </a:clrFrom>
              <a:clrTo>
                <a:srgbClr val="FFFFFF">
                  <a:alpha val="0"/>
                </a:srgbClr>
              </a:clrTo>
            </a:clrChange>
          </a:blip>
          <a:srcRect/>
          <a:stretch>
            <a:fillRect/>
          </a:stretch>
        </p:blipFill>
        <p:spPr bwMode="auto">
          <a:xfrm>
            <a:off x="1218347" y="5971794"/>
            <a:ext cx="942975" cy="628650"/>
          </a:xfrm>
          <a:prstGeom prst="rect">
            <a:avLst/>
          </a:prstGeom>
          <a:noFill/>
          <a:ln w="9525">
            <a:noFill/>
            <a:miter lim="800000"/>
            <a:headEnd/>
            <a:tailEnd/>
          </a:ln>
        </p:spPr>
      </p:pic>
      <p:sp>
        <p:nvSpPr>
          <p:cNvPr id="617500" name="Rectangle 28"/>
          <p:cNvSpPr>
            <a:spLocks noChangeArrowheads="1"/>
          </p:cNvSpPr>
          <p:nvPr/>
        </p:nvSpPr>
        <p:spPr bwMode="auto">
          <a:xfrm>
            <a:off x="-9144" y="6483985"/>
            <a:ext cx="3687382" cy="39859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400" b="1" dirty="0" smtClean="0">
                <a:solidFill>
                  <a:srgbClr val="000000"/>
                </a:solidFill>
                <a:latin typeface="Arial" charset="0"/>
              </a:rPr>
              <a:t>Policy makers have </a:t>
            </a:r>
            <a:r>
              <a:rPr lang="en-US" sz="1600" b="1" dirty="0" smtClean="0">
                <a:solidFill>
                  <a:srgbClr val="000000"/>
                </a:solidFill>
                <a:latin typeface="Arial" charset="0"/>
              </a:rPr>
              <a:t>“</a:t>
            </a:r>
            <a:r>
              <a:rPr lang="en-US" sz="1600" b="1" dirty="0" smtClean="0">
                <a:solidFill>
                  <a:srgbClr val="0000FF"/>
                </a:solidFill>
                <a:effectLst>
                  <a:outerShdw blurRad="38100" dist="38100" dir="2700000" algn="tl">
                    <a:srgbClr val="000000">
                      <a:alpha val="43137"/>
                    </a:srgbClr>
                  </a:outerShdw>
                </a:effectLst>
                <a:latin typeface="Arial" charset="0"/>
              </a:rPr>
              <a:t>Menu </a:t>
            </a:r>
            <a:r>
              <a:rPr lang="en-US" sz="1600" b="1" dirty="0">
                <a:solidFill>
                  <a:srgbClr val="0000FF"/>
                </a:solidFill>
                <a:effectLst>
                  <a:outerShdw blurRad="38100" dist="38100" dir="2700000" algn="tl">
                    <a:srgbClr val="000000">
                      <a:alpha val="43137"/>
                    </a:srgbClr>
                  </a:outerShdw>
                </a:effectLst>
                <a:latin typeface="Arial" charset="0"/>
              </a:rPr>
              <a:t>of </a:t>
            </a:r>
            <a:r>
              <a:rPr lang="en-US" sz="1600" b="1" dirty="0" smtClean="0">
                <a:solidFill>
                  <a:srgbClr val="0000FF"/>
                </a:solidFill>
                <a:effectLst>
                  <a:outerShdw blurRad="38100" dist="38100" dir="2700000" algn="tl">
                    <a:srgbClr val="000000">
                      <a:alpha val="43137"/>
                    </a:srgbClr>
                  </a:outerShdw>
                </a:effectLst>
                <a:latin typeface="Arial" charset="0"/>
              </a:rPr>
              <a:t>Choices</a:t>
            </a:r>
            <a:r>
              <a:rPr lang="en-US" sz="1600" b="1" dirty="0" smtClean="0">
                <a:solidFill>
                  <a:srgbClr val="000000"/>
                </a:solidFill>
                <a:latin typeface="Arial" charset="0"/>
              </a:rPr>
              <a:t>”</a:t>
            </a:r>
            <a:endParaRPr lang="en-US" sz="1600" b="1" dirty="0">
              <a:solidFill>
                <a:srgbClr val="000000"/>
              </a:solidFill>
              <a:latin typeface="Arial" charset="0"/>
            </a:endParaRPr>
          </a:p>
        </p:txBody>
      </p:sp>
      <p:sp>
        <p:nvSpPr>
          <p:cNvPr id="617501" name="Rectangle 29"/>
          <p:cNvSpPr>
            <a:spLocks noChangeArrowheads="1"/>
          </p:cNvSpPr>
          <p:nvPr/>
        </p:nvSpPr>
        <p:spPr bwMode="auto">
          <a:xfrm>
            <a:off x="499210" y="5738241"/>
            <a:ext cx="2605940" cy="57150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1800" b="1" dirty="0">
                <a:solidFill>
                  <a:srgbClr val="009900"/>
                </a:solidFill>
                <a:effectLst>
                  <a:outerShdw blurRad="38100" dist="38100" dir="2700000" algn="tl">
                    <a:srgbClr val="000000"/>
                  </a:outerShdw>
                </a:effectLst>
                <a:latin typeface="Arial" charset="0"/>
              </a:rPr>
              <a:t>“</a:t>
            </a:r>
            <a:r>
              <a:rPr lang="en-US" sz="1800" b="1" dirty="0">
                <a:solidFill>
                  <a:srgbClr val="009900"/>
                </a:solidFill>
                <a:effectLst>
                  <a:outerShdw blurRad="38100" dist="38100" dir="2700000" algn="tl">
                    <a:srgbClr val="000000"/>
                  </a:outerShdw>
                </a:effectLst>
                <a:latin typeface="Arial Black" pitchFamily="34" charset="0"/>
              </a:rPr>
              <a:t>More inflation</a:t>
            </a:r>
            <a:r>
              <a:rPr lang="en-US" sz="1800" b="1" dirty="0">
                <a:solidFill>
                  <a:srgbClr val="009900"/>
                </a:solidFill>
                <a:effectLst>
                  <a:outerShdw blurRad="38100" dist="38100" dir="2700000" algn="tl">
                    <a:srgbClr val="000000"/>
                  </a:outerShdw>
                </a:effectLst>
                <a:latin typeface="Arial" charset="0"/>
              </a:rPr>
              <a:t>”</a:t>
            </a:r>
            <a:r>
              <a:rPr lang="en-US" sz="1800" dirty="0">
                <a:solidFill>
                  <a:srgbClr val="009900"/>
                </a:solidFill>
                <a:latin typeface="Arial" charset="0"/>
              </a:rPr>
              <a:t> </a:t>
            </a:r>
            <a:r>
              <a:rPr lang="en-US" sz="1800" b="1" dirty="0">
                <a:solidFill>
                  <a:srgbClr val="000000"/>
                </a:solidFill>
                <a:latin typeface="Arial" charset="0"/>
              </a:rPr>
              <a:t>or</a:t>
            </a:r>
          </a:p>
          <a:p>
            <a:pPr>
              <a:defRPr/>
            </a:pPr>
            <a:r>
              <a:rPr lang="en-US" sz="1800" b="1" dirty="0">
                <a:solidFill>
                  <a:srgbClr val="FF0000"/>
                </a:solidFill>
                <a:effectLst>
                  <a:outerShdw blurRad="38100" dist="38100" dir="2700000" algn="tl">
                    <a:srgbClr val="000000"/>
                  </a:outerShdw>
                </a:effectLst>
                <a:latin typeface="Arial" charset="0"/>
              </a:rPr>
              <a:t>“</a:t>
            </a:r>
            <a:r>
              <a:rPr lang="en-US" sz="1800" b="1" dirty="0">
                <a:solidFill>
                  <a:srgbClr val="FF0000"/>
                </a:solidFill>
                <a:effectLst>
                  <a:outerShdw blurRad="38100" dist="38100" dir="2700000" algn="tl">
                    <a:srgbClr val="000000"/>
                  </a:outerShdw>
                </a:effectLst>
                <a:latin typeface="Arial Black" pitchFamily="34" charset="0"/>
              </a:rPr>
              <a:t>more </a:t>
            </a:r>
            <a:r>
              <a:rPr lang="en-US" sz="1800" b="1" dirty="0" smtClean="0">
                <a:solidFill>
                  <a:srgbClr val="FF0000"/>
                </a:solidFill>
                <a:effectLst>
                  <a:outerShdw blurRad="38100" dist="38100" dir="2700000" algn="tl">
                    <a:srgbClr val="000000"/>
                  </a:outerShdw>
                </a:effectLst>
                <a:latin typeface="Arial Black" pitchFamily="34" charset="0"/>
              </a:rPr>
              <a:t>unemployment</a:t>
            </a:r>
            <a:r>
              <a:rPr lang="en-US" sz="1800" b="1" dirty="0">
                <a:solidFill>
                  <a:srgbClr val="FF0000"/>
                </a:solidFill>
                <a:effectLst>
                  <a:outerShdw blurRad="38100" dist="38100" dir="2700000" algn="tl">
                    <a:srgbClr val="000000"/>
                  </a:outerShdw>
                </a:effectLst>
                <a:latin typeface="Arial" charset="0"/>
              </a:rPr>
              <a:t>”</a:t>
            </a:r>
          </a:p>
        </p:txBody>
      </p:sp>
      <p:pic>
        <p:nvPicPr>
          <p:cNvPr id="617502" name="Picture 30" descr="1 aaa ball red"/>
          <p:cNvPicPr>
            <a:picLocks noChangeAspect="1" noChangeArrowheads="1" noCrop="1"/>
          </p:cNvPicPr>
          <p:nvPr/>
        </p:nvPicPr>
        <p:blipFill>
          <a:blip r:embed="rId10"/>
          <a:srcRect/>
          <a:stretch>
            <a:fillRect/>
          </a:stretch>
        </p:blipFill>
        <p:spPr bwMode="auto">
          <a:xfrm>
            <a:off x="5667375" y="5095875"/>
            <a:ext cx="133350" cy="133350"/>
          </a:xfrm>
          <a:prstGeom prst="rect">
            <a:avLst/>
          </a:prstGeom>
          <a:noFill/>
          <a:ln w="9525">
            <a:noFill/>
            <a:miter lim="800000"/>
            <a:headEnd/>
            <a:tailEnd/>
          </a:ln>
        </p:spPr>
      </p:pic>
      <p:pic>
        <p:nvPicPr>
          <p:cNvPr id="3100" name="Picture 31" descr="1 a bull's eye"/>
          <p:cNvPicPr>
            <a:picLocks noChangeAspect="1" noChangeArrowheads="1" noCrop="1"/>
          </p:cNvPicPr>
          <p:nvPr/>
        </p:nvPicPr>
        <p:blipFill>
          <a:blip r:embed="rId11"/>
          <a:srcRect/>
          <a:stretch>
            <a:fillRect/>
          </a:stretch>
        </p:blipFill>
        <p:spPr bwMode="auto">
          <a:xfrm>
            <a:off x="5641975" y="5054600"/>
            <a:ext cx="209550" cy="209550"/>
          </a:xfrm>
          <a:prstGeom prst="rect">
            <a:avLst/>
          </a:prstGeom>
          <a:noFill/>
          <a:ln w="9525">
            <a:noFill/>
            <a:miter lim="800000"/>
            <a:headEnd/>
            <a:tailEnd/>
          </a:ln>
        </p:spPr>
      </p:pic>
      <p:pic>
        <p:nvPicPr>
          <p:cNvPr id="3101" name="Picture 32" descr="menu_md_clr_5631"/>
          <p:cNvPicPr>
            <a:picLocks noChangeAspect="1" noChangeArrowheads="1" noCrop="1"/>
          </p:cNvPicPr>
          <p:nvPr/>
        </p:nvPicPr>
        <p:blipFill>
          <a:blip r:embed="rId12">
            <a:clrChange>
              <a:clrFrom>
                <a:srgbClr val="000000"/>
              </a:clrFrom>
              <a:clrTo>
                <a:srgbClr val="000000">
                  <a:alpha val="0"/>
                </a:srgbClr>
              </a:clrTo>
            </a:clrChange>
          </a:blip>
          <a:srcRect/>
          <a:stretch>
            <a:fillRect/>
          </a:stretch>
        </p:blipFill>
        <p:spPr bwMode="auto">
          <a:xfrm>
            <a:off x="1179458" y="5201412"/>
            <a:ext cx="996370" cy="1244536"/>
          </a:xfrm>
          <a:prstGeom prst="rect">
            <a:avLst/>
          </a:prstGeom>
          <a:noFill/>
          <a:ln w="9525">
            <a:noFill/>
            <a:miter lim="800000"/>
            <a:headEnd/>
            <a:tailEnd/>
          </a:ln>
        </p:spPr>
      </p:pic>
      <p:sp>
        <p:nvSpPr>
          <p:cNvPr id="617505" name="Rectangle 33"/>
          <p:cNvSpPr>
            <a:spLocks noChangeArrowheads="1"/>
          </p:cNvSpPr>
          <p:nvPr/>
        </p:nvSpPr>
        <p:spPr bwMode="auto">
          <a:xfrm>
            <a:off x="4171950" y="5029200"/>
            <a:ext cx="323850" cy="285750"/>
          </a:xfrm>
          <a:prstGeom prst="rect">
            <a:avLst/>
          </a:prstGeom>
          <a:noFill/>
          <a:ln w="76200" algn="ctr">
            <a:noFill/>
            <a:miter lim="800000"/>
            <a:headEnd/>
            <a:tailEnd/>
          </a:ln>
          <a:effectLst/>
        </p:spPr>
        <p:txBody>
          <a:bodyPr wrap="none" anchor="ctr"/>
          <a:lstStyle/>
          <a:p>
            <a:pPr>
              <a:defRPr/>
            </a:pPr>
            <a:r>
              <a:rPr lang="en-US" sz="1800" b="1" dirty="0">
                <a:latin typeface="Arial" charset="0"/>
              </a:rPr>
              <a:t>2</a:t>
            </a:r>
            <a:r>
              <a:rPr lang="en-US" sz="1800" b="1" dirty="0" smtClean="0">
                <a:latin typeface="Arial" charset="0"/>
              </a:rPr>
              <a:t>%</a:t>
            </a:r>
            <a:endParaRPr lang="en-US" sz="1800" b="1" dirty="0">
              <a:latin typeface="Arial" charset="0"/>
            </a:endParaRPr>
          </a:p>
        </p:txBody>
      </p:sp>
      <p:sp>
        <p:nvSpPr>
          <p:cNvPr id="617506" name="Rectangle 34"/>
          <p:cNvSpPr>
            <a:spLocks noChangeArrowheads="1"/>
          </p:cNvSpPr>
          <p:nvPr/>
        </p:nvSpPr>
        <p:spPr bwMode="auto">
          <a:xfrm>
            <a:off x="6753225" y="6143625"/>
            <a:ext cx="1466850" cy="228600"/>
          </a:xfrm>
          <a:prstGeom prst="rect">
            <a:avLst/>
          </a:prstGeom>
          <a:noFill/>
          <a:ln w="76200" algn="ctr">
            <a:noFill/>
            <a:miter lim="800000"/>
            <a:headEnd/>
            <a:tailEnd/>
          </a:ln>
          <a:effectLst/>
        </p:spPr>
        <p:txBody>
          <a:bodyPr wrap="none" anchor="ctr"/>
          <a:lstStyle/>
          <a:p>
            <a:pPr algn="l">
              <a:defRPr/>
            </a:pPr>
            <a:r>
              <a:rPr lang="en-US" sz="1400" b="1" dirty="0">
                <a:latin typeface="Arial" charset="0"/>
              </a:rPr>
              <a:t>Unemployment</a:t>
            </a:r>
            <a:endParaRPr lang="en-US" sz="1800" b="1" dirty="0">
              <a:latin typeface="Arial" charset="0"/>
            </a:endParaRPr>
          </a:p>
        </p:txBody>
      </p:sp>
      <p:pic>
        <p:nvPicPr>
          <p:cNvPr id="617508" name="Picture 36" descr="arrow left light gr"/>
          <p:cNvPicPr>
            <a:picLocks noChangeAspect="1" noChangeArrowheads="1" noCrop="1"/>
          </p:cNvPicPr>
          <p:nvPr/>
        </p:nvPicPr>
        <p:blipFill>
          <a:blip r:embed="rId13"/>
          <a:srcRect/>
          <a:stretch>
            <a:fillRect/>
          </a:stretch>
        </p:blipFill>
        <p:spPr bwMode="auto">
          <a:xfrm>
            <a:off x="5076825" y="5905500"/>
            <a:ext cx="666750" cy="228600"/>
          </a:xfrm>
          <a:prstGeom prst="rect">
            <a:avLst/>
          </a:prstGeom>
          <a:noFill/>
          <a:ln w="9525">
            <a:noFill/>
            <a:miter lim="800000"/>
            <a:headEnd/>
            <a:tailEnd/>
          </a:ln>
        </p:spPr>
      </p:pic>
      <p:pic>
        <p:nvPicPr>
          <p:cNvPr id="617511" name="Picture 39" descr="arrow red rt"/>
          <p:cNvPicPr>
            <a:picLocks noChangeAspect="1" noChangeArrowheads="1" noCrop="1"/>
          </p:cNvPicPr>
          <p:nvPr/>
        </p:nvPicPr>
        <p:blipFill>
          <a:blip r:embed="rId14"/>
          <a:srcRect/>
          <a:stretch>
            <a:fillRect/>
          </a:stretch>
        </p:blipFill>
        <p:spPr bwMode="auto">
          <a:xfrm>
            <a:off x="5791200" y="5959475"/>
            <a:ext cx="533400" cy="174625"/>
          </a:xfrm>
          <a:prstGeom prst="rect">
            <a:avLst/>
          </a:prstGeom>
          <a:noFill/>
          <a:ln w="9525">
            <a:noFill/>
            <a:miter lim="800000"/>
            <a:headEnd/>
            <a:tailEnd/>
          </a:ln>
        </p:spPr>
      </p:pic>
      <p:sp>
        <p:nvSpPr>
          <p:cNvPr id="617512" name="Rectangle 40"/>
          <p:cNvSpPr>
            <a:spLocks noChangeArrowheads="1"/>
          </p:cNvSpPr>
          <p:nvPr/>
        </p:nvSpPr>
        <p:spPr bwMode="auto">
          <a:xfrm>
            <a:off x="5114925" y="5619750"/>
            <a:ext cx="609600" cy="266700"/>
          </a:xfrm>
          <a:prstGeom prst="rect">
            <a:avLst/>
          </a:prstGeom>
          <a:noFill/>
          <a:ln w="19050" algn="ctr">
            <a:noFill/>
            <a:miter lim="800000"/>
            <a:headEnd/>
            <a:tailEnd/>
          </a:ln>
          <a:effectLst/>
        </p:spPr>
        <p:txBody>
          <a:bodyPr wrap="none" anchor="ctr"/>
          <a:lstStyle/>
          <a:p>
            <a:pPr>
              <a:defRPr/>
            </a:pPr>
            <a:r>
              <a:rPr lang="en-US" sz="1200" b="1" dirty="0" err="1">
                <a:solidFill>
                  <a:srgbClr val="009900"/>
                </a:solidFill>
                <a:effectLst>
                  <a:outerShdw blurRad="38100" dist="38100" dir="2700000" algn="tl">
                    <a:srgbClr val="000000"/>
                  </a:outerShdw>
                </a:effectLst>
                <a:latin typeface="Arial" charset="0"/>
              </a:rPr>
              <a:t>Inflat</a:t>
            </a:r>
            <a:r>
              <a:rPr lang="en-US" sz="1200" b="1" dirty="0">
                <a:solidFill>
                  <a:srgbClr val="009900"/>
                </a:solidFill>
                <a:effectLst>
                  <a:outerShdw blurRad="38100" dist="38100" dir="2700000" algn="tl">
                    <a:srgbClr val="000000"/>
                  </a:outerShdw>
                </a:effectLst>
                <a:latin typeface="Arial" charset="0"/>
              </a:rPr>
              <a:t>.</a:t>
            </a:r>
          </a:p>
          <a:p>
            <a:pPr>
              <a:defRPr/>
            </a:pPr>
            <a:r>
              <a:rPr lang="en-US" sz="1200" b="1" dirty="0">
                <a:solidFill>
                  <a:srgbClr val="009900"/>
                </a:solidFill>
                <a:effectLst>
                  <a:outerShdw blurRad="38100" dist="38100" dir="2700000" algn="tl">
                    <a:srgbClr val="000000"/>
                  </a:outerShdw>
                </a:effectLst>
                <a:latin typeface="Arial" charset="0"/>
              </a:rPr>
              <a:t>Gap</a:t>
            </a:r>
          </a:p>
        </p:txBody>
      </p:sp>
      <p:sp>
        <p:nvSpPr>
          <p:cNvPr id="617513" name="Rectangle 41"/>
          <p:cNvSpPr>
            <a:spLocks noChangeArrowheads="1"/>
          </p:cNvSpPr>
          <p:nvPr/>
        </p:nvSpPr>
        <p:spPr bwMode="auto">
          <a:xfrm>
            <a:off x="5772150" y="5641975"/>
            <a:ext cx="552450" cy="257175"/>
          </a:xfrm>
          <a:prstGeom prst="rect">
            <a:avLst/>
          </a:prstGeom>
          <a:noFill/>
          <a:ln w="1905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1200" b="1" dirty="0">
                <a:solidFill>
                  <a:srgbClr val="FF0000"/>
                </a:solidFill>
                <a:effectLst>
                  <a:outerShdw blurRad="38100" dist="38100" dir="2700000" algn="tl">
                    <a:srgbClr val="000000"/>
                  </a:outerShdw>
                </a:effectLst>
                <a:latin typeface="Arial" charset="0"/>
              </a:rPr>
              <a:t>R</a:t>
            </a:r>
            <a:r>
              <a:rPr lang="en-US" sz="1000" b="1" dirty="0">
                <a:solidFill>
                  <a:srgbClr val="FF0000"/>
                </a:solidFill>
                <a:effectLst>
                  <a:outerShdw blurRad="38100" dist="38100" dir="2700000" algn="tl">
                    <a:srgbClr val="000000"/>
                  </a:outerShdw>
                </a:effectLst>
                <a:latin typeface="Arial" charset="0"/>
              </a:rPr>
              <a:t>ecess.</a:t>
            </a:r>
            <a:endParaRPr lang="en-US" sz="1200" b="1" dirty="0">
              <a:solidFill>
                <a:srgbClr val="FF0000"/>
              </a:solidFill>
              <a:effectLst>
                <a:outerShdw blurRad="38100" dist="38100" dir="2700000" algn="tl">
                  <a:srgbClr val="000000"/>
                </a:outerShdw>
              </a:effectLst>
              <a:latin typeface="Arial" charset="0"/>
            </a:endParaRPr>
          </a:p>
          <a:p>
            <a:pPr>
              <a:defRPr/>
            </a:pPr>
            <a:r>
              <a:rPr lang="en-US" sz="1200" b="1" dirty="0">
                <a:solidFill>
                  <a:srgbClr val="FF0000"/>
                </a:solidFill>
                <a:effectLst>
                  <a:outerShdw blurRad="38100" dist="38100" dir="2700000" algn="tl">
                    <a:srgbClr val="000000"/>
                  </a:outerShdw>
                </a:effectLst>
                <a:latin typeface="Arial" charset="0"/>
              </a:rPr>
              <a:t>Gap</a:t>
            </a:r>
          </a:p>
        </p:txBody>
      </p:sp>
      <p:grpSp>
        <p:nvGrpSpPr>
          <p:cNvPr id="3108" name="Group 43"/>
          <p:cNvGrpSpPr>
            <a:grpSpLocks/>
          </p:cNvGrpSpPr>
          <p:nvPr/>
        </p:nvGrpSpPr>
        <p:grpSpPr bwMode="auto">
          <a:xfrm>
            <a:off x="3076575" y="781050"/>
            <a:ext cx="2859088" cy="2438400"/>
            <a:chOff x="2076" y="900"/>
            <a:chExt cx="3151" cy="2868"/>
          </a:xfrm>
        </p:grpSpPr>
        <p:sp>
          <p:nvSpPr>
            <p:cNvPr id="3154" name="Line 44"/>
            <p:cNvSpPr>
              <a:spLocks noChangeShapeType="1"/>
            </p:cNvSpPr>
            <p:nvPr/>
          </p:nvSpPr>
          <p:spPr bwMode="auto">
            <a:xfrm>
              <a:off x="2080" y="3742"/>
              <a:ext cx="3147" cy="0"/>
            </a:xfrm>
            <a:prstGeom prst="line">
              <a:avLst/>
            </a:prstGeom>
            <a:noFill/>
            <a:ln w="38100">
              <a:solidFill>
                <a:schemeClr val="tx1"/>
              </a:solidFill>
              <a:round/>
              <a:headEnd/>
              <a:tailEnd/>
            </a:ln>
          </p:spPr>
          <p:txBody>
            <a:bodyPr wrap="none" anchor="ctr"/>
            <a:lstStyle/>
            <a:p>
              <a:endParaRPr lang="en-US">
                <a:solidFill>
                  <a:srgbClr val="000000"/>
                </a:solidFill>
              </a:endParaRPr>
            </a:p>
          </p:txBody>
        </p:sp>
        <p:sp>
          <p:nvSpPr>
            <p:cNvPr id="3155" name="Line 45"/>
            <p:cNvSpPr>
              <a:spLocks noChangeShapeType="1"/>
            </p:cNvSpPr>
            <p:nvPr/>
          </p:nvSpPr>
          <p:spPr bwMode="auto">
            <a:xfrm>
              <a:off x="2076" y="900"/>
              <a:ext cx="0" cy="2868"/>
            </a:xfrm>
            <a:prstGeom prst="line">
              <a:avLst/>
            </a:prstGeom>
            <a:noFill/>
            <a:ln w="38100">
              <a:solidFill>
                <a:schemeClr val="tx1"/>
              </a:solidFill>
              <a:round/>
              <a:headEnd/>
              <a:tailEnd/>
            </a:ln>
          </p:spPr>
          <p:txBody>
            <a:bodyPr wrap="none" anchor="ctr"/>
            <a:lstStyle/>
            <a:p>
              <a:endParaRPr lang="en-US">
                <a:solidFill>
                  <a:srgbClr val="000000"/>
                </a:solidFill>
              </a:endParaRPr>
            </a:p>
          </p:txBody>
        </p:sp>
      </p:grpSp>
      <p:sp>
        <p:nvSpPr>
          <p:cNvPr id="3109" name="Line 47"/>
          <p:cNvSpPr>
            <a:spLocks noChangeShapeType="1"/>
          </p:cNvSpPr>
          <p:nvPr/>
        </p:nvSpPr>
        <p:spPr bwMode="auto">
          <a:xfrm>
            <a:off x="4752975" y="876300"/>
            <a:ext cx="0" cy="2305050"/>
          </a:xfrm>
          <a:prstGeom prst="line">
            <a:avLst/>
          </a:prstGeom>
          <a:noFill/>
          <a:ln w="57150">
            <a:solidFill>
              <a:schemeClr val="tx1"/>
            </a:solidFill>
            <a:round/>
            <a:headEnd/>
            <a:tailEnd type="stealth" w="med" len="med"/>
          </a:ln>
        </p:spPr>
        <p:txBody>
          <a:bodyPr/>
          <a:lstStyle/>
          <a:p>
            <a:endParaRPr lang="en-US">
              <a:solidFill>
                <a:srgbClr val="000000"/>
              </a:solidFill>
            </a:endParaRPr>
          </a:p>
        </p:txBody>
      </p:sp>
      <p:sp>
        <p:nvSpPr>
          <p:cNvPr id="617520" name="Rectangle 48"/>
          <p:cNvSpPr>
            <a:spLocks noChangeArrowheads="1"/>
          </p:cNvSpPr>
          <p:nvPr/>
        </p:nvSpPr>
        <p:spPr bwMode="auto">
          <a:xfrm>
            <a:off x="5853811" y="754444"/>
            <a:ext cx="938213" cy="393700"/>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2000" b="1" dirty="0">
                <a:solidFill>
                  <a:srgbClr val="000000"/>
                </a:solidFill>
                <a:effectLst>
                  <a:outerShdw blurRad="38100" dist="38100" dir="2700000" algn="tl">
                    <a:srgbClr val="FFFFFF"/>
                  </a:outerShdw>
                </a:effectLst>
                <a:latin typeface="Arial" pitchFamily="34" charset="0"/>
                <a:cs typeface="Arial" pitchFamily="34" charset="0"/>
              </a:rPr>
              <a:t>SRAS  </a:t>
            </a:r>
            <a:r>
              <a:rPr lang="en-US" sz="2000" b="1" dirty="0">
                <a:solidFill>
                  <a:srgbClr val="FFFFFF"/>
                </a:solidFill>
                <a:effectLst>
                  <a:outerShdw blurRad="38100" dist="38100" dir="2700000" algn="tl">
                    <a:srgbClr val="000000"/>
                  </a:outerShdw>
                </a:effectLst>
                <a:latin typeface="Arial" pitchFamily="34" charset="0"/>
                <a:cs typeface="Arial" pitchFamily="34" charset="0"/>
              </a:rPr>
              <a:t>  </a:t>
            </a:r>
            <a:endParaRPr lang="en-US" sz="2000" b="1" baseline="-25000"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617521" name="Rectangle 49"/>
          <p:cNvSpPr>
            <a:spLocks noChangeArrowheads="1"/>
          </p:cNvSpPr>
          <p:nvPr/>
        </p:nvSpPr>
        <p:spPr bwMode="auto">
          <a:xfrm>
            <a:off x="4364038" y="568325"/>
            <a:ext cx="915987" cy="393700"/>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2000" b="1" dirty="0">
                <a:solidFill>
                  <a:srgbClr val="000000"/>
                </a:solidFill>
                <a:effectLst>
                  <a:outerShdw blurRad="38100" dist="38100" dir="2700000" algn="tl">
                    <a:srgbClr val="FFFFFF"/>
                  </a:outerShdw>
                </a:effectLst>
                <a:latin typeface="Arial" pitchFamily="34" charset="0"/>
                <a:cs typeface="Arial" pitchFamily="34" charset="0"/>
              </a:rPr>
              <a:t>LRAS</a:t>
            </a:r>
            <a:endParaRPr lang="en-US" sz="2000" b="1" baseline="-25000"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617522" name="Rectangle 50"/>
          <p:cNvSpPr>
            <a:spLocks noChangeArrowheads="1"/>
          </p:cNvSpPr>
          <p:nvPr/>
        </p:nvSpPr>
        <p:spPr bwMode="auto">
          <a:xfrm>
            <a:off x="4579938" y="3138488"/>
            <a:ext cx="544512" cy="638175"/>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2000" b="1">
                <a:solidFill>
                  <a:srgbClr val="000000"/>
                </a:solidFill>
                <a:effectLst>
                  <a:outerShdw blurRad="38100" dist="38100" dir="2700000" algn="tl">
                    <a:srgbClr val="FFFFFF"/>
                  </a:outerShdw>
                </a:effectLst>
                <a:latin typeface="Arial" charset="0"/>
              </a:rPr>
              <a:t>Y*</a:t>
            </a:r>
          </a:p>
          <a:p>
            <a:pPr algn="l" eaLnBrk="0" hangingPunct="0">
              <a:defRPr/>
            </a:pPr>
            <a:r>
              <a:rPr lang="en-US" sz="1600" b="1">
                <a:solidFill>
                  <a:srgbClr val="000000"/>
                </a:solidFill>
                <a:effectLst>
                  <a:outerShdw blurRad="38100" dist="38100" dir="2700000" algn="tl">
                    <a:srgbClr val="FFFFFF"/>
                  </a:outerShdw>
                </a:effectLst>
                <a:latin typeface="Arial" charset="0"/>
              </a:rPr>
              <a:t>5%</a:t>
            </a:r>
          </a:p>
        </p:txBody>
      </p:sp>
      <p:sp>
        <p:nvSpPr>
          <p:cNvPr id="617524" name="Rectangle 52"/>
          <p:cNvSpPr>
            <a:spLocks noChangeArrowheads="1"/>
          </p:cNvSpPr>
          <p:nvPr/>
        </p:nvSpPr>
        <p:spPr bwMode="auto">
          <a:xfrm>
            <a:off x="3678238" y="1189038"/>
            <a:ext cx="766762" cy="458787"/>
          </a:xfrm>
          <a:prstGeom prst="rect">
            <a:avLst/>
          </a:prstGeom>
          <a:noFill/>
          <a:ln w="12700">
            <a:noFill/>
            <a:miter lim="800000"/>
            <a:headEnd/>
            <a:tailEnd/>
          </a:ln>
          <a:effectLst/>
        </p:spPr>
        <p:txBody>
          <a:bodyPr lIns="90488" tIns="44450" rIns="90488" bIns="44450">
            <a:spAutoFit/>
          </a:bodyPr>
          <a:lstStyle/>
          <a:p>
            <a:pPr algn="l" eaLnBrk="0" hangingPunct="0">
              <a:defRPr/>
            </a:pPr>
            <a:r>
              <a:rPr lang="en-US" b="1" dirty="0">
                <a:solidFill>
                  <a:srgbClr val="000000"/>
                </a:solidFill>
                <a:effectLst>
                  <a:outerShdw blurRad="38100" dist="38100" dir="2700000" algn="tl">
                    <a:srgbClr val="FFFFFF"/>
                  </a:outerShdw>
                </a:effectLst>
                <a:latin typeface="Arial" pitchFamily="34" charset="0"/>
                <a:cs typeface="Arial" pitchFamily="34" charset="0"/>
              </a:rPr>
              <a:t>AD</a:t>
            </a:r>
            <a:r>
              <a:rPr lang="en-US" sz="1800" b="1" dirty="0">
                <a:solidFill>
                  <a:srgbClr val="000000"/>
                </a:solidFill>
                <a:effectLst>
                  <a:outerShdw blurRad="38100" dist="38100" dir="2700000" algn="tl">
                    <a:srgbClr val="FFFFFF"/>
                  </a:outerShdw>
                </a:effectLst>
                <a:latin typeface="Arial" pitchFamily="34" charset="0"/>
                <a:cs typeface="Arial" pitchFamily="34" charset="0"/>
              </a:rPr>
              <a:t>1</a:t>
            </a:r>
            <a:endParaRPr lang="en-US" b="1" dirty="0">
              <a:solidFill>
                <a:srgbClr val="000000"/>
              </a:solidFill>
              <a:effectLst>
                <a:outerShdw blurRad="38100" dist="38100" dir="2700000" algn="tl">
                  <a:srgbClr val="FFFFFF"/>
                </a:outerShdw>
              </a:effectLst>
              <a:latin typeface="Arial" pitchFamily="34" charset="0"/>
              <a:cs typeface="Arial" pitchFamily="34" charset="0"/>
            </a:endParaRPr>
          </a:p>
        </p:txBody>
      </p:sp>
      <p:sp>
        <p:nvSpPr>
          <p:cNvPr id="617525" name="Rectangle 53"/>
          <p:cNvSpPr>
            <a:spLocks noChangeArrowheads="1"/>
          </p:cNvSpPr>
          <p:nvPr/>
        </p:nvSpPr>
        <p:spPr bwMode="auto">
          <a:xfrm>
            <a:off x="4732338" y="785813"/>
            <a:ext cx="747712" cy="393700"/>
          </a:xfrm>
          <a:prstGeom prst="rect">
            <a:avLst/>
          </a:prstGeom>
          <a:noFill/>
          <a:ln w="12700">
            <a:noFill/>
            <a:miter lim="800000"/>
            <a:headEnd/>
            <a:tailEnd/>
          </a:ln>
          <a:effectLst/>
        </p:spPr>
        <p:txBody>
          <a:bodyPr lIns="90488" tIns="44450" rIns="90488" bIns="44450">
            <a:spAutoFit/>
          </a:bodyPr>
          <a:lstStyle/>
          <a:p>
            <a:pPr algn="l" eaLnBrk="0" hangingPunct="0">
              <a:defRPr/>
            </a:pPr>
            <a:r>
              <a:rPr lang="en-US" sz="2000" b="1" dirty="0">
                <a:solidFill>
                  <a:srgbClr val="008000"/>
                </a:solidFill>
                <a:effectLst>
                  <a:outerShdw blurRad="38100" dist="38100" dir="2700000" algn="tl">
                    <a:srgbClr val="000000"/>
                  </a:outerShdw>
                </a:effectLst>
                <a:latin typeface="Arial" pitchFamily="34" charset="0"/>
                <a:cs typeface="Arial" pitchFamily="34" charset="0"/>
              </a:rPr>
              <a:t>AD</a:t>
            </a:r>
            <a:r>
              <a:rPr lang="en-US" sz="1600" b="1" dirty="0">
                <a:solidFill>
                  <a:srgbClr val="008000"/>
                </a:solidFill>
                <a:effectLst>
                  <a:outerShdw blurRad="38100" dist="38100" dir="2700000" algn="tl">
                    <a:srgbClr val="000000"/>
                  </a:outerShdw>
                </a:effectLst>
                <a:latin typeface="Arial" pitchFamily="34" charset="0"/>
                <a:cs typeface="Arial" pitchFamily="34" charset="0"/>
              </a:rPr>
              <a:t>2</a:t>
            </a:r>
            <a:endParaRPr lang="en-US" sz="2000" b="1" dirty="0">
              <a:solidFill>
                <a:srgbClr val="008000"/>
              </a:solidFill>
              <a:effectLst>
                <a:outerShdw blurRad="38100" dist="38100" dir="2700000" algn="tl">
                  <a:srgbClr val="000000"/>
                </a:outerShdw>
              </a:effectLst>
              <a:latin typeface="Arial" pitchFamily="34" charset="0"/>
              <a:cs typeface="Arial" pitchFamily="34" charset="0"/>
            </a:endParaRPr>
          </a:p>
        </p:txBody>
      </p:sp>
      <p:sp>
        <p:nvSpPr>
          <p:cNvPr id="3115" name="Line 54"/>
          <p:cNvSpPr>
            <a:spLocks noChangeShapeType="1"/>
          </p:cNvSpPr>
          <p:nvPr/>
        </p:nvSpPr>
        <p:spPr bwMode="auto">
          <a:xfrm flipH="1">
            <a:off x="3076575" y="2219325"/>
            <a:ext cx="1581150" cy="0"/>
          </a:xfrm>
          <a:prstGeom prst="line">
            <a:avLst/>
          </a:prstGeom>
          <a:noFill/>
          <a:ln w="38100">
            <a:solidFill>
              <a:schemeClr val="tx1"/>
            </a:solidFill>
            <a:prstDash val="sysDot"/>
            <a:round/>
            <a:headEnd/>
            <a:tailEnd type="stealth" w="med" len="med"/>
          </a:ln>
        </p:spPr>
        <p:txBody>
          <a:bodyPr/>
          <a:lstStyle/>
          <a:p>
            <a:endParaRPr lang="en-US">
              <a:solidFill>
                <a:srgbClr val="000000"/>
              </a:solidFill>
            </a:endParaRPr>
          </a:p>
        </p:txBody>
      </p:sp>
      <p:sp>
        <p:nvSpPr>
          <p:cNvPr id="617527" name="Rectangle 55"/>
          <p:cNvSpPr>
            <a:spLocks noChangeArrowheads="1"/>
          </p:cNvSpPr>
          <p:nvPr/>
        </p:nvSpPr>
        <p:spPr bwMode="auto">
          <a:xfrm>
            <a:off x="1930400" y="615950"/>
            <a:ext cx="1870075" cy="666750"/>
          </a:xfrm>
          <a:prstGeom prst="rect">
            <a:avLst/>
          </a:prstGeom>
          <a:blipFill>
            <a:blip r:embed="rId7"/>
            <a:tile tx="0" ty="0" sx="100000" sy="100000" flip="none" algn="tl"/>
          </a:blipFill>
          <a:ln w="76200" algn="ctr">
            <a:noFill/>
            <a:miter lim="800000"/>
            <a:headEnd/>
            <a:tailEnd/>
          </a:ln>
          <a:effectLst/>
        </p:spPr>
        <p:txBody>
          <a:bodyPr wrap="none" anchor="ctr"/>
          <a:lstStyle/>
          <a:p>
            <a:pPr>
              <a:defRPr/>
            </a:pPr>
            <a:r>
              <a:rPr lang="en-US" sz="2000" b="1" dirty="0">
                <a:effectLst>
                  <a:outerShdw blurRad="38100" dist="38100" dir="2700000" algn="tl">
                    <a:srgbClr val="FFFFFF"/>
                  </a:outerShdw>
                </a:effectLst>
                <a:latin typeface="Arial" charset="0"/>
              </a:rPr>
              <a:t>PL</a:t>
            </a:r>
          </a:p>
          <a:p>
            <a:pPr>
              <a:defRPr/>
            </a:pPr>
            <a:r>
              <a:rPr lang="en-US" sz="1400" b="1" dirty="0">
                <a:effectLst>
                  <a:outerShdw blurRad="38100" dist="38100" dir="2700000" algn="tl">
                    <a:srgbClr val="FFFFFF"/>
                  </a:outerShdw>
                </a:effectLst>
                <a:latin typeface="Arial" charset="0"/>
              </a:rPr>
              <a:t>[Particular price index]</a:t>
            </a:r>
          </a:p>
          <a:p>
            <a:pPr>
              <a:defRPr/>
            </a:pPr>
            <a:r>
              <a:rPr lang="en-US" sz="1400" b="1" dirty="0">
                <a:effectLst>
                  <a:outerShdw blurRad="38100" dist="38100" dir="2700000" algn="tl">
                    <a:srgbClr val="FFFFFF"/>
                  </a:outerShdw>
                </a:effectLst>
                <a:latin typeface="Arial" charset="0"/>
              </a:rPr>
              <a:t>[</a:t>
            </a:r>
            <a:r>
              <a:rPr lang="en-US" sz="1200" b="1" dirty="0">
                <a:effectLst>
                  <a:outerShdw blurRad="38100" dist="38100" dir="2700000" algn="tl">
                    <a:srgbClr val="FFFFFF"/>
                  </a:outerShdw>
                </a:effectLst>
                <a:latin typeface="Arial" charset="0"/>
              </a:rPr>
              <a:t>so, </a:t>
            </a:r>
            <a:r>
              <a:rPr lang="en-US" sz="1200" b="1" dirty="0" err="1">
                <a:effectLst>
                  <a:outerShdw blurRad="38100" dist="38100" dir="2700000" algn="tl">
                    <a:srgbClr val="FFFFFF"/>
                  </a:outerShdw>
                </a:effectLst>
                <a:latin typeface="Arial" charset="0"/>
              </a:rPr>
              <a:t>partic</a:t>
            </a:r>
            <a:r>
              <a:rPr lang="en-US" sz="1200" b="1" dirty="0">
                <a:effectLst>
                  <a:outerShdw blurRad="38100" dist="38100" dir="2700000" algn="tl">
                    <a:srgbClr val="FFFFFF"/>
                  </a:outerShdw>
                </a:effectLst>
                <a:latin typeface="Arial" charset="0"/>
              </a:rPr>
              <a:t>. </a:t>
            </a:r>
            <a:r>
              <a:rPr lang="en-US" sz="1400" b="1" dirty="0">
                <a:effectLst>
                  <a:outerShdw blurRad="38100" dist="38100" dir="2700000" algn="tl">
                    <a:srgbClr val="FFFFFF"/>
                  </a:outerShdw>
                </a:effectLst>
                <a:latin typeface="Arial" charset="0"/>
              </a:rPr>
              <a:t>point in time]</a:t>
            </a:r>
          </a:p>
        </p:txBody>
      </p:sp>
      <p:sp>
        <p:nvSpPr>
          <p:cNvPr id="617528" name="Rectangle 56"/>
          <p:cNvSpPr>
            <a:spLocks noChangeArrowheads="1"/>
          </p:cNvSpPr>
          <p:nvPr/>
        </p:nvSpPr>
        <p:spPr bwMode="auto">
          <a:xfrm>
            <a:off x="2616200" y="2044700"/>
            <a:ext cx="482600" cy="307975"/>
          </a:xfrm>
          <a:prstGeom prst="rect">
            <a:avLst/>
          </a:prstGeom>
          <a:noFill/>
          <a:ln w="76200" algn="ctr">
            <a:noFill/>
            <a:miter lim="800000"/>
            <a:headEnd/>
            <a:tailEnd/>
          </a:ln>
          <a:effectLst/>
        </p:spPr>
        <p:txBody>
          <a:bodyPr wrap="none" anchor="ctr"/>
          <a:lstStyle/>
          <a:p>
            <a:pPr>
              <a:defRPr/>
            </a:pPr>
            <a:r>
              <a:rPr lang="en-US" sz="1800" b="1" dirty="0">
                <a:solidFill>
                  <a:srgbClr val="000000"/>
                </a:solidFill>
                <a:effectLst>
                  <a:outerShdw blurRad="38100" dist="38100" dir="2700000" algn="tl">
                    <a:srgbClr val="FFFFFF"/>
                  </a:outerShdw>
                </a:effectLst>
                <a:latin typeface="Arial" charset="0"/>
              </a:rPr>
              <a:t>103</a:t>
            </a:r>
          </a:p>
        </p:txBody>
      </p:sp>
      <p:sp>
        <p:nvSpPr>
          <p:cNvPr id="617529" name="Line 57"/>
          <p:cNvSpPr>
            <a:spLocks noChangeShapeType="1"/>
          </p:cNvSpPr>
          <p:nvPr/>
        </p:nvSpPr>
        <p:spPr bwMode="auto">
          <a:xfrm>
            <a:off x="5543550" y="1562100"/>
            <a:ext cx="19050" cy="1647825"/>
          </a:xfrm>
          <a:prstGeom prst="line">
            <a:avLst/>
          </a:prstGeom>
          <a:noFill/>
          <a:ln w="38100">
            <a:solidFill>
              <a:srgbClr val="008000"/>
            </a:solidFill>
            <a:prstDash val="sysDot"/>
            <a:round/>
            <a:headEnd/>
            <a:tailEnd type="stealth" w="med" len="med"/>
          </a:ln>
        </p:spPr>
        <p:txBody>
          <a:bodyPr/>
          <a:lstStyle/>
          <a:p>
            <a:endParaRPr lang="en-US">
              <a:solidFill>
                <a:srgbClr val="000000"/>
              </a:solidFill>
            </a:endParaRPr>
          </a:p>
        </p:txBody>
      </p:sp>
      <p:sp>
        <p:nvSpPr>
          <p:cNvPr id="617530" name="Line 58"/>
          <p:cNvSpPr>
            <a:spLocks noChangeShapeType="1"/>
          </p:cNvSpPr>
          <p:nvPr/>
        </p:nvSpPr>
        <p:spPr bwMode="auto">
          <a:xfrm flipH="1">
            <a:off x="3057525" y="1514475"/>
            <a:ext cx="2400300" cy="0"/>
          </a:xfrm>
          <a:prstGeom prst="line">
            <a:avLst/>
          </a:prstGeom>
          <a:noFill/>
          <a:ln w="38100">
            <a:solidFill>
              <a:srgbClr val="008000"/>
            </a:solidFill>
            <a:prstDash val="sysDot"/>
            <a:round/>
            <a:headEnd/>
            <a:tailEnd type="stealth" w="med" len="med"/>
          </a:ln>
        </p:spPr>
        <p:txBody>
          <a:bodyPr/>
          <a:lstStyle/>
          <a:p>
            <a:endParaRPr lang="en-US">
              <a:solidFill>
                <a:srgbClr val="000000"/>
              </a:solidFill>
            </a:endParaRPr>
          </a:p>
        </p:txBody>
      </p:sp>
      <p:sp>
        <p:nvSpPr>
          <p:cNvPr id="617531" name="Rectangle 59"/>
          <p:cNvSpPr>
            <a:spLocks noChangeArrowheads="1"/>
          </p:cNvSpPr>
          <p:nvPr/>
        </p:nvSpPr>
        <p:spPr bwMode="auto">
          <a:xfrm>
            <a:off x="2609850" y="1381125"/>
            <a:ext cx="450850" cy="269875"/>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800" b="1" dirty="0">
                <a:solidFill>
                  <a:srgbClr val="008000"/>
                </a:solidFill>
                <a:effectLst>
                  <a:outerShdw blurRad="38100" dist="38100" dir="2700000" algn="tl">
                    <a:srgbClr val="000000"/>
                  </a:outerShdw>
                </a:effectLst>
                <a:latin typeface="Arial" charset="0"/>
              </a:rPr>
              <a:t>110</a:t>
            </a:r>
          </a:p>
        </p:txBody>
      </p:sp>
      <p:sp>
        <p:nvSpPr>
          <p:cNvPr id="617533" name="Rectangle 61"/>
          <p:cNvSpPr>
            <a:spLocks noChangeArrowheads="1"/>
          </p:cNvSpPr>
          <p:nvPr/>
        </p:nvSpPr>
        <p:spPr bwMode="auto">
          <a:xfrm>
            <a:off x="4857750" y="2619375"/>
            <a:ext cx="609600" cy="381000"/>
          </a:xfrm>
          <a:prstGeom prst="rect">
            <a:avLst/>
          </a:prstGeom>
          <a:noFill/>
          <a:ln w="1905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600" b="1" dirty="0" err="1">
                <a:solidFill>
                  <a:srgbClr val="008000"/>
                </a:solidFill>
                <a:effectLst>
                  <a:outerShdw blurRad="38100" dist="38100" dir="2700000" algn="tl">
                    <a:srgbClr val="000000"/>
                  </a:outerShdw>
                </a:effectLst>
                <a:latin typeface="Arial" charset="0"/>
              </a:rPr>
              <a:t>Inflat</a:t>
            </a:r>
            <a:r>
              <a:rPr lang="en-US" sz="1600" b="1" dirty="0">
                <a:solidFill>
                  <a:srgbClr val="008000"/>
                </a:solidFill>
                <a:effectLst>
                  <a:outerShdw blurRad="38100" dist="38100" dir="2700000" algn="tl">
                    <a:srgbClr val="000000"/>
                  </a:outerShdw>
                </a:effectLst>
                <a:latin typeface="Arial" charset="0"/>
              </a:rPr>
              <a:t>.</a:t>
            </a:r>
          </a:p>
          <a:p>
            <a:pPr>
              <a:defRPr/>
            </a:pPr>
            <a:r>
              <a:rPr lang="en-US" sz="1600" b="1" dirty="0">
                <a:solidFill>
                  <a:srgbClr val="008000"/>
                </a:solidFill>
                <a:effectLst>
                  <a:outerShdw blurRad="38100" dist="38100" dir="2700000" algn="tl">
                    <a:srgbClr val="000000"/>
                  </a:outerShdw>
                </a:effectLst>
                <a:latin typeface="Arial" charset="0"/>
              </a:rPr>
              <a:t>Gap</a:t>
            </a:r>
          </a:p>
        </p:txBody>
      </p:sp>
      <p:pic>
        <p:nvPicPr>
          <p:cNvPr id="617537" name="Picture 65" descr="1 a bullet gets bigger"/>
          <p:cNvPicPr>
            <a:picLocks noChangeAspect="1" noChangeArrowheads="1"/>
          </p:cNvPicPr>
          <p:nvPr/>
        </p:nvPicPr>
        <p:blipFill>
          <a:blip r:embed="rId15"/>
          <a:srcRect/>
          <a:stretch>
            <a:fillRect/>
          </a:stretch>
        </p:blipFill>
        <p:spPr bwMode="auto">
          <a:xfrm>
            <a:off x="5457825" y="1438275"/>
            <a:ext cx="161925" cy="161925"/>
          </a:xfrm>
          <a:prstGeom prst="rect">
            <a:avLst/>
          </a:prstGeom>
          <a:noFill/>
          <a:ln w="9525">
            <a:noFill/>
            <a:miter lim="800000"/>
            <a:headEnd/>
            <a:tailEnd/>
          </a:ln>
        </p:spPr>
      </p:pic>
      <p:sp>
        <p:nvSpPr>
          <p:cNvPr id="617539" name="Rectangle 67"/>
          <p:cNvSpPr>
            <a:spLocks noChangeArrowheads="1"/>
          </p:cNvSpPr>
          <p:nvPr/>
        </p:nvSpPr>
        <p:spPr bwMode="auto">
          <a:xfrm>
            <a:off x="3084513" y="1716088"/>
            <a:ext cx="747712" cy="393700"/>
          </a:xfrm>
          <a:prstGeom prst="rect">
            <a:avLst/>
          </a:prstGeom>
          <a:noFill/>
          <a:ln w="12700">
            <a:noFill/>
            <a:miter lim="800000"/>
            <a:headEnd/>
            <a:tailEnd/>
          </a:ln>
          <a:effectLst/>
        </p:spPr>
        <p:txBody>
          <a:bodyPr lIns="90488" tIns="44450" rIns="90488" bIns="44450">
            <a:spAutoFit/>
            <a:scene3d>
              <a:camera prst="orthographicFront"/>
              <a:lightRig rig="threePt" dir="t"/>
            </a:scene3d>
            <a:sp3d extrusionH="57150">
              <a:bevelT w="38100" h="38100"/>
            </a:sp3d>
          </a:bodyPr>
          <a:lstStyle/>
          <a:p>
            <a:pPr algn="l" eaLnBrk="0" hangingPunct="0">
              <a:defRPr/>
            </a:pPr>
            <a:r>
              <a:rPr lang="en-US" sz="2000" b="1" dirty="0">
                <a:solidFill>
                  <a:srgbClr val="FF0000"/>
                </a:solidFill>
                <a:effectLst>
                  <a:outerShdw blurRad="38100" dist="38100" dir="2700000" algn="tl">
                    <a:srgbClr val="000000"/>
                  </a:outerShdw>
                </a:effectLst>
                <a:latin typeface="Arial" pitchFamily="34" charset="0"/>
                <a:cs typeface="Arial" pitchFamily="34" charset="0"/>
              </a:rPr>
              <a:t>AD</a:t>
            </a:r>
            <a:r>
              <a:rPr lang="en-US" sz="1600" b="1" dirty="0">
                <a:solidFill>
                  <a:srgbClr val="FF0000"/>
                </a:solidFill>
                <a:effectLst>
                  <a:outerShdw blurRad="38100" dist="38100" dir="2700000" algn="tl">
                    <a:srgbClr val="000000"/>
                  </a:outerShdw>
                </a:effectLst>
                <a:latin typeface="Arial" pitchFamily="34" charset="0"/>
                <a:cs typeface="Arial" pitchFamily="34" charset="0"/>
              </a:rPr>
              <a:t>3</a:t>
            </a:r>
            <a:endParaRPr lang="en-US" sz="2000" b="1" dirty="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617540" name="Line 68"/>
          <p:cNvSpPr>
            <a:spLocks noChangeShapeType="1"/>
          </p:cNvSpPr>
          <p:nvPr/>
        </p:nvSpPr>
        <p:spPr bwMode="auto">
          <a:xfrm>
            <a:off x="4000500" y="2552700"/>
            <a:ext cx="19050" cy="666750"/>
          </a:xfrm>
          <a:prstGeom prst="line">
            <a:avLst/>
          </a:prstGeom>
          <a:noFill/>
          <a:ln w="38100">
            <a:solidFill>
              <a:srgbClr val="FF0000"/>
            </a:solidFill>
            <a:prstDash val="sysDot"/>
            <a:round/>
            <a:headEnd/>
            <a:tailEnd type="stealth" w="med" len="med"/>
          </a:ln>
        </p:spPr>
        <p:txBody>
          <a:bodyPr/>
          <a:lstStyle/>
          <a:p>
            <a:endParaRPr lang="en-US">
              <a:solidFill>
                <a:srgbClr val="000000"/>
              </a:solidFill>
            </a:endParaRPr>
          </a:p>
        </p:txBody>
      </p:sp>
      <p:sp>
        <p:nvSpPr>
          <p:cNvPr id="617541" name="Line 69"/>
          <p:cNvSpPr>
            <a:spLocks noChangeShapeType="1"/>
          </p:cNvSpPr>
          <p:nvPr/>
        </p:nvSpPr>
        <p:spPr bwMode="auto">
          <a:xfrm flipH="1">
            <a:off x="3105150" y="2505075"/>
            <a:ext cx="962025" cy="19050"/>
          </a:xfrm>
          <a:prstGeom prst="line">
            <a:avLst/>
          </a:prstGeom>
          <a:noFill/>
          <a:ln w="38100">
            <a:solidFill>
              <a:srgbClr val="FF0000"/>
            </a:solidFill>
            <a:prstDash val="sysDot"/>
            <a:round/>
            <a:headEnd/>
            <a:tailEnd type="stealth" w="med" len="med"/>
          </a:ln>
        </p:spPr>
        <p:txBody>
          <a:bodyPr/>
          <a:lstStyle/>
          <a:p>
            <a:endParaRPr lang="en-US">
              <a:solidFill>
                <a:srgbClr val="000000"/>
              </a:solidFill>
            </a:endParaRPr>
          </a:p>
        </p:txBody>
      </p:sp>
      <p:sp>
        <p:nvSpPr>
          <p:cNvPr id="617542" name="Rectangle 70"/>
          <p:cNvSpPr>
            <a:spLocks noChangeArrowheads="1"/>
          </p:cNvSpPr>
          <p:nvPr/>
        </p:nvSpPr>
        <p:spPr bwMode="auto">
          <a:xfrm>
            <a:off x="2686050" y="2371725"/>
            <a:ext cx="323850" cy="28575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800" b="1" dirty="0">
                <a:solidFill>
                  <a:srgbClr val="FF0000"/>
                </a:solidFill>
                <a:effectLst>
                  <a:outerShdw blurRad="38100" dist="38100" dir="2700000" algn="tl">
                    <a:srgbClr val="000000"/>
                  </a:outerShdw>
                </a:effectLst>
                <a:latin typeface="Arial" charset="0"/>
              </a:rPr>
              <a:t>100</a:t>
            </a:r>
          </a:p>
        </p:txBody>
      </p:sp>
      <p:sp>
        <p:nvSpPr>
          <p:cNvPr id="617543" name="Rectangle 71"/>
          <p:cNvSpPr>
            <a:spLocks noChangeArrowheads="1"/>
          </p:cNvSpPr>
          <p:nvPr/>
        </p:nvSpPr>
        <p:spPr bwMode="auto">
          <a:xfrm>
            <a:off x="3752850" y="3238500"/>
            <a:ext cx="590550" cy="447675"/>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lgn="l">
              <a:defRPr/>
            </a:pPr>
            <a:r>
              <a:rPr lang="en-US" sz="1800" b="1" dirty="0">
                <a:solidFill>
                  <a:srgbClr val="FF0000"/>
                </a:solidFill>
                <a:effectLst>
                  <a:outerShdw blurRad="38100" dist="38100" dir="2700000" algn="tl">
                    <a:srgbClr val="000000"/>
                  </a:outerShdw>
                </a:effectLst>
                <a:latin typeface="Arial" charset="0"/>
              </a:rPr>
              <a:t>Y</a:t>
            </a:r>
            <a:r>
              <a:rPr lang="en-US" sz="1400" b="1" dirty="0">
                <a:solidFill>
                  <a:srgbClr val="FF0000"/>
                </a:solidFill>
                <a:effectLst>
                  <a:outerShdw blurRad="38100" dist="38100" dir="2700000" algn="tl">
                    <a:srgbClr val="000000"/>
                  </a:outerShdw>
                </a:effectLst>
                <a:latin typeface="Arial" charset="0"/>
              </a:rPr>
              <a:t>R</a:t>
            </a:r>
          </a:p>
          <a:p>
            <a:pPr algn="l">
              <a:defRPr/>
            </a:pPr>
            <a:r>
              <a:rPr lang="en-US" sz="1800" b="1" dirty="0">
                <a:solidFill>
                  <a:srgbClr val="FF0000"/>
                </a:solidFill>
                <a:effectLst>
                  <a:outerShdw blurRad="38100" dist="38100" dir="2700000" algn="tl">
                    <a:srgbClr val="000000"/>
                  </a:outerShdw>
                </a:effectLst>
                <a:latin typeface="Arial" charset="0"/>
              </a:rPr>
              <a:t>10</a:t>
            </a:r>
            <a:r>
              <a:rPr lang="en-US" sz="1600" b="1" dirty="0">
                <a:solidFill>
                  <a:srgbClr val="FF0000"/>
                </a:solidFill>
                <a:effectLst>
                  <a:outerShdw blurRad="38100" dist="38100" dir="2700000" algn="tl">
                    <a:srgbClr val="000000"/>
                  </a:outerShdw>
                </a:effectLst>
                <a:latin typeface="Arial" charset="0"/>
              </a:rPr>
              <a:t>%</a:t>
            </a:r>
            <a:endParaRPr lang="en-US" sz="1800" b="1" dirty="0">
              <a:solidFill>
                <a:srgbClr val="FF0000"/>
              </a:solidFill>
              <a:effectLst>
                <a:outerShdw blurRad="38100" dist="38100" dir="2700000" algn="tl">
                  <a:srgbClr val="000000"/>
                </a:outerShdw>
              </a:effectLst>
              <a:latin typeface="Arial" charset="0"/>
            </a:endParaRPr>
          </a:p>
        </p:txBody>
      </p:sp>
      <p:sp>
        <p:nvSpPr>
          <p:cNvPr id="617544" name="Rectangle 72"/>
          <p:cNvSpPr>
            <a:spLocks noChangeArrowheads="1"/>
          </p:cNvSpPr>
          <p:nvPr/>
        </p:nvSpPr>
        <p:spPr bwMode="auto">
          <a:xfrm>
            <a:off x="4105275" y="2628900"/>
            <a:ext cx="590550" cy="428625"/>
          </a:xfrm>
          <a:prstGeom prst="rect">
            <a:avLst/>
          </a:prstGeom>
          <a:noFill/>
          <a:ln w="1905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1400" b="1" dirty="0">
                <a:solidFill>
                  <a:srgbClr val="FF0000"/>
                </a:solidFill>
                <a:effectLst>
                  <a:outerShdw blurRad="38100" dist="38100" dir="2700000" algn="tl">
                    <a:srgbClr val="000000"/>
                  </a:outerShdw>
                </a:effectLst>
                <a:latin typeface="Arial" charset="0"/>
              </a:rPr>
              <a:t>Recess.</a:t>
            </a:r>
          </a:p>
          <a:p>
            <a:pPr>
              <a:defRPr/>
            </a:pPr>
            <a:r>
              <a:rPr lang="en-US" sz="1400" b="1" dirty="0">
                <a:solidFill>
                  <a:srgbClr val="FF0000"/>
                </a:solidFill>
                <a:effectLst>
                  <a:outerShdw blurRad="38100" dist="38100" dir="2700000" algn="tl">
                    <a:srgbClr val="000000"/>
                  </a:outerShdw>
                </a:effectLst>
                <a:latin typeface="Arial" charset="0"/>
              </a:rPr>
              <a:t>Gap</a:t>
            </a:r>
          </a:p>
        </p:txBody>
      </p:sp>
      <p:pic>
        <p:nvPicPr>
          <p:cNvPr id="617545" name="Picture 73" descr="arrow red rt"/>
          <p:cNvPicPr>
            <a:picLocks noChangeAspect="1" noChangeArrowheads="1" noCrop="1"/>
          </p:cNvPicPr>
          <p:nvPr/>
        </p:nvPicPr>
        <p:blipFill>
          <a:blip r:embed="rId14"/>
          <a:srcRect/>
          <a:stretch>
            <a:fillRect/>
          </a:stretch>
        </p:blipFill>
        <p:spPr bwMode="auto">
          <a:xfrm rot="10800000">
            <a:off x="4095750" y="3013075"/>
            <a:ext cx="600075" cy="196850"/>
          </a:xfrm>
          <a:prstGeom prst="rect">
            <a:avLst/>
          </a:prstGeom>
          <a:noFill/>
          <a:ln w="9525">
            <a:noFill/>
            <a:miter lim="800000"/>
            <a:headEnd/>
            <a:tailEnd/>
          </a:ln>
        </p:spPr>
      </p:pic>
      <p:pic>
        <p:nvPicPr>
          <p:cNvPr id="617546" name="Picture 74" descr="1 a bullet gets bigger"/>
          <p:cNvPicPr>
            <a:picLocks noChangeAspect="1" noChangeArrowheads="1"/>
          </p:cNvPicPr>
          <p:nvPr/>
        </p:nvPicPr>
        <p:blipFill>
          <a:blip r:embed="rId15"/>
          <a:srcRect/>
          <a:stretch>
            <a:fillRect/>
          </a:stretch>
        </p:blipFill>
        <p:spPr bwMode="auto">
          <a:xfrm>
            <a:off x="3933825" y="2457450"/>
            <a:ext cx="133350" cy="133350"/>
          </a:xfrm>
          <a:prstGeom prst="rect">
            <a:avLst/>
          </a:prstGeom>
          <a:noFill/>
          <a:ln w="9525">
            <a:noFill/>
            <a:miter lim="800000"/>
            <a:headEnd/>
            <a:tailEnd/>
          </a:ln>
        </p:spPr>
      </p:pic>
      <p:pic>
        <p:nvPicPr>
          <p:cNvPr id="617523" name="Picture 51" descr="1 a bullet gets bigger"/>
          <p:cNvPicPr>
            <a:picLocks noChangeAspect="1" noChangeArrowheads="1"/>
          </p:cNvPicPr>
          <p:nvPr/>
        </p:nvPicPr>
        <p:blipFill>
          <a:blip r:embed="rId15"/>
          <a:srcRect/>
          <a:stretch>
            <a:fillRect/>
          </a:stretch>
        </p:blipFill>
        <p:spPr bwMode="auto">
          <a:xfrm>
            <a:off x="4676775" y="2143125"/>
            <a:ext cx="161925" cy="161925"/>
          </a:xfrm>
          <a:prstGeom prst="rect">
            <a:avLst/>
          </a:prstGeom>
          <a:noFill/>
          <a:ln w="9525">
            <a:noFill/>
            <a:miter lim="800000"/>
            <a:headEnd/>
            <a:tailEnd/>
          </a:ln>
        </p:spPr>
      </p:pic>
      <p:pic>
        <p:nvPicPr>
          <p:cNvPr id="617550" name="CAME95.wav">
            <a:hlinkClick r:id="" action="ppaction://media"/>
          </p:cNvPr>
          <p:cNvPicPr>
            <a:picLocks noRot="1" noChangeAspect="1" noChangeArrowheads="1"/>
          </p:cNvPicPr>
          <p:nvPr>
            <a:wavAudioFile r:embed="rId1" name="CAMERA click best.wav"/>
          </p:nvPr>
        </p:nvPicPr>
        <p:blipFill>
          <a:blip r:embed="rId16"/>
          <a:srcRect/>
          <a:stretch>
            <a:fillRect/>
          </a:stretch>
        </p:blipFill>
        <p:spPr bwMode="auto">
          <a:xfrm>
            <a:off x="-313944" y="6547866"/>
            <a:ext cx="304800" cy="304800"/>
          </a:xfrm>
          <a:prstGeom prst="rect">
            <a:avLst/>
          </a:prstGeom>
          <a:noFill/>
          <a:ln w="9525">
            <a:noFill/>
            <a:miter lim="800000"/>
            <a:headEnd/>
            <a:tailEnd/>
          </a:ln>
        </p:spPr>
      </p:pic>
      <p:sp>
        <p:nvSpPr>
          <p:cNvPr id="617552" name="Rectangle 80"/>
          <p:cNvSpPr>
            <a:spLocks noChangeArrowheads="1"/>
          </p:cNvSpPr>
          <p:nvPr/>
        </p:nvSpPr>
        <p:spPr bwMode="auto">
          <a:xfrm>
            <a:off x="5457825" y="4343400"/>
            <a:ext cx="561975" cy="323850"/>
          </a:xfrm>
          <a:prstGeom prst="rect">
            <a:avLst/>
          </a:prstGeom>
          <a:noFill/>
          <a:ln w="76200" algn="ctr">
            <a:noFill/>
            <a:miter lim="800000"/>
            <a:headEnd/>
            <a:tailEnd/>
          </a:ln>
          <a:effectLst/>
        </p:spPr>
        <p:txBody>
          <a:bodyPr wrap="none" anchor="ctr"/>
          <a:lstStyle/>
          <a:p>
            <a:pPr>
              <a:defRPr/>
            </a:pPr>
            <a:r>
              <a:rPr lang="en-US" sz="1800" b="1" dirty="0">
                <a:latin typeface="Arial" pitchFamily="34" charset="0"/>
                <a:cs typeface="Arial" pitchFamily="34" charset="0"/>
              </a:rPr>
              <a:t>LRPC</a:t>
            </a:r>
          </a:p>
        </p:txBody>
      </p:sp>
      <p:pic>
        <p:nvPicPr>
          <p:cNvPr id="3134" name="Picture 82" descr="logo"/>
          <p:cNvPicPr>
            <a:picLocks noChangeAspect="1" noChangeArrowheads="1"/>
          </p:cNvPicPr>
          <p:nvPr/>
        </p:nvPicPr>
        <p:blipFill>
          <a:blip r:embed="rId17"/>
          <a:srcRect/>
          <a:stretch>
            <a:fillRect/>
          </a:stretch>
        </p:blipFill>
        <p:spPr bwMode="auto">
          <a:xfrm>
            <a:off x="854075" y="1570012"/>
            <a:ext cx="1743075" cy="2668613"/>
          </a:xfrm>
          <a:prstGeom prst="rect">
            <a:avLst/>
          </a:prstGeom>
          <a:noFill/>
          <a:ln w="9525">
            <a:noFill/>
            <a:miter lim="800000"/>
            <a:headEnd/>
            <a:tailEnd/>
          </a:ln>
        </p:spPr>
      </p:pic>
      <p:sp>
        <p:nvSpPr>
          <p:cNvPr id="617555" name="Rectangle 83"/>
          <p:cNvSpPr>
            <a:spLocks noChangeArrowheads="1"/>
          </p:cNvSpPr>
          <p:nvPr/>
        </p:nvSpPr>
        <p:spPr bwMode="auto">
          <a:xfrm>
            <a:off x="38100" y="4156964"/>
            <a:ext cx="3587750" cy="596900"/>
          </a:xfrm>
          <a:prstGeom prst="rect">
            <a:avLst/>
          </a:prstGeom>
          <a:noFill/>
          <a:ln w="76200" algn="ctr">
            <a:noFill/>
            <a:miter lim="800000"/>
            <a:headEnd/>
            <a:tailEnd/>
          </a:ln>
          <a:effectLst/>
        </p:spPr>
        <p:txBody>
          <a:bodyPr wrap="none" anchor="ctr"/>
          <a:lstStyle/>
          <a:p>
            <a:pPr>
              <a:defRPr/>
            </a:pPr>
            <a:r>
              <a:rPr lang="en-US" sz="1800" b="1" dirty="0">
                <a:solidFill>
                  <a:srgbClr val="000000"/>
                </a:solidFill>
                <a:effectLst>
                  <a:outerShdw blurRad="38100" dist="38100" dir="2700000" algn="tl">
                    <a:srgbClr val="FFFFFF"/>
                  </a:outerShdw>
                </a:effectLst>
                <a:latin typeface="Arial" charset="0"/>
              </a:rPr>
              <a:t>Alban William Housego Phillips</a:t>
            </a:r>
          </a:p>
          <a:p>
            <a:pPr>
              <a:defRPr/>
            </a:pPr>
            <a:r>
              <a:rPr lang="en-US" sz="2000" b="1" dirty="0">
                <a:solidFill>
                  <a:srgbClr val="000000"/>
                </a:solidFill>
                <a:effectLst>
                  <a:outerShdw blurRad="38100" dist="38100" dir="2700000" algn="tl">
                    <a:srgbClr val="FFFFFF"/>
                  </a:outerShdw>
                </a:effectLst>
                <a:latin typeface="Arial" charset="0"/>
              </a:rPr>
              <a:t>1914-1975</a:t>
            </a:r>
          </a:p>
        </p:txBody>
      </p:sp>
      <p:pic>
        <p:nvPicPr>
          <p:cNvPr id="3138" name="Picture 86" descr="1 a bull's eye"/>
          <p:cNvPicPr>
            <a:picLocks noChangeAspect="1" noChangeArrowheads="1" noCrop="1"/>
          </p:cNvPicPr>
          <p:nvPr/>
        </p:nvPicPr>
        <p:blipFill>
          <a:blip r:embed="rId18"/>
          <a:srcRect/>
          <a:stretch>
            <a:fillRect/>
          </a:stretch>
        </p:blipFill>
        <p:spPr bwMode="auto">
          <a:xfrm>
            <a:off x="4638675" y="2089150"/>
            <a:ext cx="241300" cy="241300"/>
          </a:xfrm>
          <a:prstGeom prst="rect">
            <a:avLst/>
          </a:prstGeom>
          <a:noFill/>
          <a:ln w="9525">
            <a:noFill/>
            <a:miter lim="800000"/>
            <a:headEnd/>
            <a:tailEnd/>
          </a:ln>
        </p:spPr>
      </p:pic>
      <p:sp>
        <p:nvSpPr>
          <p:cNvPr id="617569" name="Rectangle 97"/>
          <p:cNvSpPr>
            <a:spLocks noChangeArrowheads="1"/>
          </p:cNvSpPr>
          <p:nvPr/>
        </p:nvSpPr>
        <p:spPr bwMode="auto">
          <a:xfrm>
            <a:off x="5626100" y="2604516"/>
            <a:ext cx="3467100" cy="114300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b="1" dirty="0">
                <a:solidFill>
                  <a:srgbClr val="000000"/>
                </a:solidFill>
                <a:effectLst>
                  <a:outerShdw blurRad="38100" dist="38100" dir="2700000" algn="tl">
                    <a:srgbClr val="FFFFFF"/>
                  </a:outerShdw>
                </a:effectLst>
                <a:latin typeface="Arial" charset="0"/>
              </a:rPr>
              <a:t>The </a:t>
            </a:r>
            <a:r>
              <a:rPr lang="en-US" sz="2800" b="1" dirty="0">
                <a:solidFill>
                  <a:srgbClr val="009900"/>
                </a:solidFill>
                <a:effectLst>
                  <a:outerShdw blurRad="38100" dist="38100" dir="2700000" algn="tl">
                    <a:srgbClr val="000000"/>
                  </a:outerShdw>
                </a:effectLst>
                <a:latin typeface="Arial" charset="0"/>
              </a:rPr>
              <a:t>SRPC</a:t>
            </a:r>
            <a:r>
              <a:rPr lang="en-US" b="1" dirty="0">
                <a:solidFill>
                  <a:srgbClr val="000000"/>
                </a:solidFill>
                <a:effectLst>
                  <a:outerShdw blurRad="38100" dist="38100" dir="2700000" algn="tl">
                    <a:srgbClr val="FFFFFF"/>
                  </a:outerShdw>
                </a:effectLst>
                <a:latin typeface="Arial" charset="0"/>
              </a:rPr>
              <a:t> is ALMOST</a:t>
            </a:r>
          </a:p>
          <a:p>
            <a:pPr>
              <a:defRPr/>
            </a:pPr>
            <a:r>
              <a:rPr lang="en-US" b="1" dirty="0">
                <a:solidFill>
                  <a:srgbClr val="000000"/>
                </a:solidFill>
                <a:effectLst>
                  <a:outerShdw blurRad="38100" dist="38100" dir="2700000" algn="tl">
                    <a:srgbClr val="FFFFFF"/>
                  </a:outerShdw>
                </a:effectLst>
                <a:latin typeface="Arial" charset="0"/>
              </a:rPr>
              <a:t>the mirror image of</a:t>
            </a:r>
          </a:p>
          <a:p>
            <a:pPr>
              <a:defRPr/>
            </a:pPr>
            <a:r>
              <a:rPr lang="en-US" b="1" dirty="0">
                <a:solidFill>
                  <a:srgbClr val="000000"/>
                </a:solidFill>
                <a:effectLst>
                  <a:outerShdw blurRad="38100" dist="38100" dir="2700000" algn="tl">
                    <a:srgbClr val="FFFFFF"/>
                  </a:outerShdw>
                </a:effectLst>
                <a:latin typeface="Arial" charset="0"/>
              </a:rPr>
              <a:t>the </a:t>
            </a:r>
            <a:r>
              <a:rPr lang="en-US" sz="2800" b="1" dirty="0">
                <a:solidFill>
                  <a:srgbClr val="FF0000"/>
                </a:solidFill>
                <a:effectLst>
                  <a:outerShdw blurRad="38100" dist="38100" dir="2700000" algn="tl">
                    <a:srgbClr val="000000"/>
                  </a:outerShdw>
                </a:effectLst>
                <a:latin typeface="Arial" charset="0"/>
              </a:rPr>
              <a:t>SRAS</a:t>
            </a:r>
            <a:r>
              <a:rPr lang="en-US" sz="1200" b="1" dirty="0">
                <a:solidFill>
                  <a:srgbClr val="FF0000"/>
                </a:solidFill>
                <a:effectLst>
                  <a:outerShdw blurRad="38100" dist="38100" dir="2700000" algn="tl">
                    <a:srgbClr val="000000"/>
                  </a:outerShdw>
                </a:effectLst>
                <a:latin typeface="Arial" charset="0"/>
              </a:rPr>
              <a:t> </a:t>
            </a:r>
            <a:r>
              <a:rPr lang="en-US" sz="2800" b="1" dirty="0">
                <a:solidFill>
                  <a:srgbClr val="FF0000"/>
                </a:solidFill>
                <a:effectLst>
                  <a:outerShdw blurRad="38100" dist="38100" dir="2700000" algn="tl">
                    <a:srgbClr val="000000"/>
                  </a:outerShdw>
                </a:effectLst>
                <a:latin typeface="Arial" charset="0"/>
              </a:rPr>
              <a:t> </a:t>
            </a:r>
            <a:r>
              <a:rPr lang="en-US" b="1" dirty="0">
                <a:solidFill>
                  <a:srgbClr val="FF0000"/>
                </a:solidFill>
                <a:effectLst>
                  <a:outerShdw blurRad="38100" dist="38100" dir="2700000" algn="tl">
                    <a:srgbClr val="000000"/>
                  </a:outerShdw>
                </a:effectLst>
                <a:latin typeface="Arial" charset="0"/>
              </a:rPr>
              <a:t>curve</a:t>
            </a:r>
            <a:r>
              <a:rPr lang="en-US" b="1" dirty="0">
                <a:solidFill>
                  <a:srgbClr val="000000"/>
                </a:solidFill>
                <a:effectLst>
                  <a:outerShdw blurRad="38100" dist="38100" dir="2700000" algn="tl">
                    <a:srgbClr val="FFFFFF"/>
                  </a:outerShdw>
                </a:effectLst>
                <a:latin typeface="Arial" charset="0"/>
              </a:rPr>
              <a:t>.</a:t>
            </a:r>
          </a:p>
        </p:txBody>
      </p:sp>
      <p:sp>
        <p:nvSpPr>
          <p:cNvPr id="617570" name="Rectangle 98"/>
          <p:cNvSpPr>
            <a:spLocks noChangeArrowheads="1"/>
          </p:cNvSpPr>
          <p:nvPr/>
        </p:nvSpPr>
        <p:spPr bwMode="auto">
          <a:xfrm>
            <a:off x="38100" y="4699000"/>
            <a:ext cx="3587750" cy="596900"/>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prst="angle"/>
            </a:sp3d>
          </a:bodyPr>
          <a:lstStyle/>
          <a:p>
            <a:pPr>
              <a:defRPr/>
            </a:pPr>
            <a:r>
              <a:rPr lang="en-US" sz="2000" b="1" dirty="0">
                <a:solidFill>
                  <a:srgbClr val="000000"/>
                </a:solidFill>
                <a:effectLst>
                  <a:outerShdw blurRad="38100" dist="38100" dir="2700000" algn="tl">
                    <a:srgbClr val="FFFFFF"/>
                  </a:outerShdw>
                </a:effectLst>
                <a:latin typeface="Arial" charset="0"/>
              </a:rPr>
              <a:t>T</a:t>
            </a:r>
            <a:r>
              <a:rPr lang="en-US" sz="1800" b="1" dirty="0">
                <a:solidFill>
                  <a:srgbClr val="000000"/>
                </a:solidFill>
                <a:effectLst>
                  <a:outerShdw blurRad="38100" dist="38100" dir="2700000" algn="tl">
                    <a:srgbClr val="FFFFFF"/>
                  </a:outerShdw>
                </a:effectLst>
                <a:latin typeface="Arial" charset="0"/>
              </a:rPr>
              <a:t>he </a:t>
            </a:r>
            <a:r>
              <a:rPr lang="en-US" sz="2000" b="1" dirty="0">
                <a:solidFill>
                  <a:srgbClr val="660033"/>
                </a:solidFill>
                <a:effectLst>
                  <a:outerShdw blurRad="38100" dist="38100" dir="2700000" algn="tl">
                    <a:srgbClr val="000000"/>
                  </a:outerShdw>
                </a:effectLst>
                <a:latin typeface="Arial Black" pitchFamily="34" charset="0"/>
              </a:rPr>
              <a:t>new Phillips Curve</a:t>
            </a:r>
            <a:r>
              <a:rPr lang="en-US" sz="2000" b="1" dirty="0">
                <a:solidFill>
                  <a:srgbClr val="660033"/>
                </a:solidFill>
                <a:effectLst>
                  <a:outerShdw blurRad="38100" dist="38100" dir="2700000" algn="tl">
                    <a:srgbClr val="FFFFFF"/>
                  </a:outerShdw>
                </a:effectLst>
                <a:latin typeface="Arial Black" pitchFamily="34" charset="0"/>
              </a:rPr>
              <a:t> </a:t>
            </a:r>
            <a:r>
              <a:rPr lang="en-US" sz="2000" b="1" dirty="0">
                <a:solidFill>
                  <a:srgbClr val="000000"/>
                </a:solidFill>
                <a:effectLst>
                  <a:outerShdw blurRad="38100" dist="38100" dir="2700000" algn="tl">
                    <a:srgbClr val="FFFFFF"/>
                  </a:outerShdw>
                </a:effectLst>
                <a:latin typeface="Arial" charset="0"/>
              </a:rPr>
              <a:t>will</a:t>
            </a:r>
          </a:p>
          <a:p>
            <a:pPr>
              <a:defRPr/>
            </a:pPr>
            <a:r>
              <a:rPr lang="en-US" sz="2000" b="1" dirty="0">
                <a:solidFill>
                  <a:srgbClr val="000000"/>
                </a:solidFill>
                <a:effectLst>
                  <a:outerShdw blurRad="38100" dist="38100" dir="2700000" algn="tl">
                    <a:srgbClr val="FFFFFF"/>
                  </a:outerShdw>
                </a:effectLst>
                <a:latin typeface="Arial" charset="0"/>
              </a:rPr>
              <a:t>have a </a:t>
            </a:r>
            <a:r>
              <a:rPr lang="en-US" b="1" dirty="0">
                <a:solidFill>
                  <a:srgbClr val="996633"/>
                </a:solidFill>
                <a:effectLst>
                  <a:outerShdw blurRad="38100" dist="38100" dir="2700000" algn="tl">
                    <a:srgbClr val="000000"/>
                  </a:outerShdw>
                </a:effectLst>
                <a:latin typeface="Arial Black" pitchFamily="34" charset="0"/>
                <a:cs typeface="Arial" pitchFamily="34" charset="0"/>
              </a:rPr>
              <a:t>SRPC</a:t>
            </a:r>
            <a:r>
              <a:rPr lang="en-US" sz="2000" b="1" dirty="0">
                <a:solidFill>
                  <a:srgbClr val="000000"/>
                </a:solidFill>
                <a:effectLst>
                  <a:outerShdw blurRad="38100" dist="38100" dir="2700000" algn="tl">
                    <a:srgbClr val="FFFFFF"/>
                  </a:outerShdw>
                </a:effectLst>
                <a:latin typeface="Arial" pitchFamily="34" charset="0"/>
                <a:cs typeface="Arial" pitchFamily="34" charset="0"/>
              </a:rPr>
              <a:t> &amp; a </a:t>
            </a:r>
            <a:r>
              <a:rPr lang="en-US" b="1" dirty="0">
                <a:solidFill>
                  <a:srgbClr val="0000FF"/>
                </a:solidFill>
                <a:effectLst>
                  <a:outerShdw blurRad="38100" dist="38100" dir="2700000" algn="tl">
                    <a:srgbClr val="000000"/>
                  </a:outerShdw>
                </a:effectLst>
                <a:latin typeface="Arial Black" pitchFamily="34" charset="0"/>
                <a:cs typeface="Arial" pitchFamily="34" charset="0"/>
              </a:rPr>
              <a:t>LRPC</a:t>
            </a:r>
            <a:r>
              <a:rPr lang="en-US" sz="2000" b="1" dirty="0">
                <a:solidFill>
                  <a:srgbClr val="000000"/>
                </a:solidFill>
                <a:effectLst>
                  <a:outerShdw blurRad="38100" dist="38100" dir="2700000" algn="tl">
                    <a:srgbClr val="FFFFFF"/>
                  </a:outerShdw>
                </a:effectLst>
                <a:latin typeface="Arial" charset="0"/>
              </a:rPr>
              <a:t>.</a:t>
            </a:r>
          </a:p>
        </p:txBody>
      </p:sp>
      <p:pic>
        <p:nvPicPr>
          <p:cNvPr id="617571" name="boin111.wav">
            <a:hlinkClick r:id="" action="ppaction://media"/>
          </p:cNvPr>
          <p:cNvPicPr>
            <a:picLocks noRot="1" noChangeAspect="1" noChangeArrowheads="1"/>
          </p:cNvPicPr>
          <p:nvPr>
            <a:wavAudioFile r:embed="rId2" name="boing funny one.wav"/>
          </p:nvPr>
        </p:nvPicPr>
        <p:blipFill>
          <a:blip r:embed="rId16"/>
          <a:srcRect/>
          <a:stretch>
            <a:fillRect/>
          </a:stretch>
        </p:blipFill>
        <p:spPr bwMode="auto">
          <a:xfrm>
            <a:off x="-266700" y="5967412"/>
            <a:ext cx="304800" cy="304800"/>
          </a:xfrm>
          <a:prstGeom prst="rect">
            <a:avLst/>
          </a:prstGeom>
          <a:noFill/>
          <a:ln w="9525">
            <a:noFill/>
            <a:miter lim="800000"/>
            <a:headEnd/>
            <a:tailEnd/>
          </a:ln>
        </p:spPr>
      </p:pic>
      <p:sp>
        <p:nvSpPr>
          <p:cNvPr id="617572" name="Rectangle 100"/>
          <p:cNvSpPr>
            <a:spLocks noChangeArrowheads="1"/>
          </p:cNvSpPr>
          <p:nvPr/>
        </p:nvSpPr>
        <p:spPr bwMode="auto">
          <a:xfrm>
            <a:off x="4557712" y="4267200"/>
            <a:ext cx="714375" cy="260350"/>
          </a:xfrm>
          <a:prstGeom prst="rect">
            <a:avLst/>
          </a:prstGeom>
          <a:blipFill>
            <a:blip r:embed="rId8"/>
            <a:tile tx="0" ty="0" sx="100000" sy="100000" flip="none" algn="tl"/>
          </a:blipFill>
          <a:ln w="76200" algn="ctr">
            <a:noFill/>
            <a:miter lim="800000"/>
            <a:headEnd/>
            <a:tailEnd/>
          </a:ln>
          <a:effectLst/>
        </p:spPr>
        <p:txBody>
          <a:bodyPr wrap="none" anchor="ctr"/>
          <a:lstStyle/>
          <a:p>
            <a:pPr>
              <a:defRPr/>
            </a:pPr>
            <a:r>
              <a:rPr lang="en-US" sz="2000" b="1" dirty="0">
                <a:latin typeface="Arial" pitchFamily="34" charset="0"/>
                <a:cs typeface="Arial" pitchFamily="34" charset="0"/>
              </a:rPr>
              <a:t>SRPC</a:t>
            </a:r>
          </a:p>
        </p:txBody>
      </p:sp>
      <p:sp>
        <p:nvSpPr>
          <p:cNvPr id="3144" name="Line 7"/>
          <p:cNvSpPr>
            <a:spLocks noChangeShapeType="1"/>
          </p:cNvSpPr>
          <p:nvPr/>
        </p:nvSpPr>
        <p:spPr bwMode="auto">
          <a:xfrm flipH="1">
            <a:off x="4524375" y="4105275"/>
            <a:ext cx="9525" cy="2019300"/>
          </a:xfrm>
          <a:prstGeom prst="line">
            <a:avLst/>
          </a:prstGeom>
          <a:noFill/>
          <a:ln w="38100">
            <a:solidFill>
              <a:schemeClr val="tx1"/>
            </a:solidFill>
            <a:round/>
            <a:headEnd/>
            <a:tailEnd/>
          </a:ln>
        </p:spPr>
        <p:txBody>
          <a:bodyPr/>
          <a:lstStyle/>
          <a:p>
            <a:endParaRPr lang="en-US">
              <a:solidFill>
                <a:srgbClr val="000000"/>
              </a:solidFill>
            </a:endParaRPr>
          </a:p>
        </p:txBody>
      </p:sp>
      <p:pic>
        <p:nvPicPr>
          <p:cNvPr id="83" name="Picture 110" descr="arrow left  red flash.gif"/>
          <p:cNvPicPr>
            <a:picLocks noChangeAspect="1"/>
          </p:cNvPicPr>
          <p:nvPr/>
        </p:nvPicPr>
        <p:blipFill>
          <a:blip r:embed="rId19"/>
          <a:srcRect/>
          <a:stretch>
            <a:fillRect/>
          </a:stretch>
        </p:blipFill>
        <p:spPr bwMode="auto">
          <a:xfrm rot="5400000">
            <a:off x="2875756" y="1759744"/>
            <a:ext cx="712788" cy="215900"/>
          </a:xfrm>
          <a:prstGeom prst="rect">
            <a:avLst/>
          </a:prstGeom>
          <a:noFill/>
          <a:ln w="9525">
            <a:noFill/>
            <a:miter lim="800000"/>
            <a:headEnd/>
            <a:tailEnd/>
          </a:ln>
        </p:spPr>
      </p:pic>
      <p:pic>
        <p:nvPicPr>
          <p:cNvPr id="84" name="Picture 110" descr="arrow left  red flash.gif"/>
          <p:cNvPicPr>
            <a:picLocks noChangeAspect="1"/>
          </p:cNvPicPr>
          <p:nvPr/>
        </p:nvPicPr>
        <p:blipFill>
          <a:blip r:embed="rId19"/>
          <a:srcRect/>
          <a:stretch>
            <a:fillRect/>
          </a:stretch>
        </p:blipFill>
        <p:spPr bwMode="auto">
          <a:xfrm rot="5400000">
            <a:off x="4436268" y="4818857"/>
            <a:ext cx="474663" cy="254000"/>
          </a:xfrm>
          <a:prstGeom prst="rect">
            <a:avLst/>
          </a:prstGeom>
          <a:noFill/>
          <a:ln w="9525">
            <a:noFill/>
            <a:miter lim="800000"/>
            <a:headEnd/>
            <a:tailEnd/>
          </a:ln>
        </p:spPr>
      </p:pic>
      <p:pic>
        <p:nvPicPr>
          <p:cNvPr id="85" name="Picture 110" descr="arrow left  red flash.gif"/>
          <p:cNvPicPr>
            <a:picLocks noChangeAspect="1"/>
          </p:cNvPicPr>
          <p:nvPr/>
        </p:nvPicPr>
        <p:blipFill>
          <a:blip r:embed="rId19"/>
          <a:srcRect/>
          <a:stretch>
            <a:fillRect/>
          </a:stretch>
        </p:blipFill>
        <p:spPr bwMode="auto">
          <a:xfrm rot="-5400000">
            <a:off x="4436268" y="5301457"/>
            <a:ext cx="474663" cy="254000"/>
          </a:xfrm>
          <a:prstGeom prst="rect">
            <a:avLst/>
          </a:prstGeom>
          <a:noFill/>
          <a:ln w="9525">
            <a:noFill/>
            <a:miter lim="800000"/>
            <a:headEnd/>
            <a:tailEnd/>
          </a:ln>
        </p:spPr>
      </p:pic>
      <p:pic>
        <p:nvPicPr>
          <p:cNvPr id="86" name="Picture 110" descr="arrow left  red flash.gif"/>
          <p:cNvPicPr>
            <a:picLocks noChangeAspect="1"/>
          </p:cNvPicPr>
          <p:nvPr/>
        </p:nvPicPr>
        <p:blipFill>
          <a:blip r:embed="rId19"/>
          <a:srcRect/>
          <a:stretch>
            <a:fillRect/>
          </a:stretch>
        </p:blipFill>
        <p:spPr bwMode="auto">
          <a:xfrm rot="-5400000">
            <a:off x="3033712" y="2284413"/>
            <a:ext cx="371475" cy="215900"/>
          </a:xfrm>
          <a:prstGeom prst="rect">
            <a:avLst/>
          </a:prstGeom>
          <a:noFill/>
          <a:ln w="9525">
            <a:noFill/>
            <a:miter lim="800000"/>
            <a:headEnd/>
            <a:tailEnd/>
          </a:ln>
        </p:spPr>
      </p:pic>
      <p:sp>
        <p:nvSpPr>
          <p:cNvPr id="3149" name="Rectangle 34"/>
          <p:cNvSpPr>
            <a:spLocks noChangeArrowheads="1"/>
          </p:cNvSpPr>
          <p:nvPr/>
        </p:nvSpPr>
        <p:spPr bwMode="auto">
          <a:xfrm>
            <a:off x="3108325" y="3184525"/>
            <a:ext cx="727075" cy="257175"/>
          </a:xfrm>
          <a:prstGeom prst="rect">
            <a:avLst/>
          </a:prstGeom>
          <a:noFill/>
          <a:ln w="76200" algn="ctr">
            <a:noFill/>
            <a:miter lim="800000"/>
            <a:headEnd/>
            <a:tailEnd/>
          </a:ln>
        </p:spPr>
        <p:txBody>
          <a:bodyPr wrap="none" anchor="ctr"/>
          <a:lstStyle/>
          <a:p>
            <a:pPr algn="l"/>
            <a:r>
              <a:rPr lang="en-US" sz="1200" b="1">
                <a:solidFill>
                  <a:srgbClr val="000000"/>
                </a:solidFill>
                <a:latin typeface="Arial" charset="0"/>
              </a:rPr>
              <a:t>Unempl.</a:t>
            </a:r>
          </a:p>
        </p:txBody>
      </p:sp>
      <p:pic>
        <p:nvPicPr>
          <p:cNvPr id="617548" name="Picture 76" descr="arrow left light gr"/>
          <p:cNvPicPr>
            <a:picLocks noChangeAspect="1" noChangeArrowheads="1" noCrop="1"/>
          </p:cNvPicPr>
          <p:nvPr/>
        </p:nvPicPr>
        <p:blipFill>
          <a:blip r:embed="rId13"/>
          <a:srcRect/>
          <a:stretch>
            <a:fillRect/>
          </a:stretch>
        </p:blipFill>
        <p:spPr bwMode="auto">
          <a:xfrm rot="10800000">
            <a:off x="4791075" y="2990850"/>
            <a:ext cx="752475" cy="228600"/>
          </a:xfrm>
          <a:prstGeom prst="rect">
            <a:avLst/>
          </a:prstGeom>
          <a:noFill/>
          <a:ln w="9525">
            <a:noFill/>
            <a:miter lim="800000"/>
            <a:headEnd/>
            <a:tailEnd/>
          </a:ln>
        </p:spPr>
      </p:pic>
      <p:sp>
        <p:nvSpPr>
          <p:cNvPr id="88" name="Rectangle 56"/>
          <p:cNvSpPr>
            <a:spLocks noChangeArrowheads="1"/>
          </p:cNvSpPr>
          <p:nvPr/>
        </p:nvSpPr>
        <p:spPr bwMode="auto">
          <a:xfrm>
            <a:off x="5524500" y="6311900"/>
            <a:ext cx="482600" cy="254000"/>
          </a:xfrm>
          <a:prstGeom prst="rect">
            <a:avLst/>
          </a:prstGeom>
          <a:noFill/>
          <a:ln w="76200" algn="ctr">
            <a:noFill/>
            <a:miter lim="800000"/>
            <a:headEnd/>
            <a:tailEnd/>
          </a:ln>
          <a:effectLst/>
        </p:spPr>
        <p:txBody>
          <a:bodyPr wrap="none" anchor="ctr"/>
          <a:lstStyle/>
          <a:p>
            <a:pPr>
              <a:defRPr/>
            </a:pPr>
            <a:r>
              <a:rPr lang="en-US" sz="1400" b="1" dirty="0">
                <a:latin typeface="Arial" charset="0"/>
              </a:rPr>
              <a:t>NAIRU</a:t>
            </a:r>
          </a:p>
        </p:txBody>
      </p:sp>
      <p:sp>
        <p:nvSpPr>
          <p:cNvPr id="617532" name="Rectangle 60"/>
          <p:cNvSpPr>
            <a:spLocks noChangeArrowheads="1"/>
          </p:cNvSpPr>
          <p:nvPr/>
        </p:nvSpPr>
        <p:spPr bwMode="auto">
          <a:xfrm>
            <a:off x="5353050" y="3228975"/>
            <a:ext cx="352425" cy="447675"/>
          </a:xfrm>
          <a:prstGeom prst="rect">
            <a:avLst/>
          </a:prstGeom>
          <a:noFill/>
          <a:ln w="76200" algn="ctr">
            <a:noFill/>
            <a:miter lim="800000"/>
            <a:headEnd/>
            <a:tailEnd/>
          </a:ln>
          <a:effectLst/>
        </p:spPr>
        <p:txBody>
          <a:bodyPr wrap="none" anchor="ctr"/>
          <a:lstStyle/>
          <a:p>
            <a:pPr>
              <a:defRPr/>
            </a:pPr>
            <a:r>
              <a:rPr lang="en-US" sz="1800" b="1" dirty="0">
                <a:solidFill>
                  <a:srgbClr val="008000"/>
                </a:solidFill>
                <a:effectLst>
                  <a:outerShdw blurRad="38100" dist="38100" dir="2700000" algn="tl">
                    <a:srgbClr val="000000"/>
                  </a:outerShdw>
                </a:effectLst>
                <a:latin typeface="Arial" charset="0"/>
              </a:rPr>
              <a:t>Y</a:t>
            </a:r>
            <a:r>
              <a:rPr lang="en-US" sz="1200" b="1" dirty="0">
                <a:solidFill>
                  <a:srgbClr val="008000"/>
                </a:solidFill>
                <a:effectLst>
                  <a:outerShdw blurRad="38100" dist="38100" dir="2700000" algn="tl">
                    <a:srgbClr val="000000"/>
                  </a:outerShdw>
                </a:effectLst>
                <a:latin typeface="Verdana" pitchFamily="34" charset="0"/>
              </a:rPr>
              <a:t>I</a:t>
            </a:r>
          </a:p>
          <a:p>
            <a:pPr>
              <a:defRPr/>
            </a:pPr>
            <a:r>
              <a:rPr lang="en-US" sz="1800" b="1" dirty="0">
                <a:solidFill>
                  <a:srgbClr val="008000"/>
                </a:solidFill>
                <a:effectLst>
                  <a:outerShdw blurRad="38100" dist="38100" dir="2700000" algn="tl">
                    <a:srgbClr val="000000"/>
                  </a:outerShdw>
                </a:effectLst>
                <a:latin typeface="Arial" charset="0"/>
              </a:rPr>
              <a:t>3%</a:t>
            </a:r>
          </a:p>
        </p:txBody>
      </p:sp>
      <p:sp>
        <p:nvSpPr>
          <p:cNvPr id="91" name="Rectangle 48"/>
          <p:cNvSpPr>
            <a:spLocks noChangeArrowheads="1"/>
          </p:cNvSpPr>
          <p:nvPr/>
        </p:nvSpPr>
        <p:spPr bwMode="auto">
          <a:xfrm>
            <a:off x="5210556" y="498548"/>
            <a:ext cx="1091407" cy="397545"/>
          </a:xfrm>
          <a:prstGeom prst="rect">
            <a:avLst/>
          </a:prstGeom>
          <a:noFill/>
          <a:ln w="12700">
            <a:noFill/>
            <a:miter lim="800000"/>
            <a:headEnd/>
            <a:tailEnd/>
          </a:ln>
          <a:effectLst/>
        </p:spPr>
        <p:txBody>
          <a:bodyPr wrap="square" lIns="90488" tIns="44450" rIns="90488" bIns="44450">
            <a:spAutoFit/>
            <a:scene3d>
              <a:camera prst="orthographicFront"/>
              <a:lightRig rig="threePt" dir="t"/>
            </a:scene3d>
            <a:sp3d extrusionH="57150">
              <a:bevelT w="82550" h="38100" prst="coolSlant"/>
            </a:sp3d>
          </a:bodyPr>
          <a:lstStyle/>
          <a:p>
            <a:pPr algn="l" eaLnBrk="0" hangingPunct="0">
              <a:defRPr/>
            </a:pPr>
            <a:r>
              <a:rPr lang="en-US" sz="2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SRAS</a:t>
            </a:r>
            <a:r>
              <a:rPr lang="en-US" sz="14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2</a:t>
            </a:r>
            <a:r>
              <a:rPr lang="en-US" sz="2000" b="1" dirty="0" smtClean="0">
                <a:solidFill>
                  <a:srgbClr val="009900"/>
                </a:solidFill>
                <a:effectLst>
                  <a:outerShdw blurRad="38100" dist="38100" dir="2700000" algn="tl">
                    <a:srgbClr val="000000">
                      <a:alpha val="43137"/>
                    </a:srgbClr>
                  </a:outerShdw>
                </a:effectLst>
                <a:latin typeface="Arial" pitchFamily="34" charset="0"/>
                <a:cs typeface="Arial" pitchFamily="34" charset="0"/>
              </a:rPr>
              <a:t>    </a:t>
            </a:r>
            <a:endParaRPr lang="en-US" sz="2000" b="1" baseline="-25000" dirty="0">
              <a:solidFill>
                <a:srgbClr val="009900"/>
              </a:solidFill>
              <a:effectLst>
                <a:outerShdw blurRad="38100" dist="38100" dir="2700000" algn="tl">
                  <a:srgbClr val="000000">
                    <a:alpha val="43137"/>
                  </a:srgbClr>
                </a:outerShdw>
              </a:effectLst>
              <a:latin typeface="Arial" pitchFamily="34" charset="0"/>
              <a:cs typeface="Arial" pitchFamily="34" charset="0"/>
            </a:endParaRPr>
          </a:p>
        </p:txBody>
      </p:sp>
      <p:sp>
        <p:nvSpPr>
          <p:cNvPr id="92" name="Rectangle 100"/>
          <p:cNvSpPr>
            <a:spLocks noChangeArrowheads="1"/>
          </p:cNvSpPr>
          <p:nvPr/>
        </p:nvSpPr>
        <p:spPr bwMode="auto">
          <a:xfrm>
            <a:off x="6748399" y="5437378"/>
            <a:ext cx="1057148" cy="292576"/>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2000" b="1" dirty="0" smtClean="0">
                <a:solidFill>
                  <a:srgbClr val="009900"/>
                </a:solidFill>
                <a:effectLst>
                  <a:outerShdw blurRad="38100" dist="38100" dir="2700000" algn="tl">
                    <a:srgbClr val="000000"/>
                  </a:outerShdw>
                </a:effectLst>
                <a:latin typeface="Arial" pitchFamily="34" charset="0"/>
                <a:cs typeface="Arial" pitchFamily="34" charset="0"/>
              </a:rPr>
              <a:t>SRPC</a:t>
            </a:r>
            <a:r>
              <a:rPr lang="en-US" sz="1600" b="1" dirty="0" smtClean="0">
                <a:solidFill>
                  <a:srgbClr val="009900"/>
                </a:solidFill>
                <a:effectLst>
                  <a:outerShdw blurRad="38100" dist="38100" dir="2700000" algn="tl">
                    <a:srgbClr val="000000"/>
                  </a:outerShdw>
                </a:effectLst>
                <a:latin typeface="Arial" pitchFamily="34" charset="0"/>
                <a:cs typeface="Arial" pitchFamily="34" charset="0"/>
              </a:rPr>
              <a:t>2</a:t>
            </a:r>
            <a:endParaRPr lang="en-US" sz="2000" b="1" dirty="0">
              <a:solidFill>
                <a:srgbClr val="009900"/>
              </a:solidFill>
              <a:effectLst>
                <a:outerShdw blurRad="38100" dist="38100" dir="2700000" algn="tl">
                  <a:srgbClr val="000000"/>
                </a:outerShdw>
              </a:effectLst>
              <a:latin typeface="Arial" pitchFamily="34" charset="0"/>
              <a:cs typeface="Arial" pitchFamily="34" charset="0"/>
            </a:endParaRPr>
          </a:p>
        </p:txBody>
      </p:sp>
      <p:sp>
        <p:nvSpPr>
          <p:cNvPr id="90" name="Rectangle 30"/>
          <p:cNvSpPr>
            <a:spLocks noChangeArrowheads="1"/>
          </p:cNvSpPr>
          <p:nvPr/>
        </p:nvSpPr>
        <p:spPr bwMode="auto">
          <a:xfrm>
            <a:off x="5581218" y="2166493"/>
            <a:ext cx="3416477" cy="355600"/>
          </a:xfrm>
          <a:prstGeom prst="rect">
            <a:avLst/>
          </a:prstGeom>
          <a:noFill/>
          <a:ln w="12700" algn="ctr">
            <a:noFill/>
            <a:round/>
            <a:headEnd/>
            <a:tailEnd/>
          </a:ln>
        </p:spPr>
        <p:txBody>
          <a:bodyPr>
            <a:scene3d>
              <a:camera prst="orthographicFront"/>
              <a:lightRig rig="threePt" dir="t"/>
            </a:scene3d>
            <a:sp3d extrusionH="57150">
              <a:bevelT w="38100" h="38100"/>
            </a:sp3d>
          </a:bodyPr>
          <a:lstStyle/>
          <a:p>
            <a:r>
              <a:rPr lang="en-US" sz="2200" b="1" dirty="0" smtClean="0">
                <a:solidFill>
                  <a:srgbClr val="009900"/>
                </a:solidFill>
                <a:effectLst>
                  <a:outerShdw blurRad="38100" dist="38100" dir="2700000" algn="tl">
                    <a:srgbClr val="000000">
                      <a:alpha val="43137"/>
                    </a:srgbClr>
                  </a:outerShdw>
                </a:effectLst>
                <a:latin typeface="Arial" charset="0"/>
              </a:rPr>
              <a:t>If the SRAS shifts left…</a:t>
            </a:r>
            <a:endParaRPr lang="en-US" sz="2200" b="1" dirty="0">
              <a:solidFill>
                <a:srgbClr val="009900"/>
              </a:solidFill>
              <a:effectLst>
                <a:outerShdw blurRad="38100" dist="38100" dir="2700000" algn="tl">
                  <a:srgbClr val="000000">
                    <a:alpha val="43137"/>
                  </a:srgbClr>
                </a:outerShdw>
              </a:effectLst>
              <a:latin typeface="Arial" charset="0"/>
            </a:endParaRPr>
          </a:p>
        </p:txBody>
      </p:sp>
      <p:sp>
        <p:nvSpPr>
          <p:cNvPr id="94" name="Rectangle 30"/>
          <p:cNvSpPr>
            <a:spLocks noChangeArrowheads="1"/>
          </p:cNvSpPr>
          <p:nvPr/>
        </p:nvSpPr>
        <p:spPr bwMode="auto">
          <a:xfrm>
            <a:off x="5976937" y="4576064"/>
            <a:ext cx="2995613" cy="355600"/>
          </a:xfrm>
          <a:prstGeom prst="rect">
            <a:avLst/>
          </a:prstGeom>
          <a:noFill/>
          <a:ln w="12700" algn="ctr">
            <a:noFill/>
            <a:round/>
            <a:headEnd/>
            <a:tailEnd/>
          </a:ln>
        </p:spPr>
        <p:txBody>
          <a:bodyPr>
            <a:scene3d>
              <a:camera prst="orthographicFront"/>
              <a:lightRig rig="threePt" dir="t"/>
            </a:scene3d>
            <a:sp3d extrusionH="57150">
              <a:bevelT w="38100" h="38100"/>
            </a:sp3d>
          </a:bodyPr>
          <a:lstStyle/>
          <a:p>
            <a:r>
              <a:rPr lang="en-US" sz="2000" b="1" dirty="0" smtClean="0">
                <a:solidFill>
                  <a:srgbClr val="009900"/>
                </a:solidFill>
                <a:effectLst>
                  <a:outerShdw blurRad="38100" dist="38100" dir="2700000" algn="tl">
                    <a:srgbClr val="000000">
                      <a:alpha val="43137"/>
                    </a:srgbClr>
                  </a:outerShdw>
                </a:effectLst>
                <a:latin typeface="Arial" charset="0"/>
              </a:rPr>
              <a:t>The SRPC shifts right.</a:t>
            </a:r>
            <a:endParaRPr lang="en-US" sz="2000" b="1" dirty="0">
              <a:solidFill>
                <a:srgbClr val="009900"/>
              </a:solidFill>
              <a:effectLst>
                <a:outerShdw blurRad="38100" dist="38100" dir="2700000" algn="tl">
                  <a:srgbClr val="000000">
                    <a:alpha val="43137"/>
                  </a:srgbClr>
                </a:outerShdw>
              </a:effectLst>
              <a:latin typeface="Arial" charset="0"/>
            </a:endParaRPr>
          </a:p>
        </p:txBody>
      </p:sp>
      <p:sp>
        <p:nvSpPr>
          <p:cNvPr id="95" name="Rectangle 30"/>
          <p:cNvSpPr>
            <a:spLocks noChangeArrowheads="1"/>
          </p:cNvSpPr>
          <p:nvPr/>
        </p:nvSpPr>
        <p:spPr bwMode="auto">
          <a:xfrm>
            <a:off x="5543550" y="1819021"/>
            <a:ext cx="3600450" cy="355600"/>
          </a:xfrm>
          <a:prstGeom prst="rect">
            <a:avLst/>
          </a:prstGeom>
          <a:noFill/>
          <a:ln w="12700" algn="ctr">
            <a:noFill/>
            <a:round/>
            <a:headEnd/>
            <a:tailEnd/>
          </a:ln>
        </p:spPr>
        <p:txBody>
          <a:bodyPr>
            <a:scene3d>
              <a:camera prst="orthographicFront"/>
              <a:lightRig rig="threePt" dir="t"/>
            </a:scene3d>
            <a:sp3d extrusionH="57150">
              <a:bevelT w="38100" h="38100" prst="angle"/>
            </a:sp3d>
          </a:bodyPr>
          <a:lstStyle/>
          <a:p>
            <a:r>
              <a:rPr lang="en-US" sz="2200" b="1" dirty="0" smtClean="0">
                <a:solidFill>
                  <a:srgbClr val="FF0000"/>
                </a:solidFill>
                <a:effectLst>
                  <a:outerShdw blurRad="38100" dist="38100" dir="2700000" algn="tl">
                    <a:srgbClr val="000000">
                      <a:alpha val="43137"/>
                    </a:srgbClr>
                  </a:outerShdw>
                </a:effectLst>
                <a:latin typeface="Arial" charset="0"/>
              </a:rPr>
              <a:t>If the SRAS shifts right ...</a:t>
            </a:r>
            <a:endParaRPr lang="en-US" sz="2200" b="1" dirty="0">
              <a:solidFill>
                <a:srgbClr val="FF0000"/>
              </a:solidFill>
              <a:effectLst>
                <a:outerShdw blurRad="38100" dist="38100" dir="2700000" algn="tl">
                  <a:srgbClr val="000000">
                    <a:alpha val="43137"/>
                  </a:srgbClr>
                </a:outerShdw>
              </a:effectLst>
              <a:latin typeface="Arial" charset="0"/>
            </a:endParaRPr>
          </a:p>
        </p:txBody>
      </p:sp>
      <p:sp>
        <p:nvSpPr>
          <p:cNvPr id="96" name="Rectangle 48"/>
          <p:cNvSpPr>
            <a:spLocks noChangeArrowheads="1"/>
          </p:cNvSpPr>
          <p:nvPr/>
        </p:nvSpPr>
        <p:spPr bwMode="auto">
          <a:xfrm>
            <a:off x="6107049" y="1019725"/>
            <a:ext cx="1091407" cy="397545"/>
          </a:xfrm>
          <a:prstGeom prst="rect">
            <a:avLst/>
          </a:prstGeom>
          <a:noFill/>
          <a:ln w="12700">
            <a:noFill/>
            <a:miter lim="800000"/>
            <a:headEnd/>
            <a:tailEnd/>
          </a:ln>
          <a:effectLst/>
        </p:spPr>
        <p:txBody>
          <a:bodyPr wrap="square" lIns="90488" tIns="44450" rIns="90488" bIns="44450">
            <a:spAutoFit/>
            <a:scene3d>
              <a:camera prst="orthographicFront"/>
              <a:lightRig rig="threePt" dir="t"/>
            </a:scene3d>
            <a:sp3d extrusionH="57150">
              <a:bevelT w="38100" h="38100"/>
            </a:sp3d>
          </a:bodyPr>
          <a:lstStyle/>
          <a:p>
            <a:pPr algn="l" eaLnBrk="0" hangingPunct="0">
              <a:defRPr/>
            </a:pP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SRAS</a:t>
            </a:r>
            <a:r>
              <a:rPr lang="en-US" sz="1400" b="1" dirty="0">
                <a:solidFill>
                  <a:srgbClr val="FF0000"/>
                </a:solidFill>
                <a:effectLst>
                  <a:outerShdw blurRad="38100" dist="38100" dir="2700000" algn="tl">
                    <a:srgbClr val="000000">
                      <a:alpha val="43137"/>
                    </a:srgbClr>
                  </a:outerShdw>
                </a:effectLst>
                <a:latin typeface="Arial" pitchFamily="34" charset="0"/>
                <a:cs typeface="Arial" pitchFamily="34" charset="0"/>
              </a:rPr>
              <a:t>3</a:t>
            </a: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n-US" sz="2000" b="1" baseline="-250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97" name="Freeform 46"/>
          <p:cNvSpPr>
            <a:spLocks/>
          </p:cNvSpPr>
          <p:nvPr/>
        </p:nvSpPr>
        <p:spPr bwMode="auto">
          <a:xfrm rot="935767" flipH="1">
            <a:off x="4035600" y="848501"/>
            <a:ext cx="1858281" cy="2279542"/>
          </a:xfrm>
          <a:custGeom>
            <a:avLst/>
            <a:gdLst>
              <a:gd name="T0" fmla="*/ 0 w 2043"/>
              <a:gd name="T1" fmla="*/ 0 h 2516"/>
              <a:gd name="T2" fmla="*/ 2147483647 w 2043"/>
              <a:gd name="T3" fmla="*/ 2147483647 h 2516"/>
              <a:gd name="T4" fmla="*/ 2147483647 w 2043"/>
              <a:gd name="T5" fmla="*/ 2147483647 h 2516"/>
              <a:gd name="T6" fmla="*/ 2147483647 w 2043"/>
              <a:gd name="T7" fmla="*/ 2147483647 h 2516"/>
              <a:gd name="T8" fmla="*/ 2147483647 w 2043"/>
              <a:gd name="T9" fmla="*/ 2147483647 h 2516"/>
              <a:gd name="T10" fmla="*/ 2147483647 w 2043"/>
              <a:gd name="T11" fmla="*/ 2147483647 h 2516"/>
              <a:gd name="T12" fmla="*/ 2147483647 w 2043"/>
              <a:gd name="T13" fmla="*/ 2147483647 h 2516"/>
              <a:gd name="T14" fmla="*/ 2147483647 w 2043"/>
              <a:gd name="T15" fmla="*/ 2147483647 h 2516"/>
              <a:gd name="T16" fmla="*/ 2147483647 w 2043"/>
              <a:gd name="T17" fmla="*/ 2147483647 h 2516"/>
              <a:gd name="T18" fmla="*/ 2147483647 w 2043"/>
              <a:gd name="T19" fmla="*/ 2147483647 h 2516"/>
              <a:gd name="T20" fmla="*/ 2147483647 w 2043"/>
              <a:gd name="T21" fmla="*/ 2147483647 h 2516"/>
              <a:gd name="T22" fmla="*/ 2147483647 w 2043"/>
              <a:gd name="T23" fmla="*/ 2147483647 h 2516"/>
              <a:gd name="T24" fmla="*/ 2147483647 w 2043"/>
              <a:gd name="T25" fmla="*/ 2147483647 h 2516"/>
              <a:gd name="T26" fmla="*/ 2147483647 w 2043"/>
              <a:gd name="T27" fmla="*/ 2147483647 h 2516"/>
              <a:gd name="T28" fmla="*/ 2147483647 w 2043"/>
              <a:gd name="T29" fmla="*/ 2147483647 h 2516"/>
              <a:gd name="T30" fmla="*/ 2147483647 w 2043"/>
              <a:gd name="T31" fmla="*/ 2147483647 h 2516"/>
              <a:gd name="T32" fmla="*/ 2147483647 w 2043"/>
              <a:gd name="T33" fmla="*/ 2147483647 h 2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43"/>
              <a:gd name="T52" fmla="*/ 0 h 2516"/>
              <a:gd name="T53" fmla="*/ 2043 w 2043"/>
              <a:gd name="T54" fmla="*/ 2516 h 25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43" h="2516">
                <a:moveTo>
                  <a:pt x="0" y="0"/>
                </a:moveTo>
                <a:lnTo>
                  <a:pt x="57" y="239"/>
                </a:lnTo>
                <a:lnTo>
                  <a:pt x="126" y="469"/>
                </a:lnTo>
                <a:lnTo>
                  <a:pt x="206" y="691"/>
                </a:lnTo>
                <a:lnTo>
                  <a:pt x="296" y="904"/>
                </a:lnTo>
                <a:lnTo>
                  <a:pt x="398" y="1106"/>
                </a:lnTo>
                <a:lnTo>
                  <a:pt x="508" y="1299"/>
                </a:lnTo>
                <a:lnTo>
                  <a:pt x="627" y="1480"/>
                </a:lnTo>
                <a:lnTo>
                  <a:pt x="756" y="1650"/>
                </a:lnTo>
                <a:lnTo>
                  <a:pt x="893" y="1806"/>
                </a:lnTo>
                <a:lnTo>
                  <a:pt x="1038" y="1951"/>
                </a:lnTo>
                <a:lnTo>
                  <a:pt x="1190" y="2082"/>
                </a:lnTo>
                <a:lnTo>
                  <a:pt x="1349" y="2199"/>
                </a:lnTo>
                <a:lnTo>
                  <a:pt x="1513" y="2301"/>
                </a:lnTo>
                <a:lnTo>
                  <a:pt x="1684" y="2389"/>
                </a:lnTo>
                <a:lnTo>
                  <a:pt x="1861" y="2459"/>
                </a:lnTo>
                <a:lnTo>
                  <a:pt x="2042" y="2515"/>
                </a:lnTo>
              </a:path>
            </a:pathLst>
          </a:custGeom>
          <a:noFill/>
          <a:ln w="57150" cap="rnd">
            <a:solidFill>
              <a:srgbClr val="FF0000"/>
            </a:solidFill>
            <a:round/>
            <a:headEnd/>
            <a:tailEnd/>
          </a:ln>
        </p:spPr>
        <p:txBody>
          <a:bodyPr/>
          <a:lstStyle/>
          <a:p>
            <a:endParaRPr lang="en-US">
              <a:solidFill>
                <a:srgbClr val="000000"/>
              </a:solidFill>
            </a:endParaRPr>
          </a:p>
        </p:txBody>
      </p:sp>
      <p:sp>
        <p:nvSpPr>
          <p:cNvPr id="98" name="Rectangle 30"/>
          <p:cNvSpPr>
            <a:spLocks noChangeArrowheads="1"/>
          </p:cNvSpPr>
          <p:nvPr/>
        </p:nvSpPr>
        <p:spPr bwMode="auto">
          <a:xfrm>
            <a:off x="6319837" y="4899152"/>
            <a:ext cx="2995613" cy="355600"/>
          </a:xfrm>
          <a:prstGeom prst="rect">
            <a:avLst/>
          </a:prstGeom>
          <a:noFill/>
          <a:ln w="12700" algn="ctr">
            <a:noFill/>
            <a:round/>
            <a:headEnd/>
            <a:tailEnd/>
          </a:ln>
        </p:spPr>
        <p:txBody>
          <a:bodyPr>
            <a:scene3d>
              <a:camera prst="orthographicFront"/>
              <a:lightRig rig="threePt" dir="t"/>
            </a:scene3d>
            <a:sp3d extrusionH="57150">
              <a:bevelT w="38100" h="38100"/>
            </a:sp3d>
          </a:bodyPr>
          <a:lstStyle/>
          <a:p>
            <a:r>
              <a:rPr lang="en-US" sz="2000" b="1" dirty="0" smtClean="0">
                <a:solidFill>
                  <a:srgbClr val="FF0000"/>
                </a:solidFill>
                <a:effectLst>
                  <a:outerShdw blurRad="38100" dist="38100" dir="2700000" algn="tl">
                    <a:srgbClr val="000000">
                      <a:alpha val="43137"/>
                    </a:srgbClr>
                  </a:outerShdw>
                </a:effectLst>
                <a:latin typeface="Arial" charset="0"/>
              </a:rPr>
              <a:t>The SRPC shifts left.</a:t>
            </a:r>
            <a:endParaRPr lang="en-US" sz="2000" b="1" dirty="0">
              <a:solidFill>
                <a:srgbClr val="FF0000"/>
              </a:solidFill>
              <a:effectLst>
                <a:outerShdw blurRad="38100" dist="38100" dir="2700000" algn="tl">
                  <a:srgbClr val="000000">
                    <a:alpha val="43137"/>
                  </a:srgbClr>
                </a:outerShdw>
              </a:effectLst>
              <a:latin typeface="Arial" charset="0"/>
            </a:endParaRPr>
          </a:p>
        </p:txBody>
      </p:sp>
      <p:sp>
        <p:nvSpPr>
          <p:cNvPr id="99" name="Line 11"/>
          <p:cNvSpPr>
            <a:spLocks noChangeShapeType="1"/>
          </p:cNvSpPr>
          <p:nvPr/>
        </p:nvSpPr>
        <p:spPr bwMode="auto">
          <a:xfrm>
            <a:off x="4974558" y="4912550"/>
            <a:ext cx="1483170" cy="1054608"/>
          </a:xfrm>
          <a:prstGeom prst="line">
            <a:avLst/>
          </a:prstGeom>
          <a:noFill/>
          <a:ln w="57150">
            <a:solidFill>
              <a:srgbClr val="FF0000"/>
            </a:solidFill>
            <a:round/>
            <a:headEnd/>
            <a:tailEnd/>
          </a:ln>
        </p:spPr>
        <p:txBody>
          <a:bodyPr/>
          <a:lstStyle/>
          <a:p>
            <a:endParaRPr lang="en-US">
              <a:solidFill>
                <a:srgbClr val="000000"/>
              </a:solidFill>
            </a:endParaRPr>
          </a:p>
        </p:txBody>
      </p:sp>
      <p:sp>
        <p:nvSpPr>
          <p:cNvPr id="100" name="Rectangle 100"/>
          <p:cNvSpPr>
            <a:spLocks noChangeArrowheads="1"/>
          </p:cNvSpPr>
          <p:nvPr/>
        </p:nvSpPr>
        <p:spPr bwMode="auto">
          <a:xfrm>
            <a:off x="5949887" y="5847366"/>
            <a:ext cx="1057148" cy="292576"/>
          </a:xfrm>
          <a:prstGeom prst="rect">
            <a:avLst/>
          </a:prstGeom>
          <a:noFill/>
          <a:ln w="76200" algn="ctr">
            <a:noFill/>
            <a:miter lim="800000"/>
            <a:headEnd/>
            <a:tailEnd/>
          </a:ln>
          <a:effectLst/>
        </p:spPr>
        <p:txBody>
          <a:bodyPr wrap="none" anchor="ctr">
            <a:scene3d>
              <a:camera prst="orthographicFront"/>
              <a:lightRig rig="threePt" dir="t"/>
            </a:scene3d>
            <a:sp3d extrusionH="57150">
              <a:bevelT w="38100" h="38100"/>
            </a:sp3d>
          </a:bodyPr>
          <a:lstStyle/>
          <a:p>
            <a:pPr>
              <a:defRPr/>
            </a:pPr>
            <a:r>
              <a:rPr lang="en-US" sz="2000" b="1" dirty="0" smtClean="0">
                <a:solidFill>
                  <a:srgbClr val="FF0000"/>
                </a:solidFill>
                <a:effectLst>
                  <a:outerShdw blurRad="38100" dist="38100" dir="2700000" algn="tl">
                    <a:srgbClr val="000000"/>
                  </a:outerShdw>
                </a:effectLst>
                <a:latin typeface="Arial" pitchFamily="34" charset="0"/>
                <a:cs typeface="Arial" pitchFamily="34" charset="0"/>
              </a:rPr>
              <a:t>SRPC</a:t>
            </a:r>
            <a:r>
              <a:rPr lang="en-US" sz="1600" b="1" dirty="0">
                <a:solidFill>
                  <a:srgbClr val="FF0000"/>
                </a:solidFill>
                <a:effectLst>
                  <a:outerShdw blurRad="38100" dist="38100" dir="2700000" algn="tl">
                    <a:srgbClr val="000000"/>
                  </a:outerShdw>
                </a:effectLst>
                <a:latin typeface="Arial" pitchFamily="34" charset="0"/>
                <a:cs typeface="Arial" pitchFamily="34" charset="0"/>
              </a:rPr>
              <a:t>3</a:t>
            </a:r>
            <a:endParaRPr lang="en-US" sz="2000" b="1" dirty="0">
              <a:solidFill>
                <a:srgbClr val="FF0000"/>
              </a:solidFill>
              <a:effectLst>
                <a:outerShdw blurRad="38100" dist="38100" dir="2700000" algn="tl">
                  <a:srgbClr val="000000"/>
                </a:outerShdw>
              </a:effectLst>
              <a:latin typeface="Arial" pitchFamily="34" charset="0"/>
              <a:cs typeface="Arial" pitchFamily="34" charset="0"/>
            </a:endParaRPr>
          </a:p>
        </p:txBody>
      </p:sp>
      <p:pic>
        <p:nvPicPr>
          <p:cNvPr id="2" name="Picture 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08855" y="1051809"/>
            <a:ext cx="407669" cy="333375"/>
          </a:xfrm>
          <a:prstGeom prst="rect">
            <a:avLst/>
          </a:prstGeom>
        </p:spPr>
      </p:pic>
      <p:pic>
        <p:nvPicPr>
          <p:cNvPr id="101" name="Picture 10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0800000">
            <a:off x="4872356" y="2057400"/>
            <a:ext cx="407669" cy="333375"/>
          </a:xfrm>
          <a:prstGeom prst="rect">
            <a:avLst/>
          </a:prstGeom>
        </p:spPr>
      </p:pic>
      <p:pic>
        <p:nvPicPr>
          <p:cNvPr id="102" name="Picture 10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37098" y="5306323"/>
            <a:ext cx="298704" cy="244268"/>
          </a:xfrm>
          <a:prstGeom prst="rect">
            <a:avLst/>
          </a:prstGeom>
        </p:spPr>
      </p:pic>
      <p:pic>
        <p:nvPicPr>
          <p:cNvPr id="103" name="Picture 10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0800000">
            <a:off x="5891255" y="5054600"/>
            <a:ext cx="318370" cy="260350"/>
          </a:xfrm>
          <a:prstGeom prst="rect">
            <a:avLst/>
          </a:prstGeom>
        </p:spPr>
      </p:pic>
      <p:sp>
        <p:nvSpPr>
          <p:cNvPr id="104" name="Rectangle 103"/>
          <p:cNvSpPr/>
          <p:nvPr/>
        </p:nvSpPr>
        <p:spPr>
          <a:xfrm>
            <a:off x="19431" y="3364"/>
            <a:ext cx="9102344" cy="492443"/>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600" b="1" dirty="0" smtClean="0">
                <a:ln w="11430">
                  <a:solidFill>
                    <a:srgbClr val="006600"/>
                  </a:solidFill>
                </a:ln>
                <a:solidFill>
                  <a:srgbClr val="FF0000"/>
                </a:solidFill>
                <a:effectLst>
                  <a:outerShdw blurRad="50800" dist="39000" dir="5460000" algn="tl">
                    <a:srgbClr val="000000">
                      <a:alpha val="38000"/>
                    </a:srgbClr>
                  </a:outerShdw>
                </a:effectLst>
                <a:latin typeface="Arial Black" pitchFamily="34" charset="0"/>
              </a:rPr>
              <a:t>Let’s Put It Together - Relating AD/AS to the PC</a:t>
            </a:r>
            <a:endParaRPr lang="en-US" sz="2600" b="1" dirty="0">
              <a:ln w="11430">
                <a:solidFill>
                  <a:srgbClr val="006600"/>
                </a:solidFill>
              </a:ln>
              <a:solidFill>
                <a:srgbClr val="FF0000"/>
              </a:solidFill>
              <a:effectLst>
                <a:outerShdw blurRad="50800" dist="39000" dir="5460000" algn="tl">
                  <a:srgbClr val="000000">
                    <a:alpha val="38000"/>
                  </a:srgbClr>
                </a:outerShdw>
              </a:effectLst>
              <a:latin typeface="Arial Black" pitchFamily="34" charset="0"/>
            </a:endParaRPr>
          </a:p>
        </p:txBody>
      </p:sp>
      <p:sp>
        <p:nvSpPr>
          <p:cNvPr id="105" name="Oval 104"/>
          <p:cNvSpPr/>
          <p:nvPr/>
        </p:nvSpPr>
        <p:spPr bwMode="auto">
          <a:xfrm>
            <a:off x="4741862" y="3951506"/>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latin typeface="Arial" pitchFamily="34" charset="0"/>
                <a:cs typeface="Arial" pitchFamily="34" charset="0"/>
              </a:rPr>
              <a:t>5</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6" name="Oval 105"/>
          <p:cNvSpPr/>
          <p:nvPr/>
        </p:nvSpPr>
        <p:spPr bwMode="auto">
          <a:xfrm>
            <a:off x="6453949" y="5584825"/>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latin typeface="Arial" pitchFamily="34" charset="0"/>
                <a:cs typeface="Arial" pitchFamily="34" charset="0"/>
              </a:rPr>
              <a:t>6</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Oval 106"/>
          <p:cNvSpPr/>
          <p:nvPr/>
        </p:nvSpPr>
        <p:spPr bwMode="auto">
          <a:xfrm>
            <a:off x="5862637" y="4627781"/>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latin typeface="Arial" pitchFamily="34" charset="0"/>
                <a:cs typeface="Arial" pitchFamily="34" charset="0"/>
              </a:rPr>
              <a:t>7</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8" name="Oval 107"/>
          <p:cNvSpPr/>
          <p:nvPr/>
        </p:nvSpPr>
        <p:spPr bwMode="auto">
          <a:xfrm>
            <a:off x="6306311" y="4959787"/>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latin typeface="Arial" pitchFamily="34" charset="0"/>
                <a:cs typeface="Arial" pitchFamily="34" charset="0"/>
              </a:rPr>
              <a:t>8</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0221847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11" fill="hold"/>
                                        <p:tgtEl>
                                          <p:spTgt spid="61755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grpId="0" nodeType="clickEffect">
                                  <p:stCondLst>
                                    <p:cond delay="0"/>
                                  </p:stCondLst>
                                  <p:childTnLst>
                                    <p:animMotion origin="layout" path="M 5E-6 -2.22222E-6 L 0.10105 -0.08194 " pathEditMode="relative" rAng="0" ptsTypes="AA">
                                      <p:cBhvr>
                                        <p:cTn id="10" dur="3000" fill="hold"/>
                                        <p:tgtEl>
                                          <p:spTgt spid="617474"/>
                                        </p:tgtEl>
                                        <p:attrNameLst>
                                          <p:attrName>ppt_x</p:attrName>
                                          <p:attrName>ppt_y</p:attrName>
                                        </p:attrNameLst>
                                      </p:cBhvr>
                                      <p:rCtr x="5100" y="-4100"/>
                                    </p:animMotion>
                                  </p:childTnLst>
                                  <p:subTnLst>
                                    <p:audio>
                                      <p:cMediaNode>
                                        <p:cTn display="0" masterRel="sameClick">
                                          <p:stCondLst>
                                            <p:cond evt="begin" delay="0">
                                              <p:tn val="9"/>
                                            </p:cond>
                                          </p:stCondLst>
                                          <p:endCondLst>
                                            <p:cond evt="onStopAudio" delay="0">
                                              <p:tgtEl>
                                                <p:sldTgt/>
                                              </p:tgtEl>
                                            </p:cond>
                                          </p:endCondLst>
                                        </p:cTn>
                                        <p:tgtEl>
                                          <p:sndTgt r:embed="rId5" name="A swhoosh.wav"/>
                                        </p:tgtEl>
                                      </p:cMediaNode>
                                    </p:audio>
                                  </p:subTnLst>
                                </p:cTn>
                              </p:par>
                              <p:par>
                                <p:cTn id="11" presetID="1" presetClass="exit" presetSubtype="0" fill="hold" nodeType="withEffect">
                                  <p:stCondLst>
                                    <p:cond delay="0"/>
                                  </p:stCondLst>
                                  <p:childTnLst>
                                    <p:set>
                                      <p:cBhvr>
                                        <p:cTn id="12" dur="1" fill="hold">
                                          <p:stCondLst>
                                            <p:cond delay="0"/>
                                          </p:stCondLst>
                                        </p:cTn>
                                        <p:tgtEl>
                                          <p:spTgt spid="61752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17524"/>
                                        </p:tgtEl>
                                        <p:attrNameLst>
                                          <p:attrName>style.visibility</p:attrName>
                                        </p:attrNameLst>
                                      </p:cBhvr>
                                      <p:to>
                                        <p:strVal val="hidden"/>
                                      </p:to>
                                    </p:set>
                                  </p:childTnLst>
                                </p:cTn>
                              </p:par>
                            </p:childTnLst>
                          </p:cTn>
                        </p:par>
                        <p:par>
                          <p:cTn id="15" fill="hold" nodeType="afterGroup">
                            <p:stCondLst>
                              <p:cond delay="3000"/>
                            </p:stCondLst>
                            <p:childTnLst>
                              <p:par>
                                <p:cTn id="16" presetID="9" presetClass="entr" presetSubtype="0" fill="hold" grpId="0" nodeType="afterEffect">
                                  <p:stCondLst>
                                    <p:cond delay="0"/>
                                  </p:stCondLst>
                                  <p:childTnLst>
                                    <p:set>
                                      <p:cBhvr>
                                        <p:cTn id="17" dur="1" fill="hold">
                                          <p:stCondLst>
                                            <p:cond delay="0"/>
                                          </p:stCondLst>
                                        </p:cTn>
                                        <p:tgtEl>
                                          <p:spTgt spid="617525"/>
                                        </p:tgtEl>
                                        <p:attrNameLst>
                                          <p:attrName>style.visibility</p:attrName>
                                        </p:attrNameLst>
                                      </p:cBhvr>
                                      <p:to>
                                        <p:strVal val="visible"/>
                                      </p:to>
                                    </p:set>
                                    <p:animEffect transition="in" filter="dissolve">
                                      <p:cBhvr>
                                        <p:cTn id="18" dur="500"/>
                                        <p:tgtEl>
                                          <p:spTgt spid="617525"/>
                                        </p:tgtEl>
                                      </p:cBhvr>
                                    </p:animEffect>
                                  </p:childTnLst>
                                </p:cTn>
                              </p:par>
                            </p:childTnLst>
                          </p:cTn>
                        </p:par>
                        <p:par>
                          <p:cTn id="19" fill="hold" nodeType="afterGroup">
                            <p:stCondLst>
                              <p:cond delay="3500"/>
                            </p:stCondLst>
                            <p:childTnLst>
                              <p:par>
                                <p:cTn id="20" presetID="9" presetClass="entr" presetSubtype="0" fill="hold" nodeType="afterEffect">
                                  <p:stCondLst>
                                    <p:cond delay="0"/>
                                  </p:stCondLst>
                                  <p:childTnLst>
                                    <p:set>
                                      <p:cBhvr>
                                        <p:cTn id="21" dur="1" fill="hold">
                                          <p:stCondLst>
                                            <p:cond delay="0"/>
                                          </p:stCondLst>
                                        </p:cTn>
                                        <p:tgtEl>
                                          <p:spTgt spid="617537"/>
                                        </p:tgtEl>
                                        <p:attrNameLst>
                                          <p:attrName>style.visibility</p:attrName>
                                        </p:attrNameLst>
                                      </p:cBhvr>
                                      <p:to>
                                        <p:strVal val="visible"/>
                                      </p:to>
                                    </p:set>
                                    <p:animEffect transition="in" filter="dissolve">
                                      <p:cBhvr>
                                        <p:cTn id="22" dur="500"/>
                                        <p:tgtEl>
                                          <p:spTgt spid="617537"/>
                                        </p:tgtEl>
                                      </p:cBhvr>
                                    </p:animEffect>
                                  </p:childTnLst>
                                </p:cTn>
                              </p:par>
                            </p:childTnLst>
                          </p:cTn>
                        </p:par>
                        <p:par>
                          <p:cTn id="23" fill="hold" nodeType="afterGroup">
                            <p:stCondLst>
                              <p:cond delay="4000"/>
                            </p:stCondLst>
                            <p:childTnLst>
                              <p:par>
                                <p:cTn id="24" presetID="22" presetClass="entr" presetSubtype="2" fill="hold" grpId="0" nodeType="afterEffect">
                                  <p:stCondLst>
                                    <p:cond delay="0"/>
                                  </p:stCondLst>
                                  <p:childTnLst>
                                    <p:set>
                                      <p:cBhvr>
                                        <p:cTn id="25" dur="1" fill="hold">
                                          <p:stCondLst>
                                            <p:cond delay="0"/>
                                          </p:stCondLst>
                                        </p:cTn>
                                        <p:tgtEl>
                                          <p:spTgt spid="617530"/>
                                        </p:tgtEl>
                                        <p:attrNameLst>
                                          <p:attrName>style.visibility</p:attrName>
                                        </p:attrNameLst>
                                      </p:cBhvr>
                                      <p:to>
                                        <p:strVal val="visible"/>
                                      </p:to>
                                    </p:set>
                                    <p:animEffect transition="in" filter="wipe(right)">
                                      <p:cBhvr>
                                        <p:cTn id="26" dur="2000"/>
                                        <p:tgtEl>
                                          <p:spTgt spid="61753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617529"/>
                                        </p:tgtEl>
                                        <p:attrNameLst>
                                          <p:attrName>style.visibility</p:attrName>
                                        </p:attrNameLst>
                                      </p:cBhvr>
                                      <p:to>
                                        <p:strVal val="visible"/>
                                      </p:to>
                                    </p:set>
                                    <p:animEffect transition="in" filter="wipe(up)">
                                      <p:cBhvr>
                                        <p:cTn id="29" dur="2000"/>
                                        <p:tgtEl>
                                          <p:spTgt spid="617529"/>
                                        </p:tgtEl>
                                      </p:cBhvr>
                                    </p:animEffect>
                                  </p:childTnLst>
                                </p:cTn>
                              </p:par>
                            </p:childTnLst>
                          </p:cTn>
                        </p:par>
                        <p:par>
                          <p:cTn id="30" fill="hold" nodeType="afterGroup">
                            <p:stCondLst>
                              <p:cond delay="6000"/>
                            </p:stCondLst>
                            <p:childTnLst>
                              <p:par>
                                <p:cTn id="31" presetID="9" presetClass="entr" presetSubtype="0" fill="hold" grpId="0" nodeType="afterEffect">
                                  <p:stCondLst>
                                    <p:cond delay="0"/>
                                  </p:stCondLst>
                                  <p:childTnLst>
                                    <p:set>
                                      <p:cBhvr>
                                        <p:cTn id="32" dur="1" fill="hold">
                                          <p:stCondLst>
                                            <p:cond delay="0"/>
                                          </p:stCondLst>
                                        </p:cTn>
                                        <p:tgtEl>
                                          <p:spTgt spid="617531"/>
                                        </p:tgtEl>
                                        <p:attrNameLst>
                                          <p:attrName>style.visibility</p:attrName>
                                        </p:attrNameLst>
                                      </p:cBhvr>
                                      <p:to>
                                        <p:strVal val="visible"/>
                                      </p:to>
                                    </p:set>
                                    <p:animEffect transition="in" filter="dissolve">
                                      <p:cBhvr>
                                        <p:cTn id="33" dur="500"/>
                                        <p:tgtEl>
                                          <p:spTgt spid="617531"/>
                                        </p:tgtEl>
                                      </p:cBhvr>
                                    </p:animEffect>
                                  </p:childTnLst>
                                </p:cTn>
                              </p:par>
                              <p:par>
                                <p:cTn id="34" presetID="9" presetClass="entr" presetSubtype="0" fill="hold" nodeType="withEffect">
                                  <p:stCondLst>
                                    <p:cond delay="0"/>
                                  </p:stCondLst>
                                  <p:childTnLst>
                                    <p:set>
                                      <p:cBhvr>
                                        <p:cTn id="35" dur="1" fill="hold">
                                          <p:stCondLst>
                                            <p:cond delay="0"/>
                                          </p:stCondLst>
                                        </p:cTn>
                                        <p:tgtEl>
                                          <p:spTgt spid="617532"/>
                                        </p:tgtEl>
                                        <p:attrNameLst>
                                          <p:attrName>style.visibility</p:attrName>
                                        </p:attrNameLst>
                                      </p:cBhvr>
                                      <p:to>
                                        <p:strVal val="visible"/>
                                      </p:to>
                                    </p:set>
                                    <p:animEffect transition="in" filter="dissolve">
                                      <p:cBhvr>
                                        <p:cTn id="36" dur="500"/>
                                        <p:tgtEl>
                                          <p:spTgt spid="617532"/>
                                        </p:tgtEl>
                                      </p:cBhvr>
                                    </p:animEffect>
                                  </p:childTnLst>
                                </p:cTn>
                              </p:par>
                            </p:childTnLst>
                          </p:cTn>
                        </p:par>
                        <p:par>
                          <p:cTn id="37" fill="hold" nodeType="afterGroup">
                            <p:stCondLst>
                              <p:cond delay="6500"/>
                            </p:stCondLst>
                            <p:childTnLst>
                              <p:par>
                                <p:cTn id="38" presetID="22" presetClass="entr" presetSubtype="4" fill="hold"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down)">
                                      <p:cBhvr>
                                        <p:cTn id="40" dur="1000"/>
                                        <p:tgtEl>
                                          <p:spTgt spid="83"/>
                                        </p:tgtEl>
                                      </p:cBhvr>
                                    </p:animEffect>
                                  </p:childTnLst>
                                </p:cTn>
                              </p:par>
                              <p:par>
                                <p:cTn id="41" presetID="22" presetClass="entr" presetSubtype="8" fill="hold" nodeType="withEffect">
                                  <p:stCondLst>
                                    <p:cond delay="0"/>
                                  </p:stCondLst>
                                  <p:childTnLst>
                                    <p:set>
                                      <p:cBhvr>
                                        <p:cTn id="42" dur="1" fill="hold">
                                          <p:stCondLst>
                                            <p:cond delay="0"/>
                                          </p:stCondLst>
                                        </p:cTn>
                                        <p:tgtEl>
                                          <p:spTgt spid="617548"/>
                                        </p:tgtEl>
                                        <p:attrNameLst>
                                          <p:attrName>style.visibility</p:attrName>
                                        </p:attrNameLst>
                                      </p:cBhvr>
                                      <p:to>
                                        <p:strVal val="visible"/>
                                      </p:to>
                                    </p:set>
                                    <p:animEffect transition="in" filter="wipe(left)">
                                      <p:cBhvr>
                                        <p:cTn id="43" dur="1000"/>
                                        <p:tgtEl>
                                          <p:spTgt spid="61754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17533"/>
                                        </p:tgtEl>
                                        <p:attrNameLst>
                                          <p:attrName>style.visibility</p:attrName>
                                        </p:attrNameLst>
                                      </p:cBhvr>
                                      <p:to>
                                        <p:strVal val="visible"/>
                                      </p:to>
                                    </p:set>
                                    <p:animEffect transition="in" filter="dissolve">
                                      <p:cBhvr>
                                        <p:cTn id="46" dur="500"/>
                                        <p:tgtEl>
                                          <p:spTgt spid="61753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path" presetSubtype="0" accel="50000" decel="50000" fill="hold" nodeType="clickEffect">
                                  <p:stCondLst>
                                    <p:cond delay="0"/>
                                  </p:stCondLst>
                                  <p:childTnLst>
                                    <p:animMotion origin="layout" path="M -0.07083 -0.06389 L -3.33333E-6 2.22222E-6 " pathEditMode="relative" rAng="0" ptsTypes="AA">
                                      <p:cBhvr>
                                        <p:cTn id="50" dur="3000" spd="-100000" fill="hold"/>
                                        <p:tgtEl>
                                          <p:spTgt spid="617502"/>
                                        </p:tgtEl>
                                        <p:attrNameLst>
                                          <p:attrName>ppt_x</p:attrName>
                                          <p:attrName>ppt_y</p:attrName>
                                        </p:attrNameLst>
                                      </p:cBhvr>
                                      <p:rCtr x="3500" y="3200"/>
                                    </p:animMotion>
                                  </p:childTnLst>
                                  <p:subTnLst>
                                    <p:audio>
                                      <p:cMediaNode>
                                        <p:cTn display="0" masterRel="sameClick">
                                          <p:stCondLst>
                                            <p:cond evt="begin" delay="0">
                                              <p:tn val="49"/>
                                            </p:cond>
                                          </p:stCondLst>
                                          <p:endCondLst>
                                            <p:cond evt="onStopAudio" delay="0">
                                              <p:tgtEl>
                                                <p:sldTgt/>
                                              </p:tgtEl>
                                            </p:cond>
                                          </p:endCondLst>
                                        </p:cTn>
                                        <p:tgtEl>
                                          <p:sndTgt r:embed="rId6" name="a boing_x.wav"/>
                                        </p:tgtEl>
                                      </p:cMediaNode>
                                    </p:audio>
                                  </p:subTnLst>
                                </p:cTn>
                              </p:par>
                              <p:par>
                                <p:cTn id="51" presetID="1" presetClass="entr" presetSubtype="0" fill="hold" grpId="0" nodeType="withEffect">
                                  <p:stCondLst>
                                    <p:cond delay="0"/>
                                  </p:stCondLst>
                                  <p:childTnLst>
                                    <p:set>
                                      <p:cBhvr>
                                        <p:cTn id="52" dur="1" fill="hold">
                                          <p:stCondLst>
                                            <p:cond delay="0"/>
                                          </p:stCondLst>
                                        </p:cTn>
                                        <p:tgtEl>
                                          <p:spTgt spid="105"/>
                                        </p:tgtEl>
                                        <p:attrNameLst>
                                          <p:attrName>style.visibility</p:attrName>
                                        </p:attrNameLst>
                                      </p:cBhvr>
                                      <p:to>
                                        <p:strVal val="visible"/>
                                      </p:to>
                                    </p:set>
                                  </p:childTnLst>
                                </p:cTn>
                              </p:par>
                            </p:childTnLst>
                          </p:cTn>
                        </p:par>
                        <p:par>
                          <p:cTn id="53" fill="hold">
                            <p:stCondLst>
                              <p:cond delay="3000"/>
                            </p:stCondLst>
                            <p:childTnLst>
                              <p:par>
                                <p:cTn id="54" presetID="22" presetClass="entr" presetSubtype="2" fill="hold" grpId="0" nodeType="afterEffect">
                                  <p:stCondLst>
                                    <p:cond delay="0"/>
                                  </p:stCondLst>
                                  <p:childTnLst>
                                    <p:set>
                                      <p:cBhvr>
                                        <p:cTn id="55" dur="1" fill="hold">
                                          <p:stCondLst>
                                            <p:cond delay="0"/>
                                          </p:stCondLst>
                                        </p:cTn>
                                        <p:tgtEl>
                                          <p:spTgt spid="617481"/>
                                        </p:tgtEl>
                                        <p:attrNameLst>
                                          <p:attrName>style.visibility</p:attrName>
                                        </p:attrNameLst>
                                      </p:cBhvr>
                                      <p:to>
                                        <p:strVal val="visible"/>
                                      </p:to>
                                    </p:set>
                                    <p:animEffect transition="in" filter="wipe(right)">
                                      <p:cBhvr>
                                        <p:cTn id="56" dur="2000"/>
                                        <p:tgtEl>
                                          <p:spTgt spid="61748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617482"/>
                                        </p:tgtEl>
                                        <p:attrNameLst>
                                          <p:attrName>style.visibility</p:attrName>
                                        </p:attrNameLst>
                                      </p:cBhvr>
                                      <p:to>
                                        <p:strVal val="visible"/>
                                      </p:to>
                                    </p:set>
                                    <p:animEffect transition="in" filter="wipe(up)">
                                      <p:cBhvr>
                                        <p:cTn id="59" dur="2000"/>
                                        <p:tgtEl>
                                          <p:spTgt spid="617482"/>
                                        </p:tgtEl>
                                      </p:cBhvr>
                                    </p:animEffect>
                                  </p:childTnLst>
                                </p:cTn>
                              </p:par>
                            </p:childTnLst>
                          </p:cTn>
                        </p:par>
                        <p:par>
                          <p:cTn id="60" fill="hold">
                            <p:stCondLst>
                              <p:cond delay="5000"/>
                            </p:stCondLst>
                            <p:childTnLst>
                              <p:par>
                                <p:cTn id="61" presetID="9" presetClass="entr" presetSubtype="0" fill="hold" grpId="0" nodeType="afterEffect">
                                  <p:stCondLst>
                                    <p:cond delay="0"/>
                                  </p:stCondLst>
                                  <p:childTnLst>
                                    <p:set>
                                      <p:cBhvr>
                                        <p:cTn id="62" dur="1" fill="hold">
                                          <p:stCondLst>
                                            <p:cond delay="0"/>
                                          </p:stCondLst>
                                        </p:cTn>
                                        <p:tgtEl>
                                          <p:spTgt spid="617487"/>
                                        </p:tgtEl>
                                        <p:attrNameLst>
                                          <p:attrName>style.visibility</p:attrName>
                                        </p:attrNameLst>
                                      </p:cBhvr>
                                      <p:to>
                                        <p:strVal val="visible"/>
                                      </p:to>
                                    </p:set>
                                    <p:animEffect transition="in" filter="dissolve">
                                      <p:cBhvr>
                                        <p:cTn id="63" dur="500"/>
                                        <p:tgtEl>
                                          <p:spTgt spid="617487"/>
                                        </p:tgtEl>
                                      </p:cBhvr>
                                    </p:animEffect>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wipe(down)">
                                      <p:cBhvr>
                                        <p:cTn id="67" dur="1000"/>
                                        <p:tgtEl>
                                          <p:spTgt spid="84"/>
                                        </p:tgtEl>
                                      </p:cBhvr>
                                    </p:animEffect>
                                  </p:childTnLst>
                                </p:cTn>
                              </p:par>
                              <p:par>
                                <p:cTn id="68" presetID="22" presetClass="entr" presetSubtype="2" fill="hold" nodeType="withEffect">
                                  <p:stCondLst>
                                    <p:cond delay="0"/>
                                  </p:stCondLst>
                                  <p:childTnLst>
                                    <p:set>
                                      <p:cBhvr>
                                        <p:cTn id="69" dur="1" fill="hold">
                                          <p:stCondLst>
                                            <p:cond delay="0"/>
                                          </p:stCondLst>
                                        </p:cTn>
                                        <p:tgtEl>
                                          <p:spTgt spid="617508"/>
                                        </p:tgtEl>
                                        <p:attrNameLst>
                                          <p:attrName>style.visibility</p:attrName>
                                        </p:attrNameLst>
                                      </p:cBhvr>
                                      <p:to>
                                        <p:strVal val="visible"/>
                                      </p:to>
                                    </p:set>
                                    <p:animEffect transition="in" filter="wipe(right)">
                                      <p:cBhvr>
                                        <p:cTn id="70" dur="1000"/>
                                        <p:tgtEl>
                                          <p:spTgt spid="61750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617512"/>
                                        </p:tgtEl>
                                        <p:attrNameLst>
                                          <p:attrName>style.visibility</p:attrName>
                                        </p:attrNameLst>
                                      </p:cBhvr>
                                      <p:to>
                                        <p:strVal val="visible"/>
                                      </p:to>
                                    </p:set>
                                    <p:animEffect transition="in" filter="dissolve">
                                      <p:cBhvr>
                                        <p:cTn id="73" dur="500"/>
                                        <p:tgtEl>
                                          <p:spTgt spid="617512"/>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617488"/>
                                        </p:tgtEl>
                                        <p:attrNameLst>
                                          <p:attrName>style.visibility</p:attrName>
                                        </p:attrNameLst>
                                      </p:cBhvr>
                                      <p:to>
                                        <p:strVal val="visible"/>
                                      </p:to>
                                    </p:set>
                                    <p:animEffect transition="in" filter="dissolve">
                                      <p:cBhvr>
                                        <p:cTn id="76" dur="500"/>
                                        <p:tgtEl>
                                          <p:spTgt spid="617488"/>
                                        </p:tgtEl>
                                      </p:cBhvr>
                                    </p:animEffect>
                                  </p:childTnLst>
                                </p:cTn>
                              </p:par>
                            </p:childTnLst>
                          </p:cTn>
                        </p:par>
                      </p:childTnLst>
                    </p:cTn>
                  </p:par>
                  <p:par>
                    <p:cTn id="77" fill="hold">
                      <p:stCondLst>
                        <p:cond delay="indefinite"/>
                      </p:stCondLst>
                      <p:childTnLst>
                        <p:par>
                          <p:cTn id="78" fill="hold">
                            <p:stCondLst>
                              <p:cond delay="0"/>
                            </p:stCondLst>
                            <p:childTnLst>
                              <p:par>
                                <p:cTn id="79" presetID="35" presetClass="path" presetSubtype="0" accel="50000" decel="50000" fill="hold" grpId="0" nodeType="clickEffect">
                                  <p:stCondLst>
                                    <p:cond delay="0"/>
                                  </p:stCondLst>
                                  <p:childTnLst>
                                    <p:animMotion origin="layout" path="M 3.33333E-6 3.33333E-6 L -0.06875 0.06111 " pathEditMode="relative" rAng="0" ptsTypes="AA">
                                      <p:cBhvr>
                                        <p:cTn id="80" dur="3000" fill="hold"/>
                                        <p:tgtEl>
                                          <p:spTgt spid="617538"/>
                                        </p:tgtEl>
                                        <p:attrNameLst>
                                          <p:attrName>ppt_x</p:attrName>
                                          <p:attrName>ppt_y</p:attrName>
                                        </p:attrNameLst>
                                      </p:cBhvr>
                                      <p:rCtr x="-3400" y="3100"/>
                                    </p:animMotion>
                                  </p:childTnLst>
                                  <p:subTnLst>
                                    <p:audio>
                                      <p:cMediaNode>
                                        <p:cTn display="0" masterRel="sameClick">
                                          <p:stCondLst>
                                            <p:cond evt="begin" delay="0">
                                              <p:tn val="79"/>
                                            </p:cond>
                                          </p:stCondLst>
                                          <p:endCondLst>
                                            <p:cond evt="onStopAudio" delay="0">
                                              <p:tgtEl>
                                                <p:sldTgt/>
                                              </p:tgtEl>
                                            </p:cond>
                                          </p:endCondLst>
                                        </p:cTn>
                                        <p:tgtEl>
                                          <p:sndTgt r:embed="rId5" name="A swhoosh.wav"/>
                                        </p:tgtEl>
                                      </p:cMediaNode>
                                    </p:audio>
                                  </p:subTnLst>
                                </p:cTn>
                              </p:par>
                              <p:par>
                                <p:cTn id="81" presetID="1" presetClass="exit" presetSubtype="0" fill="hold" nodeType="withEffect">
                                  <p:stCondLst>
                                    <p:cond delay="0"/>
                                  </p:stCondLst>
                                  <p:childTnLst>
                                    <p:set>
                                      <p:cBhvr>
                                        <p:cTn id="82" dur="1" fill="hold">
                                          <p:stCondLst>
                                            <p:cond delay="0"/>
                                          </p:stCondLst>
                                        </p:cTn>
                                        <p:tgtEl>
                                          <p:spTgt spid="617537"/>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61747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17525"/>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61753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617529"/>
                                        </p:tgtEl>
                                        <p:attrNameLst>
                                          <p:attrName>style.visibility</p:attrName>
                                        </p:attrNameLst>
                                      </p:cBhvr>
                                      <p:to>
                                        <p:strVal val="hidden"/>
                                      </p:to>
                                    </p:set>
                                  </p:childTnLst>
                                </p:cTn>
                              </p:par>
                              <p:par>
                                <p:cTn id="91" presetID="9" presetClass="exit" presetSubtype="0" fill="hold" nodeType="withEffect">
                                  <p:stCondLst>
                                    <p:cond delay="0"/>
                                  </p:stCondLst>
                                  <p:childTnLst>
                                    <p:animEffect transition="out" filter="dissolve">
                                      <p:cBhvr>
                                        <p:cTn id="92" dur="500"/>
                                        <p:tgtEl>
                                          <p:spTgt spid="83"/>
                                        </p:tgtEl>
                                      </p:cBhvr>
                                    </p:animEffect>
                                    <p:set>
                                      <p:cBhvr>
                                        <p:cTn id="93" dur="1" fill="hold">
                                          <p:stCondLst>
                                            <p:cond delay="499"/>
                                          </p:stCondLst>
                                        </p:cTn>
                                        <p:tgtEl>
                                          <p:spTgt spid="83"/>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617548"/>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617531"/>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0"/>
                                          </p:stCondLst>
                                        </p:cTn>
                                        <p:tgtEl>
                                          <p:spTgt spid="617532"/>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617533"/>
                                        </p:tgtEl>
                                        <p:attrNameLst>
                                          <p:attrName>style.visibility</p:attrName>
                                        </p:attrNameLst>
                                      </p:cBhvr>
                                      <p:to>
                                        <p:strVal val="hidden"/>
                                      </p:to>
                                    </p:set>
                                  </p:childTnLst>
                                </p:cTn>
                              </p:par>
                            </p:childTnLst>
                          </p:cTn>
                        </p:par>
                        <p:par>
                          <p:cTn id="102" fill="hold">
                            <p:stCondLst>
                              <p:cond delay="3000"/>
                            </p:stCondLst>
                            <p:childTnLst>
                              <p:par>
                                <p:cTn id="103" presetID="9" presetClass="entr" presetSubtype="0" fill="hold" grpId="0" nodeType="afterEffect">
                                  <p:stCondLst>
                                    <p:cond delay="0"/>
                                  </p:stCondLst>
                                  <p:childTnLst>
                                    <p:set>
                                      <p:cBhvr>
                                        <p:cTn id="104" dur="1" fill="hold">
                                          <p:stCondLst>
                                            <p:cond delay="0"/>
                                          </p:stCondLst>
                                        </p:cTn>
                                        <p:tgtEl>
                                          <p:spTgt spid="617539"/>
                                        </p:tgtEl>
                                        <p:attrNameLst>
                                          <p:attrName>style.visibility</p:attrName>
                                        </p:attrNameLst>
                                      </p:cBhvr>
                                      <p:to>
                                        <p:strVal val="visible"/>
                                      </p:to>
                                    </p:set>
                                    <p:animEffect transition="in" filter="dissolve">
                                      <p:cBhvr>
                                        <p:cTn id="105" dur="500"/>
                                        <p:tgtEl>
                                          <p:spTgt spid="617539"/>
                                        </p:tgtEl>
                                      </p:cBhvr>
                                    </p:animEffect>
                                  </p:childTnLst>
                                </p:cTn>
                              </p:par>
                            </p:childTnLst>
                          </p:cTn>
                        </p:par>
                        <p:par>
                          <p:cTn id="106" fill="hold">
                            <p:stCondLst>
                              <p:cond delay="3500"/>
                            </p:stCondLst>
                            <p:childTnLst>
                              <p:par>
                                <p:cTn id="107" presetID="9" presetClass="entr" presetSubtype="0" fill="hold" nodeType="afterEffect">
                                  <p:stCondLst>
                                    <p:cond delay="0"/>
                                  </p:stCondLst>
                                  <p:childTnLst>
                                    <p:set>
                                      <p:cBhvr>
                                        <p:cTn id="108" dur="1" fill="hold">
                                          <p:stCondLst>
                                            <p:cond delay="0"/>
                                          </p:stCondLst>
                                        </p:cTn>
                                        <p:tgtEl>
                                          <p:spTgt spid="617546"/>
                                        </p:tgtEl>
                                        <p:attrNameLst>
                                          <p:attrName>style.visibility</p:attrName>
                                        </p:attrNameLst>
                                      </p:cBhvr>
                                      <p:to>
                                        <p:strVal val="visible"/>
                                      </p:to>
                                    </p:set>
                                    <p:animEffect transition="in" filter="dissolve">
                                      <p:cBhvr>
                                        <p:cTn id="109" dur="500"/>
                                        <p:tgtEl>
                                          <p:spTgt spid="617546"/>
                                        </p:tgtEl>
                                      </p:cBhvr>
                                    </p:animEffect>
                                  </p:childTnLst>
                                </p:cTn>
                              </p:par>
                            </p:childTnLst>
                          </p:cTn>
                        </p:par>
                        <p:par>
                          <p:cTn id="110" fill="hold">
                            <p:stCondLst>
                              <p:cond delay="4000"/>
                            </p:stCondLst>
                            <p:childTnLst>
                              <p:par>
                                <p:cTn id="111" presetID="22" presetClass="entr" presetSubtype="2" fill="hold" grpId="0" nodeType="afterEffect">
                                  <p:stCondLst>
                                    <p:cond delay="0"/>
                                  </p:stCondLst>
                                  <p:childTnLst>
                                    <p:set>
                                      <p:cBhvr>
                                        <p:cTn id="112" dur="1" fill="hold">
                                          <p:stCondLst>
                                            <p:cond delay="0"/>
                                          </p:stCondLst>
                                        </p:cTn>
                                        <p:tgtEl>
                                          <p:spTgt spid="617541"/>
                                        </p:tgtEl>
                                        <p:attrNameLst>
                                          <p:attrName>style.visibility</p:attrName>
                                        </p:attrNameLst>
                                      </p:cBhvr>
                                      <p:to>
                                        <p:strVal val="visible"/>
                                      </p:to>
                                    </p:set>
                                    <p:animEffect transition="in" filter="wipe(right)">
                                      <p:cBhvr>
                                        <p:cTn id="113" dur="2000"/>
                                        <p:tgtEl>
                                          <p:spTgt spid="617541"/>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617540"/>
                                        </p:tgtEl>
                                        <p:attrNameLst>
                                          <p:attrName>style.visibility</p:attrName>
                                        </p:attrNameLst>
                                      </p:cBhvr>
                                      <p:to>
                                        <p:strVal val="visible"/>
                                      </p:to>
                                    </p:set>
                                    <p:animEffect transition="in" filter="wipe(up)">
                                      <p:cBhvr>
                                        <p:cTn id="116" dur="2000"/>
                                        <p:tgtEl>
                                          <p:spTgt spid="617540"/>
                                        </p:tgtEl>
                                      </p:cBhvr>
                                    </p:animEffect>
                                  </p:childTnLst>
                                </p:cTn>
                              </p:par>
                            </p:childTnLst>
                          </p:cTn>
                        </p:par>
                        <p:par>
                          <p:cTn id="117" fill="hold">
                            <p:stCondLst>
                              <p:cond delay="6000"/>
                            </p:stCondLst>
                            <p:childTnLst>
                              <p:par>
                                <p:cTn id="118" presetID="9" presetClass="entr" presetSubtype="0" fill="hold" grpId="0" nodeType="afterEffect">
                                  <p:stCondLst>
                                    <p:cond delay="0"/>
                                  </p:stCondLst>
                                  <p:childTnLst>
                                    <p:set>
                                      <p:cBhvr>
                                        <p:cTn id="119" dur="1" fill="hold">
                                          <p:stCondLst>
                                            <p:cond delay="0"/>
                                          </p:stCondLst>
                                        </p:cTn>
                                        <p:tgtEl>
                                          <p:spTgt spid="617542"/>
                                        </p:tgtEl>
                                        <p:attrNameLst>
                                          <p:attrName>style.visibility</p:attrName>
                                        </p:attrNameLst>
                                      </p:cBhvr>
                                      <p:to>
                                        <p:strVal val="visible"/>
                                      </p:to>
                                    </p:set>
                                    <p:animEffect transition="in" filter="dissolve">
                                      <p:cBhvr>
                                        <p:cTn id="120" dur="500"/>
                                        <p:tgtEl>
                                          <p:spTgt spid="617542"/>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617543"/>
                                        </p:tgtEl>
                                        <p:attrNameLst>
                                          <p:attrName>style.visibility</p:attrName>
                                        </p:attrNameLst>
                                      </p:cBhvr>
                                      <p:to>
                                        <p:strVal val="visible"/>
                                      </p:to>
                                    </p:set>
                                    <p:animEffect transition="in" filter="dissolve">
                                      <p:cBhvr>
                                        <p:cTn id="123" dur="500"/>
                                        <p:tgtEl>
                                          <p:spTgt spid="617543"/>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617544"/>
                                        </p:tgtEl>
                                        <p:attrNameLst>
                                          <p:attrName>style.visibility</p:attrName>
                                        </p:attrNameLst>
                                      </p:cBhvr>
                                      <p:to>
                                        <p:strVal val="visible"/>
                                      </p:to>
                                    </p:set>
                                    <p:animEffect transition="in" filter="dissolve">
                                      <p:cBhvr>
                                        <p:cTn id="126" dur="500"/>
                                        <p:tgtEl>
                                          <p:spTgt spid="617544"/>
                                        </p:tgtEl>
                                      </p:cBhvr>
                                    </p:animEffect>
                                  </p:childTnLst>
                                </p:cTn>
                              </p:par>
                            </p:childTnLst>
                          </p:cTn>
                        </p:par>
                        <p:par>
                          <p:cTn id="127" fill="hold">
                            <p:stCondLst>
                              <p:cond delay="6500"/>
                            </p:stCondLst>
                            <p:childTnLst>
                              <p:par>
                                <p:cTn id="128" presetID="22" presetClass="entr" presetSubtype="1" fill="hold" nodeType="afterEffect">
                                  <p:stCondLst>
                                    <p:cond delay="0"/>
                                  </p:stCondLst>
                                  <p:childTnLst>
                                    <p:set>
                                      <p:cBhvr>
                                        <p:cTn id="129" dur="1" fill="hold">
                                          <p:stCondLst>
                                            <p:cond delay="0"/>
                                          </p:stCondLst>
                                        </p:cTn>
                                        <p:tgtEl>
                                          <p:spTgt spid="86"/>
                                        </p:tgtEl>
                                        <p:attrNameLst>
                                          <p:attrName>style.visibility</p:attrName>
                                        </p:attrNameLst>
                                      </p:cBhvr>
                                      <p:to>
                                        <p:strVal val="visible"/>
                                      </p:to>
                                    </p:set>
                                    <p:animEffect transition="in" filter="wipe(up)">
                                      <p:cBhvr>
                                        <p:cTn id="130" dur="1000"/>
                                        <p:tgtEl>
                                          <p:spTgt spid="86"/>
                                        </p:tgtEl>
                                      </p:cBhvr>
                                    </p:animEffect>
                                  </p:childTnLst>
                                </p:cTn>
                              </p:par>
                              <p:par>
                                <p:cTn id="131" presetID="22" presetClass="entr" presetSubtype="2" fill="hold" nodeType="withEffect">
                                  <p:stCondLst>
                                    <p:cond delay="0"/>
                                  </p:stCondLst>
                                  <p:childTnLst>
                                    <p:set>
                                      <p:cBhvr>
                                        <p:cTn id="132" dur="1" fill="hold">
                                          <p:stCondLst>
                                            <p:cond delay="0"/>
                                          </p:stCondLst>
                                        </p:cTn>
                                        <p:tgtEl>
                                          <p:spTgt spid="617545"/>
                                        </p:tgtEl>
                                        <p:attrNameLst>
                                          <p:attrName>style.visibility</p:attrName>
                                        </p:attrNameLst>
                                      </p:cBhvr>
                                      <p:to>
                                        <p:strVal val="visible"/>
                                      </p:to>
                                    </p:set>
                                    <p:animEffect transition="in" filter="wipe(right)">
                                      <p:cBhvr>
                                        <p:cTn id="133" dur="1000"/>
                                        <p:tgtEl>
                                          <p:spTgt spid="617545"/>
                                        </p:tgtEl>
                                      </p:cBhvr>
                                    </p:animEffect>
                                  </p:childTnLst>
                                </p:cTn>
                              </p:par>
                            </p:childTnLst>
                          </p:cTn>
                        </p:par>
                      </p:childTnLst>
                    </p:cTn>
                  </p:par>
                  <p:par>
                    <p:cTn id="134" fill="hold">
                      <p:stCondLst>
                        <p:cond delay="indefinite"/>
                      </p:stCondLst>
                      <p:childTnLst>
                        <p:par>
                          <p:cTn id="135" fill="hold">
                            <p:stCondLst>
                              <p:cond delay="0"/>
                            </p:stCondLst>
                            <p:childTnLst>
                              <p:par>
                                <p:cTn id="136" presetID="49" presetClass="path" presetSubtype="0" accel="50000" decel="50000" fill="hold" nodeType="clickEffect">
                                  <p:stCondLst>
                                    <p:cond delay="0"/>
                                  </p:stCondLst>
                                  <p:childTnLst>
                                    <p:animMotion origin="layout" path="M -3.33333E-6 2.22222E-6 L 0.06667 0.06111 " pathEditMode="relative" rAng="0" ptsTypes="AA">
                                      <p:cBhvr>
                                        <p:cTn id="137" dur="3000" fill="hold"/>
                                        <p:tgtEl>
                                          <p:spTgt spid="617502"/>
                                        </p:tgtEl>
                                        <p:attrNameLst>
                                          <p:attrName>ppt_x</p:attrName>
                                          <p:attrName>ppt_y</p:attrName>
                                        </p:attrNameLst>
                                      </p:cBhvr>
                                      <p:rCtr x="3300" y="3100"/>
                                    </p:animMotion>
                                  </p:childTnLst>
                                  <p:subTnLst>
                                    <p:audio>
                                      <p:cMediaNode>
                                        <p:cTn display="0" masterRel="sameClick">
                                          <p:stCondLst>
                                            <p:cond evt="begin" delay="0">
                                              <p:tn val="136"/>
                                            </p:cond>
                                          </p:stCondLst>
                                          <p:endCondLst>
                                            <p:cond evt="onStopAudio" delay="0">
                                              <p:tgtEl>
                                                <p:sldTgt/>
                                              </p:tgtEl>
                                            </p:cond>
                                          </p:endCondLst>
                                        </p:cTn>
                                        <p:tgtEl>
                                          <p:sndTgt r:embed="rId6" name="a boing_x.wav"/>
                                        </p:tgtEl>
                                      </p:cMediaNode>
                                    </p:audio>
                                  </p:subTnLst>
                                </p:cTn>
                              </p:par>
                              <p:par>
                                <p:cTn id="138" presetID="1" presetClass="entr" presetSubtype="0" fill="hold" grpId="0" nodeType="withEffect">
                                  <p:stCondLst>
                                    <p:cond delay="0"/>
                                  </p:stCondLst>
                                  <p:childTnLst>
                                    <p:set>
                                      <p:cBhvr>
                                        <p:cTn id="139" dur="1" fill="hold">
                                          <p:stCondLst>
                                            <p:cond delay="0"/>
                                          </p:stCondLst>
                                        </p:cTn>
                                        <p:tgtEl>
                                          <p:spTgt spid="106"/>
                                        </p:tgtEl>
                                        <p:attrNameLst>
                                          <p:attrName>style.visibility</p:attrName>
                                        </p:attrNameLst>
                                      </p:cBhvr>
                                      <p:to>
                                        <p:strVal val="visible"/>
                                      </p:to>
                                    </p:set>
                                  </p:childTnLst>
                                </p:cTn>
                              </p:par>
                              <p:par>
                                <p:cTn id="140" presetID="9" presetClass="exit" presetSubtype="0" fill="hold" nodeType="withEffect">
                                  <p:stCondLst>
                                    <p:cond delay="0"/>
                                  </p:stCondLst>
                                  <p:childTnLst>
                                    <p:animEffect transition="out" filter="dissolve">
                                      <p:cBhvr>
                                        <p:cTn id="141" dur="500"/>
                                        <p:tgtEl>
                                          <p:spTgt spid="84"/>
                                        </p:tgtEl>
                                      </p:cBhvr>
                                    </p:animEffect>
                                    <p:set>
                                      <p:cBhvr>
                                        <p:cTn id="142" dur="1" fill="hold">
                                          <p:stCondLst>
                                            <p:cond delay="499"/>
                                          </p:stCondLst>
                                        </p:cTn>
                                        <p:tgtEl>
                                          <p:spTgt spid="84"/>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617481"/>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617482"/>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617487"/>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617488"/>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617508"/>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617512"/>
                                        </p:tgtEl>
                                        <p:attrNameLst>
                                          <p:attrName>style.visibility</p:attrName>
                                        </p:attrNameLst>
                                      </p:cBhvr>
                                      <p:to>
                                        <p:strVal val="hidden"/>
                                      </p:to>
                                    </p:set>
                                  </p:childTnLst>
                                </p:cTn>
                              </p:par>
                            </p:childTnLst>
                          </p:cTn>
                        </p:par>
                        <p:par>
                          <p:cTn id="155" fill="hold">
                            <p:stCondLst>
                              <p:cond delay="3000"/>
                            </p:stCondLst>
                            <p:childTnLst>
                              <p:par>
                                <p:cTn id="156" presetID="22" presetClass="entr" presetSubtype="2" fill="hold" grpId="0" nodeType="afterEffect">
                                  <p:stCondLst>
                                    <p:cond delay="0"/>
                                  </p:stCondLst>
                                  <p:childTnLst>
                                    <p:set>
                                      <p:cBhvr>
                                        <p:cTn id="157" dur="1" fill="hold">
                                          <p:stCondLst>
                                            <p:cond delay="0"/>
                                          </p:stCondLst>
                                        </p:cTn>
                                        <p:tgtEl>
                                          <p:spTgt spid="617480"/>
                                        </p:tgtEl>
                                        <p:attrNameLst>
                                          <p:attrName>style.visibility</p:attrName>
                                        </p:attrNameLst>
                                      </p:cBhvr>
                                      <p:to>
                                        <p:strVal val="visible"/>
                                      </p:to>
                                    </p:set>
                                    <p:animEffect transition="in" filter="wipe(right)">
                                      <p:cBhvr>
                                        <p:cTn id="158" dur="2000"/>
                                        <p:tgtEl>
                                          <p:spTgt spid="617480"/>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617478"/>
                                        </p:tgtEl>
                                        <p:attrNameLst>
                                          <p:attrName>style.visibility</p:attrName>
                                        </p:attrNameLst>
                                      </p:cBhvr>
                                      <p:to>
                                        <p:strVal val="visible"/>
                                      </p:to>
                                    </p:set>
                                    <p:animEffect transition="in" filter="wipe(up)">
                                      <p:cBhvr>
                                        <p:cTn id="161" dur="2000"/>
                                        <p:tgtEl>
                                          <p:spTgt spid="617478"/>
                                        </p:tgtEl>
                                      </p:cBhvr>
                                    </p:animEffect>
                                  </p:childTnLst>
                                </p:cTn>
                              </p:par>
                            </p:childTnLst>
                          </p:cTn>
                        </p:par>
                        <p:par>
                          <p:cTn id="162" fill="hold">
                            <p:stCondLst>
                              <p:cond delay="5000"/>
                            </p:stCondLst>
                            <p:childTnLst>
                              <p:par>
                                <p:cTn id="163" presetID="9" presetClass="entr" presetSubtype="0" fill="hold" grpId="0" nodeType="afterEffect">
                                  <p:stCondLst>
                                    <p:cond delay="0"/>
                                  </p:stCondLst>
                                  <p:childTnLst>
                                    <p:set>
                                      <p:cBhvr>
                                        <p:cTn id="164" dur="1" fill="hold">
                                          <p:stCondLst>
                                            <p:cond delay="0"/>
                                          </p:stCondLst>
                                        </p:cTn>
                                        <p:tgtEl>
                                          <p:spTgt spid="617489"/>
                                        </p:tgtEl>
                                        <p:attrNameLst>
                                          <p:attrName>style.visibility</p:attrName>
                                        </p:attrNameLst>
                                      </p:cBhvr>
                                      <p:to>
                                        <p:strVal val="visible"/>
                                      </p:to>
                                    </p:set>
                                    <p:animEffect transition="in" filter="dissolve">
                                      <p:cBhvr>
                                        <p:cTn id="165" dur="500"/>
                                        <p:tgtEl>
                                          <p:spTgt spid="617489"/>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617491"/>
                                        </p:tgtEl>
                                        <p:attrNameLst>
                                          <p:attrName>style.visibility</p:attrName>
                                        </p:attrNameLst>
                                      </p:cBhvr>
                                      <p:to>
                                        <p:strVal val="visible"/>
                                      </p:to>
                                    </p:set>
                                    <p:animEffect transition="in" filter="dissolve">
                                      <p:cBhvr>
                                        <p:cTn id="168" dur="500"/>
                                        <p:tgtEl>
                                          <p:spTgt spid="617491"/>
                                        </p:tgtEl>
                                      </p:cBhvr>
                                    </p:animEffect>
                                  </p:childTnLst>
                                </p:cTn>
                              </p:par>
                            </p:childTnLst>
                          </p:cTn>
                        </p:par>
                        <p:par>
                          <p:cTn id="169" fill="hold">
                            <p:stCondLst>
                              <p:cond delay="5500"/>
                            </p:stCondLst>
                            <p:childTnLst>
                              <p:par>
                                <p:cTn id="170" presetID="22" presetClass="entr" presetSubtype="1" fill="hold" nodeType="afterEffect">
                                  <p:stCondLst>
                                    <p:cond delay="0"/>
                                  </p:stCondLst>
                                  <p:childTnLst>
                                    <p:set>
                                      <p:cBhvr>
                                        <p:cTn id="171" dur="1" fill="hold">
                                          <p:stCondLst>
                                            <p:cond delay="0"/>
                                          </p:stCondLst>
                                        </p:cTn>
                                        <p:tgtEl>
                                          <p:spTgt spid="85"/>
                                        </p:tgtEl>
                                        <p:attrNameLst>
                                          <p:attrName>style.visibility</p:attrName>
                                        </p:attrNameLst>
                                      </p:cBhvr>
                                      <p:to>
                                        <p:strVal val="visible"/>
                                      </p:to>
                                    </p:set>
                                    <p:animEffect transition="in" filter="wipe(up)">
                                      <p:cBhvr>
                                        <p:cTn id="172" dur="1000"/>
                                        <p:tgtEl>
                                          <p:spTgt spid="85"/>
                                        </p:tgtEl>
                                      </p:cBhvr>
                                    </p:animEffect>
                                  </p:childTnLst>
                                </p:cTn>
                              </p:par>
                              <p:par>
                                <p:cTn id="173" presetID="22" presetClass="entr" presetSubtype="8" fill="hold" nodeType="withEffect">
                                  <p:stCondLst>
                                    <p:cond delay="0"/>
                                  </p:stCondLst>
                                  <p:childTnLst>
                                    <p:set>
                                      <p:cBhvr>
                                        <p:cTn id="174" dur="1" fill="hold">
                                          <p:stCondLst>
                                            <p:cond delay="0"/>
                                          </p:stCondLst>
                                        </p:cTn>
                                        <p:tgtEl>
                                          <p:spTgt spid="617511"/>
                                        </p:tgtEl>
                                        <p:attrNameLst>
                                          <p:attrName>style.visibility</p:attrName>
                                        </p:attrNameLst>
                                      </p:cBhvr>
                                      <p:to>
                                        <p:strVal val="visible"/>
                                      </p:to>
                                    </p:set>
                                    <p:animEffect transition="in" filter="wipe(left)">
                                      <p:cBhvr>
                                        <p:cTn id="175" dur="1000"/>
                                        <p:tgtEl>
                                          <p:spTgt spid="617511"/>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617513"/>
                                        </p:tgtEl>
                                        <p:attrNameLst>
                                          <p:attrName>style.visibility</p:attrName>
                                        </p:attrNameLst>
                                      </p:cBhvr>
                                      <p:to>
                                        <p:strVal val="visible"/>
                                      </p:to>
                                    </p:set>
                                    <p:animEffect transition="in" filter="dissolve">
                                      <p:cBhvr>
                                        <p:cTn id="178" dur="500"/>
                                        <p:tgtEl>
                                          <p:spTgt spid="617513"/>
                                        </p:tgtEl>
                                      </p:cBhvr>
                                    </p:animEffect>
                                  </p:childTnLst>
                                </p:cTn>
                              </p:par>
                            </p:childTnLst>
                          </p:cTn>
                        </p:par>
                      </p:childTnLst>
                    </p:cTn>
                  </p:par>
                  <p:par>
                    <p:cTn id="179" fill="hold">
                      <p:stCondLst>
                        <p:cond delay="indefinite"/>
                      </p:stCondLst>
                      <p:childTnLst>
                        <p:par>
                          <p:cTn id="180" fill="hold">
                            <p:stCondLst>
                              <p:cond delay="0"/>
                            </p:stCondLst>
                            <p:childTnLst>
                              <p:par>
                                <p:cTn id="181" presetID="23" presetClass="entr" presetSubtype="288" fill="hold" grpId="0" nodeType="clickEffect">
                                  <p:stCondLst>
                                    <p:cond delay="0"/>
                                  </p:stCondLst>
                                  <p:childTnLst>
                                    <p:set>
                                      <p:cBhvr>
                                        <p:cTn id="182" dur="1" fill="hold">
                                          <p:stCondLst>
                                            <p:cond delay="0"/>
                                          </p:stCondLst>
                                        </p:cTn>
                                        <p:tgtEl>
                                          <p:spTgt spid="617569"/>
                                        </p:tgtEl>
                                        <p:attrNameLst>
                                          <p:attrName>style.visibility</p:attrName>
                                        </p:attrNameLst>
                                      </p:cBhvr>
                                      <p:to>
                                        <p:strVal val="visible"/>
                                      </p:to>
                                    </p:set>
                                    <p:anim calcmode="lin" valueType="num">
                                      <p:cBhvr>
                                        <p:cTn id="183" dur="2000" fill="hold"/>
                                        <p:tgtEl>
                                          <p:spTgt spid="617569"/>
                                        </p:tgtEl>
                                        <p:attrNameLst>
                                          <p:attrName>ppt_w</p:attrName>
                                        </p:attrNameLst>
                                      </p:cBhvr>
                                      <p:tavLst>
                                        <p:tav tm="0">
                                          <p:val>
                                            <p:strVal val="4/3*#ppt_w"/>
                                          </p:val>
                                        </p:tav>
                                        <p:tav tm="100000">
                                          <p:val>
                                            <p:strVal val="#ppt_w"/>
                                          </p:val>
                                        </p:tav>
                                      </p:tavLst>
                                    </p:anim>
                                    <p:anim calcmode="lin" valueType="num">
                                      <p:cBhvr>
                                        <p:cTn id="184" dur="2000" fill="hold"/>
                                        <p:tgtEl>
                                          <p:spTgt spid="617569"/>
                                        </p:tgtEl>
                                        <p:attrNameLst>
                                          <p:attrName>ppt_h</p:attrName>
                                        </p:attrNameLst>
                                      </p:cBhvr>
                                      <p:tavLst>
                                        <p:tav tm="0">
                                          <p:val>
                                            <p:strVal val="4/3*#ppt_h"/>
                                          </p:val>
                                        </p:tav>
                                        <p:tav tm="100000">
                                          <p:val>
                                            <p:strVal val="#ppt_h"/>
                                          </p:val>
                                        </p:tav>
                                      </p:tavLst>
                                    </p:anim>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childTnLst>
                                    <p:set>
                                      <p:cBhvr>
                                        <p:cTn id="188" dur="1" fill="hold">
                                          <p:stCondLst>
                                            <p:cond delay="0"/>
                                          </p:stCondLst>
                                        </p:cTn>
                                        <p:tgtEl>
                                          <p:spTgt spid="617570"/>
                                        </p:tgtEl>
                                        <p:attrNameLst>
                                          <p:attrName>style.visibility</p:attrName>
                                        </p:attrNameLst>
                                      </p:cBhvr>
                                      <p:to>
                                        <p:strVal val="visible"/>
                                      </p:to>
                                    </p:set>
                                    <p:animEffect transition="in" filter="wipe(left)">
                                      <p:cBhvr>
                                        <p:cTn id="189" dur="2000"/>
                                        <p:tgtEl>
                                          <p:spTgt spid="617570"/>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617552"/>
                                        </p:tgtEl>
                                        <p:attrNameLst>
                                          <p:attrName>style.visibility</p:attrName>
                                        </p:attrNameLst>
                                      </p:cBhvr>
                                      <p:to>
                                        <p:strVal val="visible"/>
                                      </p:to>
                                    </p:set>
                                    <p:animEffect transition="in" filter="wipe(left)">
                                      <p:cBhvr>
                                        <p:cTn id="194" dur="2000"/>
                                        <p:tgtEl>
                                          <p:spTgt spid="617552"/>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617572"/>
                                        </p:tgtEl>
                                        <p:attrNameLst>
                                          <p:attrName>style.visibility</p:attrName>
                                        </p:attrNameLst>
                                      </p:cBhvr>
                                      <p:to>
                                        <p:strVal val="visible"/>
                                      </p:to>
                                    </p:set>
                                    <p:animEffect transition="in" filter="dissolve">
                                      <p:cBhvr>
                                        <p:cTn id="197" dur="500"/>
                                        <p:tgtEl>
                                          <p:spTgt spid="617572"/>
                                        </p:tgtEl>
                                      </p:cBhvr>
                                    </p:animEffect>
                                  </p:childTnLst>
                                </p:cTn>
                              </p:par>
                            </p:childTnLst>
                          </p:cTn>
                        </p:par>
                        <p:par>
                          <p:cTn id="198" fill="hold">
                            <p:stCondLst>
                              <p:cond delay="2000"/>
                            </p:stCondLst>
                            <p:childTnLst>
                              <p:par>
                                <p:cTn id="199" presetID="22" presetClass="entr" presetSubtype="1" fill="hold" grpId="0" nodeType="afterEffect">
                                  <p:stCondLst>
                                    <p:cond delay="0"/>
                                  </p:stCondLst>
                                  <p:childTnLst>
                                    <p:set>
                                      <p:cBhvr>
                                        <p:cTn id="200" dur="1" fill="hold">
                                          <p:stCondLst>
                                            <p:cond delay="0"/>
                                          </p:stCondLst>
                                        </p:cTn>
                                        <p:tgtEl>
                                          <p:spTgt spid="617551"/>
                                        </p:tgtEl>
                                        <p:attrNameLst>
                                          <p:attrName>style.visibility</p:attrName>
                                        </p:attrNameLst>
                                      </p:cBhvr>
                                      <p:to>
                                        <p:strVal val="visible"/>
                                      </p:to>
                                    </p:set>
                                    <p:animEffect transition="in" filter="wipe(up)">
                                      <p:cBhvr>
                                        <p:cTn id="201" dur="3000"/>
                                        <p:tgtEl>
                                          <p:spTgt spid="617551"/>
                                        </p:tgtEl>
                                      </p:cBhvr>
                                    </p:animEffect>
                                  </p:childTnLst>
                                </p:cTn>
                              </p:par>
                              <p:par>
                                <p:cTn id="202" presetID="1" presetClass="mediacall" presetSubtype="0" fill="hold" nodeType="withEffect">
                                  <p:stCondLst>
                                    <p:cond delay="0"/>
                                  </p:stCondLst>
                                  <p:childTnLst>
                                    <p:cmd type="call" cmd="playFrom(0.0)">
                                      <p:cBhvr>
                                        <p:cTn id="203" dur="7384" fill="hold"/>
                                        <p:tgtEl>
                                          <p:spTgt spid="617571"/>
                                        </p:tgtEl>
                                      </p:cBhvr>
                                    </p:cmd>
                                  </p:childTnLst>
                                </p:cTn>
                              </p:par>
                            </p:childTnLst>
                          </p:cTn>
                        </p:par>
                      </p:childTnLst>
                    </p:cTn>
                  </p:par>
                  <p:par>
                    <p:cTn id="204" fill="hold">
                      <p:stCondLst>
                        <p:cond delay="indefinite"/>
                      </p:stCondLst>
                      <p:childTnLst>
                        <p:par>
                          <p:cTn id="205" fill="hold">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90"/>
                                        </p:tgtEl>
                                        <p:attrNameLst>
                                          <p:attrName>style.visibility</p:attrName>
                                        </p:attrNameLst>
                                      </p:cBhvr>
                                      <p:to>
                                        <p:strVal val="visible"/>
                                      </p:to>
                                    </p:set>
                                    <p:animEffect transition="in" filter="wipe(left)">
                                      <p:cBhvr>
                                        <p:cTn id="208" dur="2000"/>
                                        <p:tgtEl>
                                          <p:spTgt spid="90"/>
                                        </p:tgtEl>
                                      </p:cBhvr>
                                    </p:animEffec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91"/>
                                        </p:tgtEl>
                                        <p:attrNameLst>
                                          <p:attrName>style.visibility</p:attrName>
                                        </p:attrNameLst>
                                      </p:cBhvr>
                                      <p:to>
                                        <p:strVal val="visible"/>
                                      </p:to>
                                    </p:set>
                                  </p:childTnLst>
                                </p:cTn>
                              </p:par>
                              <p:par>
                                <p:cTn id="213" presetID="22" presetClass="entr" presetSubtype="2" fill="hold" nodeType="withEffect">
                                  <p:stCondLst>
                                    <p:cond delay="0"/>
                                  </p:stCondLst>
                                  <p:childTnLst>
                                    <p:set>
                                      <p:cBhvr>
                                        <p:cTn id="214" dur="1" fill="hold">
                                          <p:stCondLst>
                                            <p:cond delay="0"/>
                                          </p:stCondLst>
                                        </p:cTn>
                                        <p:tgtEl>
                                          <p:spTgt spid="2"/>
                                        </p:tgtEl>
                                        <p:attrNameLst>
                                          <p:attrName>style.visibility</p:attrName>
                                        </p:attrNameLst>
                                      </p:cBhvr>
                                      <p:to>
                                        <p:strVal val="visible"/>
                                      </p:to>
                                    </p:set>
                                    <p:animEffect transition="in" filter="wipe(right)">
                                      <p:cBhvr>
                                        <p:cTn id="215" dur="2000"/>
                                        <p:tgtEl>
                                          <p:spTgt spid="2"/>
                                        </p:tgtEl>
                                      </p:cBhvr>
                                    </p:animEffect>
                                  </p:childTnLst>
                                </p:cTn>
                              </p:par>
                              <p:par>
                                <p:cTn id="216" presetID="10" presetClass="exit" presetSubtype="0" fill="hold" nodeType="withEffect">
                                  <p:stCondLst>
                                    <p:cond delay="0"/>
                                  </p:stCondLst>
                                  <p:childTnLst>
                                    <p:animEffect transition="out" filter="fade">
                                      <p:cBhvr>
                                        <p:cTn id="217" dur="500"/>
                                        <p:tgtEl>
                                          <p:spTgt spid="86"/>
                                        </p:tgtEl>
                                      </p:cBhvr>
                                    </p:animEffect>
                                    <p:set>
                                      <p:cBhvr>
                                        <p:cTn id="218" dur="1" fill="hold">
                                          <p:stCondLst>
                                            <p:cond delay="499"/>
                                          </p:stCondLst>
                                        </p:cTn>
                                        <p:tgtEl>
                                          <p:spTgt spid="86"/>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617545"/>
                                        </p:tgtEl>
                                      </p:cBhvr>
                                    </p:animEffect>
                                    <p:set>
                                      <p:cBhvr>
                                        <p:cTn id="221" dur="1" fill="hold">
                                          <p:stCondLst>
                                            <p:cond delay="499"/>
                                          </p:stCondLst>
                                        </p:cTn>
                                        <p:tgtEl>
                                          <p:spTgt spid="617545"/>
                                        </p:tgtEl>
                                        <p:attrNameLst>
                                          <p:attrName>style.visibility</p:attrName>
                                        </p:attrNameLst>
                                      </p:cBhvr>
                                      <p:to>
                                        <p:strVal val="hidden"/>
                                      </p:to>
                                    </p:set>
                                  </p:childTnLst>
                                </p:cTn>
                              </p:par>
                            </p:childTnLst>
                          </p:cTn>
                        </p:par>
                        <p:par>
                          <p:cTn id="222" fill="hold">
                            <p:stCondLst>
                              <p:cond delay="2000"/>
                            </p:stCondLst>
                            <p:childTnLst>
                              <p:par>
                                <p:cTn id="223" presetID="22" presetClass="entr" presetSubtype="1" fill="hold" grpId="0" nodeType="afterEffect">
                                  <p:stCondLst>
                                    <p:cond delay="0"/>
                                  </p:stCondLst>
                                  <p:childTnLst>
                                    <p:set>
                                      <p:cBhvr>
                                        <p:cTn id="224" dur="1" fill="hold">
                                          <p:stCondLst>
                                            <p:cond delay="0"/>
                                          </p:stCondLst>
                                        </p:cTn>
                                        <p:tgtEl>
                                          <p:spTgt spid="3079"/>
                                        </p:tgtEl>
                                        <p:attrNameLst>
                                          <p:attrName>style.visibility</p:attrName>
                                        </p:attrNameLst>
                                      </p:cBhvr>
                                      <p:to>
                                        <p:strVal val="visible"/>
                                      </p:to>
                                    </p:set>
                                    <p:animEffect transition="in" filter="wipe(up)">
                                      <p:cBhvr>
                                        <p:cTn id="225" dur="2000"/>
                                        <p:tgtEl>
                                          <p:spTgt spid="3079"/>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8" fill="hold" grpId="0" nodeType="clickEffect">
                                  <p:stCondLst>
                                    <p:cond delay="0"/>
                                  </p:stCondLst>
                                  <p:childTnLst>
                                    <p:set>
                                      <p:cBhvr>
                                        <p:cTn id="229" dur="1" fill="hold">
                                          <p:stCondLst>
                                            <p:cond delay="0"/>
                                          </p:stCondLst>
                                        </p:cTn>
                                        <p:tgtEl>
                                          <p:spTgt spid="94"/>
                                        </p:tgtEl>
                                        <p:attrNameLst>
                                          <p:attrName>style.visibility</p:attrName>
                                        </p:attrNameLst>
                                      </p:cBhvr>
                                      <p:to>
                                        <p:strVal val="visible"/>
                                      </p:to>
                                    </p:set>
                                    <p:animEffect transition="in" filter="wipe(left)">
                                      <p:cBhvr>
                                        <p:cTn id="230" dur="2000"/>
                                        <p:tgtEl>
                                          <p:spTgt spid="94"/>
                                        </p:tgtEl>
                                      </p:cBhvr>
                                    </p:animEffect>
                                  </p:childTnLst>
                                </p:cTn>
                              </p:par>
                              <p:par>
                                <p:cTn id="231" presetID="1" presetClass="entr" presetSubtype="0" fill="hold" grpId="0" nodeType="withEffect">
                                  <p:stCondLst>
                                    <p:cond delay="0"/>
                                  </p:stCondLst>
                                  <p:childTnLst>
                                    <p:set>
                                      <p:cBhvr>
                                        <p:cTn id="232" dur="1" fill="hold">
                                          <p:stCondLst>
                                            <p:cond delay="0"/>
                                          </p:stCondLst>
                                        </p:cTn>
                                        <p:tgtEl>
                                          <p:spTgt spid="107"/>
                                        </p:tgtEl>
                                        <p:attrNameLst>
                                          <p:attrName>style.visibility</p:attrName>
                                        </p:attrNameLst>
                                      </p:cBhvr>
                                      <p:to>
                                        <p:strVal val="visible"/>
                                      </p:to>
                                    </p:set>
                                  </p:childTnLst>
                                </p:cTn>
                              </p:par>
                              <p:par>
                                <p:cTn id="233" presetID="10" presetClass="exit" presetSubtype="0" fill="hold" nodeType="withEffect">
                                  <p:stCondLst>
                                    <p:cond delay="0"/>
                                  </p:stCondLst>
                                  <p:childTnLst>
                                    <p:animEffect transition="out" filter="fade">
                                      <p:cBhvr>
                                        <p:cTn id="234" dur="500"/>
                                        <p:tgtEl>
                                          <p:spTgt spid="85"/>
                                        </p:tgtEl>
                                      </p:cBhvr>
                                    </p:animEffect>
                                    <p:set>
                                      <p:cBhvr>
                                        <p:cTn id="235" dur="1" fill="hold">
                                          <p:stCondLst>
                                            <p:cond delay="499"/>
                                          </p:stCondLst>
                                        </p:cTn>
                                        <p:tgtEl>
                                          <p:spTgt spid="85"/>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22" presetClass="entr" presetSubtype="1" fill="hold" grpId="0" nodeType="clickEffect">
                                  <p:stCondLst>
                                    <p:cond delay="0"/>
                                  </p:stCondLst>
                                  <p:childTnLst>
                                    <p:set>
                                      <p:cBhvr>
                                        <p:cTn id="239" dur="1" fill="hold">
                                          <p:stCondLst>
                                            <p:cond delay="0"/>
                                          </p:stCondLst>
                                        </p:cTn>
                                        <p:tgtEl>
                                          <p:spTgt spid="3085"/>
                                        </p:tgtEl>
                                        <p:attrNameLst>
                                          <p:attrName>style.visibility</p:attrName>
                                        </p:attrNameLst>
                                      </p:cBhvr>
                                      <p:to>
                                        <p:strVal val="visible"/>
                                      </p:to>
                                    </p:set>
                                    <p:animEffect transition="in" filter="wipe(up)">
                                      <p:cBhvr>
                                        <p:cTn id="240" dur="2000"/>
                                        <p:tgtEl>
                                          <p:spTgt spid="3085"/>
                                        </p:tgtEl>
                                      </p:cBhvr>
                                    </p:animEffect>
                                  </p:childTnLst>
                                </p:cTn>
                              </p:par>
                              <p:par>
                                <p:cTn id="241" presetID="10" presetClass="exit" presetSubtype="0" fill="hold" nodeType="withEffect">
                                  <p:stCondLst>
                                    <p:cond delay="0"/>
                                  </p:stCondLst>
                                  <p:childTnLst>
                                    <p:animEffect transition="out" filter="fade">
                                      <p:cBhvr>
                                        <p:cTn id="242" dur="500"/>
                                        <p:tgtEl>
                                          <p:spTgt spid="617511"/>
                                        </p:tgtEl>
                                      </p:cBhvr>
                                    </p:animEffect>
                                    <p:set>
                                      <p:cBhvr>
                                        <p:cTn id="243" dur="1" fill="hold">
                                          <p:stCondLst>
                                            <p:cond delay="499"/>
                                          </p:stCondLst>
                                        </p:cTn>
                                        <p:tgtEl>
                                          <p:spTgt spid="617511"/>
                                        </p:tgtEl>
                                        <p:attrNameLst>
                                          <p:attrName>style.visibility</p:attrName>
                                        </p:attrNameLst>
                                      </p:cBhvr>
                                      <p:to>
                                        <p:strVal val="hidden"/>
                                      </p:to>
                                    </p:set>
                                  </p:childTnLst>
                                </p:cTn>
                              </p:par>
                              <p:par>
                                <p:cTn id="244" presetID="22" presetClass="entr" presetSubtype="8" fill="hold" nodeType="withEffect">
                                  <p:stCondLst>
                                    <p:cond delay="0"/>
                                  </p:stCondLst>
                                  <p:childTnLst>
                                    <p:set>
                                      <p:cBhvr>
                                        <p:cTn id="245" dur="1" fill="hold">
                                          <p:stCondLst>
                                            <p:cond delay="0"/>
                                          </p:stCondLst>
                                        </p:cTn>
                                        <p:tgtEl>
                                          <p:spTgt spid="103"/>
                                        </p:tgtEl>
                                        <p:attrNameLst>
                                          <p:attrName>style.visibility</p:attrName>
                                        </p:attrNameLst>
                                      </p:cBhvr>
                                      <p:to>
                                        <p:strVal val="visible"/>
                                      </p:to>
                                    </p:set>
                                    <p:animEffect transition="in" filter="wipe(left)">
                                      <p:cBhvr>
                                        <p:cTn id="246" dur="2000"/>
                                        <p:tgtEl>
                                          <p:spTgt spid="103"/>
                                        </p:tgtEl>
                                      </p:cBhvr>
                                    </p:animEffect>
                                  </p:childTnLst>
                                </p:cTn>
                              </p:par>
                            </p:childTnLst>
                          </p:cTn>
                        </p:par>
                        <p:par>
                          <p:cTn id="247" fill="hold">
                            <p:stCondLst>
                              <p:cond delay="2000"/>
                            </p:stCondLst>
                            <p:childTnLst>
                              <p:par>
                                <p:cTn id="248" presetID="9" presetClass="entr" presetSubtype="0" fill="hold" grpId="0" nodeType="afterEffect">
                                  <p:stCondLst>
                                    <p:cond delay="0"/>
                                  </p:stCondLst>
                                  <p:childTnLst>
                                    <p:set>
                                      <p:cBhvr>
                                        <p:cTn id="249" dur="1" fill="hold">
                                          <p:stCondLst>
                                            <p:cond delay="0"/>
                                          </p:stCondLst>
                                        </p:cTn>
                                        <p:tgtEl>
                                          <p:spTgt spid="92"/>
                                        </p:tgtEl>
                                        <p:attrNameLst>
                                          <p:attrName>style.visibility</p:attrName>
                                        </p:attrNameLst>
                                      </p:cBhvr>
                                      <p:to>
                                        <p:strVal val="visible"/>
                                      </p:to>
                                    </p:set>
                                    <p:animEffect transition="in" filter="dissolve">
                                      <p:cBhvr>
                                        <p:cTn id="250" dur="500"/>
                                        <p:tgtEl>
                                          <p:spTgt spid="92"/>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8" fill="hold" grpId="0" nodeType="clickEffect">
                                  <p:stCondLst>
                                    <p:cond delay="0"/>
                                  </p:stCondLst>
                                  <p:childTnLst>
                                    <p:set>
                                      <p:cBhvr>
                                        <p:cTn id="254" dur="1" fill="hold">
                                          <p:stCondLst>
                                            <p:cond delay="0"/>
                                          </p:stCondLst>
                                        </p:cTn>
                                        <p:tgtEl>
                                          <p:spTgt spid="95"/>
                                        </p:tgtEl>
                                        <p:attrNameLst>
                                          <p:attrName>style.visibility</p:attrName>
                                        </p:attrNameLst>
                                      </p:cBhvr>
                                      <p:to>
                                        <p:strVal val="visible"/>
                                      </p:to>
                                    </p:set>
                                    <p:animEffect transition="in" filter="wipe(left)">
                                      <p:cBhvr>
                                        <p:cTn id="255" dur="2000"/>
                                        <p:tgtEl>
                                          <p:spTgt spid="95"/>
                                        </p:tgtEl>
                                      </p:cBhvr>
                                    </p:animEffect>
                                  </p:childTnLst>
                                </p:cTn>
                              </p:par>
                            </p:childTnLst>
                          </p:cTn>
                        </p:par>
                      </p:childTnLst>
                    </p:cTn>
                  </p:par>
                  <p:par>
                    <p:cTn id="256" fill="hold">
                      <p:stCondLst>
                        <p:cond delay="indefinite"/>
                      </p:stCondLst>
                      <p:childTnLst>
                        <p:par>
                          <p:cTn id="257" fill="hold">
                            <p:stCondLst>
                              <p:cond delay="0"/>
                            </p:stCondLst>
                            <p:childTnLst>
                              <p:par>
                                <p:cTn id="258" presetID="1" presetClass="entr" presetSubtype="0" fill="hold" grpId="0" nodeType="clickEffect">
                                  <p:stCondLst>
                                    <p:cond delay="0"/>
                                  </p:stCondLst>
                                  <p:childTnLst>
                                    <p:set>
                                      <p:cBhvr>
                                        <p:cTn id="259" dur="1" fill="hold">
                                          <p:stCondLst>
                                            <p:cond delay="0"/>
                                          </p:stCondLst>
                                        </p:cTn>
                                        <p:tgtEl>
                                          <p:spTgt spid="96"/>
                                        </p:tgtEl>
                                        <p:attrNameLst>
                                          <p:attrName>style.visibility</p:attrName>
                                        </p:attrNameLst>
                                      </p:cBhvr>
                                      <p:to>
                                        <p:strVal val="visible"/>
                                      </p:to>
                                    </p:set>
                                  </p:childTnLst>
                                </p:cTn>
                              </p:par>
                              <p:par>
                                <p:cTn id="260" presetID="22" presetClass="entr" presetSubtype="8" fill="hold" nodeType="withEffect">
                                  <p:stCondLst>
                                    <p:cond delay="0"/>
                                  </p:stCondLst>
                                  <p:childTnLst>
                                    <p:set>
                                      <p:cBhvr>
                                        <p:cTn id="261" dur="1" fill="hold">
                                          <p:stCondLst>
                                            <p:cond delay="0"/>
                                          </p:stCondLst>
                                        </p:cTn>
                                        <p:tgtEl>
                                          <p:spTgt spid="101"/>
                                        </p:tgtEl>
                                        <p:attrNameLst>
                                          <p:attrName>style.visibility</p:attrName>
                                        </p:attrNameLst>
                                      </p:cBhvr>
                                      <p:to>
                                        <p:strVal val="visible"/>
                                      </p:to>
                                    </p:set>
                                    <p:animEffect transition="in" filter="wipe(left)">
                                      <p:cBhvr>
                                        <p:cTn id="262" dur="2000"/>
                                        <p:tgtEl>
                                          <p:spTgt spid="101"/>
                                        </p:tgtEl>
                                      </p:cBhvr>
                                    </p:animEffect>
                                  </p:childTnLst>
                                </p:cTn>
                              </p:par>
                            </p:childTnLst>
                          </p:cTn>
                        </p:par>
                        <p:par>
                          <p:cTn id="263" fill="hold">
                            <p:stCondLst>
                              <p:cond delay="2000"/>
                            </p:stCondLst>
                            <p:childTnLst>
                              <p:par>
                                <p:cTn id="264" presetID="22" presetClass="entr" presetSubtype="1" fill="hold" grpId="0" nodeType="afterEffect">
                                  <p:stCondLst>
                                    <p:cond delay="0"/>
                                  </p:stCondLst>
                                  <p:childTnLst>
                                    <p:set>
                                      <p:cBhvr>
                                        <p:cTn id="265" dur="1" fill="hold">
                                          <p:stCondLst>
                                            <p:cond delay="0"/>
                                          </p:stCondLst>
                                        </p:cTn>
                                        <p:tgtEl>
                                          <p:spTgt spid="97"/>
                                        </p:tgtEl>
                                        <p:attrNameLst>
                                          <p:attrName>style.visibility</p:attrName>
                                        </p:attrNameLst>
                                      </p:cBhvr>
                                      <p:to>
                                        <p:strVal val="visible"/>
                                      </p:to>
                                    </p:set>
                                    <p:animEffect transition="in" filter="wipe(up)">
                                      <p:cBhvr>
                                        <p:cTn id="266" dur="2000"/>
                                        <p:tgtEl>
                                          <p:spTgt spid="97"/>
                                        </p:tgtEl>
                                      </p:cBhvr>
                                    </p:animEffect>
                                  </p:childTnLst>
                                </p:cTn>
                              </p:par>
                            </p:childTnLst>
                          </p:cTn>
                        </p:par>
                      </p:childTnLst>
                    </p:cTn>
                  </p:par>
                  <p:par>
                    <p:cTn id="267" fill="hold">
                      <p:stCondLst>
                        <p:cond delay="indefinite"/>
                      </p:stCondLst>
                      <p:childTnLst>
                        <p:par>
                          <p:cTn id="268" fill="hold">
                            <p:stCondLst>
                              <p:cond delay="0"/>
                            </p:stCondLst>
                            <p:childTnLst>
                              <p:par>
                                <p:cTn id="269" presetID="22" presetClass="entr" presetSubtype="8" fill="hold" grpId="0" nodeType="clickEffect">
                                  <p:stCondLst>
                                    <p:cond delay="0"/>
                                  </p:stCondLst>
                                  <p:childTnLst>
                                    <p:set>
                                      <p:cBhvr>
                                        <p:cTn id="270" dur="1" fill="hold">
                                          <p:stCondLst>
                                            <p:cond delay="0"/>
                                          </p:stCondLst>
                                        </p:cTn>
                                        <p:tgtEl>
                                          <p:spTgt spid="98"/>
                                        </p:tgtEl>
                                        <p:attrNameLst>
                                          <p:attrName>style.visibility</p:attrName>
                                        </p:attrNameLst>
                                      </p:cBhvr>
                                      <p:to>
                                        <p:strVal val="visible"/>
                                      </p:to>
                                    </p:set>
                                    <p:animEffect transition="in" filter="wipe(left)">
                                      <p:cBhvr>
                                        <p:cTn id="271" dur="2000"/>
                                        <p:tgtEl>
                                          <p:spTgt spid="98"/>
                                        </p:tgtEl>
                                      </p:cBhvr>
                                    </p:animEffect>
                                  </p:childTnLst>
                                </p:cTn>
                              </p:par>
                              <p:par>
                                <p:cTn id="272" presetID="1" presetClass="entr" presetSubtype="0" fill="hold" grpId="0" nodeType="withEffect">
                                  <p:stCondLst>
                                    <p:cond delay="0"/>
                                  </p:stCondLst>
                                  <p:childTnLst>
                                    <p:set>
                                      <p:cBhvr>
                                        <p:cTn id="273" dur="1" fill="hold">
                                          <p:stCondLst>
                                            <p:cond delay="0"/>
                                          </p:stCondLst>
                                        </p:cTn>
                                        <p:tgtEl>
                                          <p:spTgt spid="108"/>
                                        </p:tgtEl>
                                        <p:attrNameLst>
                                          <p:attrName>style.visibility</p:attrName>
                                        </p:attrNameLst>
                                      </p:cBhvr>
                                      <p:to>
                                        <p:strVal val="visible"/>
                                      </p:to>
                                    </p:set>
                                  </p:childTnLst>
                                </p:cTn>
                              </p:par>
                            </p:childTnLst>
                          </p:cTn>
                        </p:par>
                      </p:childTnLst>
                    </p:cTn>
                  </p:par>
                  <p:par>
                    <p:cTn id="274" fill="hold">
                      <p:stCondLst>
                        <p:cond delay="indefinite"/>
                      </p:stCondLst>
                      <p:childTnLst>
                        <p:par>
                          <p:cTn id="275" fill="hold">
                            <p:stCondLst>
                              <p:cond delay="0"/>
                            </p:stCondLst>
                            <p:childTnLst>
                              <p:par>
                                <p:cTn id="276" presetID="22" presetClass="entr" presetSubtype="1" fill="hold" grpId="0" nodeType="clickEffect">
                                  <p:stCondLst>
                                    <p:cond delay="0"/>
                                  </p:stCondLst>
                                  <p:childTnLst>
                                    <p:set>
                                      <p:cBhvr>
                                        <p:cTn id="277" dur="1" fill="hold">
                                          <p:stCondLst>
                                            <p:cond delay="0"/>
                                          </p:stCondLst>
                                        </p:cTn>
                                        <p:tgtEl>
                                          <p:spTgt spid="99"/>
                                        </p:tgtEl>
                                        <p:attrNameLst>
                                          <p:attrName>style.visibility</p:attrName>
                                        </p:attrNameLst>
                                      </p:cBhvr>
                                      <p:to>
                                        <p:strVal val="visible"/>
                                      </p:to>
                                    </p:set>
                                    <p:animEffect transition="in" filter="wipe(up)">
                                      <p:cBhvr>
                                        <p:cTn id="278" dur="2000"/>
                                        <p:tgtEl>
                                          <p:spTgt spid="99"/>
                                        </p:tgtEl>
                                      </p:cBhvr>
                                    </p:animEffect>
                                  </p:childTnLst>
                                </p:cTn>
                              </p:par>
                              <p:par>
                                <p:cTn id="279" presetID="22" presetClass="entr" presetSubtype="2" fill="hold" nodeType="withEffect">
                                  <p:stCondLst>
                                    <p:cond delay="0"/>
                                  </p:stCondLst>
                                  <p:childTnLst>
                                    <p:set>
                                      <p:cBhvr>
                                        <p:cTn id="280" dur="1" fill="hold">
                                          <p:stCondLst>
                                            <p:cond delay="0"/>
                                          </p:stCondLst>
                                        </p:cTn>
                                        <p:tgtEl>
                                          <p:spTgt spid="102"/>
                                        </p:tgtEl>
                                        <p:attrNameLst>
                                          <p:attrName>style.visibility</p:attrName>
                                        </p:attrNameLst>
                                      </p:cBhvr>
                                      <p:to>
                                        <p:strVal val="visible"/>
                                      </p:to>
                                    </p:set>
                                    <p:animEffect transition="in" filter="wipe(right)">
                                      <p:cBhvr>
                                        <p:cTn id="281" dur="2000"/>
                                        <p:tgtEl>
                                          <p:spTgt spid="102"/>
                                        </p:tgtEl>
                                      </p:cBhvr>
                                    </p:animEffect>
                                  </p:childTnLst>
                                </p:cTn>
                              </p:par>
                            </p:childTnLst>
                          </p:cTn>
                        </p:par>
                        <p:par>
                          <p:cTn id="282" fill="hold">
                            <p:stCondLst>
                              <p:cond delay="2000"/>
                            </p:stCondLst>
                            <p:childTnLst>
                              <p:par>
                                <p:cTn id="283" presetID="9" presetClass="entr" presetSubtype="0" fill="hold" grpId="0" nodeType="afterEffect">
                                  <p:stCondLst>
                                    <p:cond delay="0"/>
                                  </p:stCondLst>
                                  <p:childTnLst>
                                    <p:set>
                                      <p:cBhvr>
                                        <p:cTn id="284" dur="1" fill="hold">
                                          <p:stCondLst>
                                            <p:cond delay="0"/>
                                          </p:stCondLst>
                                        </p:cTn>
                                        <p:tgtEl>
                                          <p:spTgt spid="100"/>
                                        </p:tgtEl>
                                        <p:attrNameLst>
                                          <p:attrName>style.visibility</p:attrName>
                                        </p:attrNameLst>
                                      </p:cBhvr>
                                      <p:to>
                                        <p:strVal val="visible"/>
                                      </p:to>
                                    </p:set>
                                    <p:animEffect transition="in" filter="dissolve">
                                      <p:cBhvr>
                                        <p:cTn id="28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6" fill="hold" display="0">
                  <p:stCondLst>
                    <p:cond delay="indefinite"/>
                  </p:stCondLst>
                  <p:endCondLst>
                    <p:cond evt="onNext" delay="0">
                      <p:tgtEl>
                        <p:sldTgt/>
                      </p:tgtEl>
                    </p:cond>
                    <p:cond evt="onPrev" delay="0">
                      <p:tgtEl>
                        <p:sldTgt/>
                      </p:tgtEl>
                    </p:cond>
                    <p:cond evt="onStopAudio" delay="0">
                      <p:tgtEl>
                        <p:sldTgt/>
                      </p:tgtEl>
                    </p:cond>
                  </p:endCondLst>
                </p:cTn>
                <p:tgtEl>
                  <p:spTgt spid="617550"/>
                </p:tgtEl>
              </p:cMediaNode>
            </p:audio>
            <p:audio>
              <p:cMediaNode showWhenStopped="0">
                <p:cTn id="287" fill="hold" display="0">
                  <p:stCondLst>
                    <p:cond delay="indefinite"/>
                  </p:stCondLst>
                  <p:endCondLst>
                    <p:cond evt="onNext" delay="0">
                      <p:tgtEl>
                        <p:sldTgt/>
                      </p:tgtEl>
                    </p:cond>
                    <p:cond evt="onPrev" delay="0">
                      <p:tgtEl>
                        <p:sldTgt/>
                      </p:tgtEl>
                    </p:cond>
                    <p:cond evt="onStopAudio" delay="0">
                      <p:tgtEl>
                        <p:sldTgt/>
                      </p:tgtEl>
                    </p:cond>
                  </p:endCondLst>
                </p:cTn>
                <p:tgtEl>
                  <p:spTgt spid="617571"/>
                </p:tgtEl>
              </p:cMediaNode>
            </p:audio>
          </p:childTnLst>
        </p:cTn>
      </p:par>
    </p:tnLst>
    <p:bldLst>
      <p:bldP spid="617538" grpId="0" animBg="1"/>
      <p:bldP spid="617474" grpId="0" animBg="1"/>
      <p:bldP spid="617474" grpId="1" animBg="1"/>
      <p:bldP spid="617551" grpId="0" animBg="1"/>
      <p:bldP spid="3079" grpId="0" animBg="1"/>
      <p:bldP spid="617478" grpId="0" animBg="1"/>
      <p:bldP spid="617480" grpId="0" animBg="1"/>
      <p:bldP spid="617481" grpId="0" animBg="1"/>
      <p:bldP spid="617481" grpId="1" animBg="1"/>
      <p:bldP spid="617482" grpId="0" animBg="1"/>
      <p:bldP spid="617482" grpId="1" animBg="1"/>
      <p:bldP spid="3085" grpId="0" animBg="1"/>
      <p:bldP spid="617487" grpId="0"/>
      <p:bldP spid="617487" grpId="1"/>
      <p:bldP spid="617488" grpId="0"/>
      <p:bldP spid="617488" grpId="1"/>
      <p:bldP spid="617489" grpId="0"/>
      <p:bldP spid="617491" grpId="0"/>
      <p:bldP spid="617512" grpId="0"/>
      <p:bldP spid="617512" grpId="1"/>
      <p:bldP spid="617513" grpId="0"/>
      <p:bldP spid="617524" grpId="0"/>
      <p:bldP spid="617525" grpId="0"/>
      <p:bldP spid="617525" grpId="1"/>
      <p:bldP spid="617529" grpId="0" animBg="1"/>
      <p:bldP spid="617529" grpId="1" animBg="1"/>
      <p:bldP spid="617530" grpId="0" animBg="1"/>
      <p:bldP spid="617530" grpId="1" animBg="1"/>
      <p:bldP spid="617531" grpId="0"/>
      <p:bldP spid="617531" grpId="1"/>
      <p:bldP spid="617533" grpId="0"/>
      <p:bldP spid="617533" grpId="1"/>
      <p:bldP spid="617539" grpId="0"/>
      <p:bldP spid="617540" grpId="0" animBg="1"/>
      <p:bldP spid="617541" grpId="0" animBg="1"/>
      <p:bldP spid="617542" grpId="0"/>
      <p:bldP spid="617543" grpId="0"/>
      <p:bldP spid="617544" grpId="0"/>
      <p:bldP spid="617552" grpId="0"/>
      <p:bldP spid="617569" grpId="0"/>
      <p:bldP spid="617570" grpId="0"/>
      <p:bldP spid="617572" grpId="0" animBg="1"/>
      <p:bldP spid="617532" grpId="0"/>
      <p:bldP spid="91" grpId="0"/>
      <p:bldP spid="92" grpId="0"/>
      <p:bldP spid="90" grpId="0"/>
      <p:bldP spid="94" grpId="0"/>
      <p:bldP spid="95" grpId="0"/>
      <p:bldP spid="96" grpId="0"/>
      <p:bldP spid="97" grpId="0" animBg="1"/>
      <p:bldP spid="98" grpId="0"/>
      <p:bldP spid="99" grpId="0" animBg="1"/>
      <p:bldP spid="100" grpId="0"/>
      <p:bldP spid="105" grpId="0" animBg="1"/>
      <p:bldP spid="106" grpId="0" animBg="1"/>
      <p:bldP spid="107" grpId="0" animBg="1"/>
      <p:bldP spid="1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9" name="Content Placeholder 3"/>
          <p:cNvSpPr>
            <a:spLocks noGrp="1"/>
          </p:cNvSpPr>
          <p:nvPr>
            <p:ph idx="1"/>
          </p:nvPr>
        </p:nvSpPr>
        <p:spPr>
          <a:xfrm>
            <a:off x="0" y="697992"/>
            <a:ext cx="9144000" cy="3813048"/>
          </a:xfrm>
        </p:spPr>
        <p:txBody>
          <a:bodyPr>
            <a:scene3d>
              <a:camera prst="orthographicFront"/>
              <a:lightRig rig="threePt" dir="t"/>
            </a:scene3d>
            <a:sp3d extrusionH="57150">
              <a:bevelT w="38100" h="38100" prst="angle"/>
            </a:sp3d>
          </a:bodyPr>
          <a:lstStyle/>
          <a:p>
            <a:r>
              <a:rPr lang="en-US" dirty="0" smtClean="0">
                <a:latin typeface="Arial" pitchFamily="34" charset="0"/>
                <a:cs typeface="Arial" pitchFamily="34" charset="0"/>
              </a:rPr>
              <a:t>The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SRPC</a:t>
            </a:r>
            <a:r>
              <a:rPr lang="en-US" dirty="0" smtClean="0">
                <a:latin typeface="Arial" pitchFamily="34" charset="0"/>
                <a:cs typeface="Arial" pitchFamily="34" charset="0"/>
              </a:rPr>
              <a:t> and </a:t>
            </a:r>
            <a:r>
              <a:rPr lang="en-US" dirty="0" smtClean="0">
                <a:solidFill>
                  <a:srgbClr val="0066FF"/>
                </a:solidFill>
                <a:latin typeface="Arial Black" pitchFamily="34" charset="0"/>
                <a:cs typeface="Arial" pitchFamily="34" charset="0"/>
              </a:rPr>
              <a:t>LRPC</a:t>
            </a:r>
            <a:r>
              <a:rPr lang="en-US" dirty="0" smtClean="0">
                <a:latin typeface="Arial" pitchFamily="34" charset="0"/>
                <a:cs typeface="Arial" pitchFamily="34" charset="0"/>
              </a:rPr>
              <a:t> are not static, they can  shift left or right.</a:t>
            </a:r>
          </a:p>
          <a:p>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SRPC</a:t>
            </a:r>
            <a:r>
              <a:rPr lang="en-US" dirty="0" smtClean="0">
                <a:effectLst>
                  <a:outerShdw blurRad="38100" dist="38100" dir="2700000" algn="tl">
                    <a:srgbClr val="000000">
                      <a:alpha val="43137"/>
                    </a:srgbClr>
                  </a:outerShdw>
                </a:effectLst>
                <a:latin typeface="Arial" pitchFamily="34" charset="0"/>
                <a:cs typeface="Arial" pitchFamily="34" charset="0"/>
              </a:rPr>
              <a:t> </a:t>
            </a:r>
            <a:r>
              <a:rPr lang="en-US" dirty="0" smtClean="0">
                <a:latin typeface="Arial" pitchFamily="34" charset="0"/>
                <a:cs typeface="Arial" pitchFamily="34" charset="0"/>
              </a:rPr>
              <a:t>is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MARRIED</a:t>
            </a:r>
            <a:r>
              <a:rPr lang="en-US" dirty="0" smtClean="0">
                <a:latin typeface="Arial" pitchFamily="34" charset="0"/>
                <a:cs typeface="Arial" pitchFamily="34" charset="0"/>
              </a:rPr>
              <a:t> to the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SRAS</a:t>
            </a:r>
            <a:r>
              <a:rPr lang="en-US" dirty="0" smtClean="0">
                <a:latin typeface="Arial" pitchFamily="34" charset="0"/>
                <a:cs typeface="Arial" pitchFamily="34" charset="0"/>
              </a:rPr>
              <a:t> curve on our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AD/AS Model </a:t>
            </a:r>
            <a:r>
              <a:rPr lang="en-US" dirty="0" smtClean="0">
                <a:latin typeface="Arial" pitchFamily="34" charset="0"/>
                <a:cs typeface="Arial" pitchFamily="34" charset="0"/>
              </a:rPr>
              <a:t>of the Economy.</a:t>
            </a:r>
          </a:p>
          <a:p>
            <a:r>
              <a:rPr lang="en-US" b="1" dirty="0" smtClean="0">
                <a:latin typeface="Arial" pitchFamily="34" charset="0"/>
                <a:cs typeface="Arial" pitchFamily="34" charset="0"/>
              </a:rPr>
              <a:t>WHATEVER</a:t>
            </a:r>
            <a:r>
              <a:rPr lang="en-US" dirty="0" smtClean="0">
                <a:latin typeface="Arial" pitchFamily="34" charset="0"/>
                <a:cs typeface="Arial" pitchFamily="34" charset="0"/>
              </a:rPr>
              <a:t> shifts the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SRAS</a:t>
            </a:r>
            <a:r>
              <a:rPr lang="en-US" dirty="0" smtClean="0">
                <a:latin typeface="Arial" pitchFamily="34" charset="0"/>
                <a:cs typeface="Arial" pitchFamily="34" charset="0"/>
              </a:rPr>
              <a:t> curve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REP</a:t>
            </a:r>
            <a:r>
              <a:rPr lang="en-US" dirty="0" smtClean="0">
                <a:latin typeface="Arial" pitchFamily="34" charset="0"/>
                <a:cs typeface="Arial" pitchFamily="34" charset="0"/>
              </a:rPr>
              <a:t>] causes the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SRPC</a:t>
            </a:r>
            <a:r>
              <a:rPr lang="en-US" dirty="0" smtClean="0">
                <a:latin typeface="Arial" pitchFamily="34" charset="0"/>
                <a:cs typeface="Arial" pitchFamily="34" charset="0"/>
              </a:rPr>
              <a:t> </a:t>
            </a:r>
            <a:r>
              <a:rPr lang="en-US" sz="3000" dirty="0" smtClean="0">
                <a:latin typeface="Arial" pitchFamily="34" charset="0"/>
                <a:cs typeface="Arial" pitchFamily="34" charset="0"/>
              </a:rPr>
              <a:t>to shift as well.</a:t>
            </a:r>
          </a:p>
          <a:p>
            <a:pPr lvl="1"/>
            <a:r>
              <a:rPr lang="en-US" dirty="0" smtClean="0">
                <a:latin typeface="Arial" pitchFamily="34" charset="0"/>
                <a:cs typeface="Arial" pitchFamily="34" charset="0"/>
              </a:rPr>
              <a:t>However they shift in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OPPOSITE</a:t>
            </a:r>
            <a:r>
              <a:rPr lang="en-US" dirty="0" smtClean="0">
                <a:latin typeface="Arial" pitchFamily="34" charset="0"/>
                <a:cs typeface="Arial" pitchFamily="34" charset="0"/>
              </a:rPr>
              <a:t> directions!!!</a:t>
            </a:r>
          </a:p>
        </p:txBody>
      </p:sp>
      <p:sp>
        <p:nvSpPr>
          <p:cNvPr id="4" name="Content Placeholder 3"/>
          <p:cNvSpPr txBox="1">
            <a:spLocks/>
          </p:cNvSpPr>
          <p:nvPr/>
        </p:nvSpPr>
        <p:spPr bwMode="auto">
          <a:xfrm>
            <a:off x="0" y="4636008"/>
            <a:ext cx="9144000" cy="1959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prst="angle"/>
            </a:sp3d>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solidFill>
                  <a:srgbClr val="000000"/>
                </a:solidFill>
                <a:latin typeface="Arial" pitchFamily="34" charset="0"/>
                <a:cs typeface="Arial" pitchFamily="34" charset="0"/>
              </a:rPr>
              <a:t>What do you think is going to happen to the </a:t>
            </a:r>
            <a:r>
              <a:rPr lang="en-US" sz="2800"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SRPC</a:t>
            </a:r>
            <a:r>
              <a:rPr lang="en-US" sz="2800" dirty="0" smtClean="0">
                <a:solidFill>
                  <a:srgbClr val="000000"/>
                </a:solidFill>
                <a:latin typeface="Arial" pitchFamily="34" charset="0"/>
                <a:cs typeface="Arial" pitchFamily="34" charset="0"/>
              </a:rPr>
              <a:t> in </a:t>
            </a:r>
            <a:r>
              <a:rPr lang="en-US" sz="2600" dirty="0" smtClean="0">
                <a:solidFill>
                  <a:srgbClr val="000000"/>
                </a:solidFill>
                <a:latin typeface="Arial" pitchFamily="34" charset="0"/>
                <a:cs typeface="Arial" pitchFamily="34" charset="0"/>
              </a:rPr>
              <a:t>the event of a </a:t>
            </a:r>
            <a:r>
              <a:rPr lang="en-US" sz="2800" dirty="0" smtClean="0">
                <a:solidFill>
                  <a:srgbClr val="009900"/>
                </a:solidFill>
                <a:effectLst>
                  <a:outerShdw blurRad="38100" dist="38100" dir="2700000" algn="tl">
                    <a:srgbClr val="000000">
                      <a:alpha val="43137"/>
                    </a:srgbClr>
                  </a:outerShdw>
                </a:effectLst>
                <a:latin typeface="Arial Black" pitchFamily="34" charset="0"/>
                <a:cs typeface="Arial" pitchFamily="34" charset="0"/>
              </a:rPr>
              <a:t>Positive Supply Shock</a:t>
            </a:r>
            <a:r>
              <a:rPr lang="en-US" sz="2800" dirty="0" smtClean="0">
                <a:solidFill>
                  <a:srgbClr val="000000"/>
                </a:solidFill>
                <a:latin typeface="Arial" pitchFamily="34" charset="0"/>
                <a:cs typeface="Arial" pitchFamily="34" charset="0"/>
              </a:rPr>
              <a:t>?</a:t>
            </a:r>
          </a:p>
          <a:p>
            <a:pPr lvl="1"/>
            <a:r>
              <a:rPr lang="en-US" b="1"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SRAS</a:t>
            </a:r>
            <a:r>
              <a:rPr lang="en-US" dirty="0" smtClean="0">
                <a:solidFill>
                  <a:srgbClr val="000000"/>
                </a:solidFill>
                <a:latin typeface="Arial" pitchFamily="34" charset="0"/>
                <a:cs typeface="Arial" pitchFamily="34" charset="0"/>
              </a:rPr>
              <a:t> curve shifts to the </a:t>
            </a:r>
            <a:r>
              <a:rPr lang="en-US" dirty="0" smtClean="0">
                <a:solidFill>
                  <a:srgbClr val="009900"/>
                </a:solidFill>
                <a:effectLst>
                  <a:outerShdw blurRad="38100" dist="38100" dir="2700000" algn="tl">
                    <a:srgbClr val="000000">
                      <a:alpha val="43137"/>
                    </a:srgbClr>
                  </a:outerShdw>
                </a:effectLst>
                <a:latin typeface="Arial Black" pitchFamily="34" charset="0"/>
                <a:cs typeface="Arial" pitchFamily="34" charset="0"/>
              </a:rPr>
              <a:t>RIGHT</a:t>
            </a:r>
            <a:r>
              <a:rPr lang="en-US" dirty="0" smtClean="0">
                <a:solidFill>
                  <a:srgbClr val="000000"/>
                </a:solidFill>
                <a:latin typeface="Arial" pitchFamily="34" charset="0"/>
                <a:cs typeface="Arial" pitchFamily="34" charset="0"/>
              </a:rPr>
              <a:t> and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SRPC</a:t>
            </a:r>
            <a:r>
              <a:rPr lang="en-US" dirty="0" smtClean="0">
                <a:solidFill>
                  <a:srgbClr val="000000"/>
                </a:solidFill>
                <a:latin typeface="Arial" pitchFamily="34" charset="0"/>
                <a:cs typeface="Arial" pitchFamily="34" charset="0"/>
              </a:rPr>
              <a:t> shifts to the </a:t>
            </a:r>
            <a:r>
              <a:rPr lang="en-US" dirty="0" smtClean="0">
                <a:solidFill>
                  <a:srgbClr val="C00000"/>
                </a:solidFill>
                <a:effectLst>
                  <a:outerShdw blurRad="38100" dist="38100" dir="2700000" algn="tl">
                    <a:srgbClr val="000000">
                      <a:alpha val="43137"/>
                    </a:srgbClr>
                  </a:outerShdw>
                </a:effectLst>
                <a:latin typeface="Arial Black" pitchFamily="34" charset="0"/>
                <a:cs typeface="Arial" pitchFamily="34" charset="0"/>
              </a:rPr>
              <a:t>LEFT</a:t>
            </a:r>
            <a:r>
              <a:rPr lang="en-US" dirty="0" smtClean="0">
                <a:solidFill>
                  <a:srgbClr val="000000"/>
                </a:solidFill>
                <a:latin typeface="Arial" pitchFamily="34" charset="0"/>
                <a:cs typeface="Arial" pitchFamily="34" charset="0"/>
              </a:rPr>
              <a:t>!!!!</a:t>
            </a:r>
          </a:p>
        </p:txBody>
      </p:sp>
      <p:sp>
        <p:nvSpPr>
          <p:cNvPr id="6" name="Rectangle 5"/>
          <p:cNvSpPr/>
          <p:nvPr/>
        </p:nvSpPr>
        <p:spPr>
          <a:xfrm>
            <a:off x="9525" y="16253"/>
            <a:ext cx="9102344" cy="646331"/>
          </a:xfrm>
          <a:prstGeom prst="rect">
            <a:avLst/>
          </a:prstGeom>
          <a:noFill/>
        </p:spPr>
        <p:txBody>
          <a:bodyPr wrap="square">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smtClean="0">
                <a:ln w="11430">
                  <a:solidFill>
                    <a:srgbClr val="006600"/>
                  </a:solidFill>
                </a:ln>
                <a:solidFill>
                  <a:srgbClr val="C00000"/>
                </a:solidFill>
                <a:effectLst>
                  <a:outerShdw blurRad="50800" dist="39000" dir="5460000" algn="tl">
                    <a:srgbClr val="000000">
                      <a:alpha val="38000"/>
                    </a:srgbClr>
                  </a:outerShdw>
                </a:effectLst>
                <a:latin typeface="Arial Black" pitchFamily="34" charset="0"/>
              </a:rPr>
              <a:t>REP Shifts the SRPC and SRAS</a:t>
            </a:r>
            <a:endParaRPr lang="en-US" sz="3600" b="1" dirty="0">
              <a:ln w="11430">
                <a:solidFill>
                  <a:srgbClr val="006600"/>
                </a:solidFill>
              </a:ln>
              <a:solidFill>
                <a:srgbClr val="C00000"/>
              </a:solidFill>
              <a:effectLst>
                <a:outerShdw blurRad="50800" dist="39000" dir="5460000" algn="tl">
                  <a:srgbClr val="000000">
                    <a:alpha val="38000"/>
                  </a:srgbClr>
                </a:outerShdw>
              </a:effectLst>
              <a:latin typeface="Arial Black" pitchFamily="34" charset="0"/>
            </a:endParaRPr>
          </a:p>
        </p:txBody>
      </p:sp>
      <p:sp>
        <p:nvSpPr>
          <p:cNvPr id="5" name="Oval 4"/>
          <p:cNvSpPr/>
          <p:nvPr/>
        </p:nvSpPr>
        <p:spPr bwMode="auto">
          <a:xfrm>
            <a:off x="179387" y="4020146"/>
            <a:ext cx="276226" cy="315694"/>
          </a:xfrm>
          <a:prstGeom prst="ellipse">
            <a:avLst/>
          </a:prstGeom>
          <a:solidFill>
            <a:srgbClr val="FFFF00"/>
          </a:solidFill>
          <a:ln w="28575"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r>
              <a:rPr lang="en-US" sz="1400" b="1" dirty="0">
                <a:solidFill>
                  <a:srgbClr val="000000"/>
                </a:solidFill>
                <a:latin typeface="Arial" pitchFamily="34" charset="0"/>
                <a:cs typeface="Arial" pitchFamily="34" charset="0"/>
              </a:rPr>
              <a:t>9</a:t>
            </a:r>
            <a:endParaRPr lang="en-US" sz="1400" b="1" dirty="0" smtClean="0">
              <a:solidFill>
                <a:srgbClr val="00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000" t="11333" r="2000" b="5998"/>
          <a:stretch/>
        </p:blipFill>
        <p:spPr bwMode="auto">
          <a:xfrm>
            <a:off x="7054215" y="5118734"/>
            <a:ext cx="2057654" cy="1678613"/>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6" descr="arrow left light gr"/>
          <p:cNvPicPr>
            <a:picLocks noChangeAspect="1" noChangeArrowheads="1" noCrop="1"/>
          </p:cNvPicPr>
          <p:nvPr/>
        </p:nvPicPr>
        <p:blipFill>
          <a:blip r:embed="rId5"/>
          <a:srcRect/>
          <a:stretch>
            <a:fillRect/>
          </a:stretch>
        </p:blipFill>
        <p:spPr bwMode="auto">
          <a:xfrm rot="10800000">
            <a:off x="7662141" y="6132857"/>
            <a:ext cx="605559" cy="245716"/>
          </a:xfrm>
          <a:prstGeom prst="rect">
            <a:avLst/>
          </a:prstGeom>
          <a:noFill/>
          <a:ln w="9525">
            <a:noFill/>
            <a:miter lim="800000"/>
            <a:headEnd/>
            <a:tailEnd/>
          </a:ln>
        </p:spPr>
      </p:pic>
    </p:spTree>
    <p:extLst>
      <p:ext uri="{BB962C8B-B14F-4D97-AF65-F5344CB8AC3E}">
        <p14:creationId xmlns:p14="http://schemas.microsoft.com/office/powerpoint/2010/main" val="391251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20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2000"/>
                                        <p:tgtEl>
                                          <p:spTgt spid="19459">
                                            <p:txEl>
                                              <p:pRg st="3" end="3"/>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2000"/>
                                        <p:tgtEl>
                                          <p:spTgt spid="4">
                                            <p:txEl>
                                              <p:pRg st="0" end="0"/>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left)">
                                      <p:cBhvr>
                                        <p:cTn id="38" dur="2000"/>
                                        <p:tgtEl>
                                          <p:spTgt spid="4">
                                            <p:txEl>
                                              <p:pRg st="1" end="1"/>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41376" y="109728"/>
            <a:ext cx="8595360" cy="1417638"/>
          </a:xfrm>
        </p:spPr>
        <p:txBody>
          <a:bodyPr rtlCol="0">
            <a:normAutofit fontScale="90000"/>
            <a:scene3d>
              <a:camera prst="orthographicFront"/>
              <a:lightRig rig="threePt" dir="t"/>
            </a:scene3d>
            <a:sp3d extrusionH="57150">
              <a:bevelT w="38100" h="38100"/>
            </a:sp3d>
          </a:bodyPr>
          <a:lstStyle/>
          <a:p>
            <a:pPr algn="l" fontAlgn="auto">
              <a:spcAft>
                <a:spcPts val="0"/>
              </a:spcAft>
              <a:defRPr/>
            </a:pPr>
            <a:r>
              <a:rPr lang="en-US" sz="4000" dirty="0">
                <a:solidFill>
                  <a:srgbClr val="C00000"/>
                </a:solidFill>
                <a:latin typeface="Arial Black" pitchFamily="34" charset="0"/>
                <a:cs typeface="Arial" pitchFamily="34" charset="0"/>
              </a:rPr>
              <a:t>Why do </a:t>
            </a:r>
            <a:r>
              <a:rPr lang="en-US" sz="4000" dirty="0" smtClean="0">
                <a:solidFill>
                  <a:srgbClr val="C00000"/>
                </a:solidFill>
                <a:latin typeface="Arial Black" pitchFamily="34" charset="0"/>
                <a:cs typeface="Arial" pitchFamily="34" charset="0"/>
              </a:rPr>
              <a:t>some </a:t>
            </a:r>
            <a:r>
              <a:rPr lang="en-US" sz="4000" dirty="0">
                <a:solidFill>
                  <a:srgbClr val="C00000"/>
                </a:solidFill>
                <a:latin typeface="Arial Black" pitchFamily="34" charset="0"/>
                <a:cs typeface="Arial" pitchFamily="34" charset="0"/>
              </a:rPr>
              <a:t>major economies have </a:t>
            </a:r>
            <a:r>
              <a:rPr lang="en-US" sz="4000" dirty="0" smtClean="0">
                <a:solidFill>
                  <a:srgbClr val="C00000"/>
                </a:solidFill>
                <a:latin typeface="Arial Black" pitchFamily="34" charset="0"/>
                <a:cs typeface="Arial" pitchFamily="34" charset="0"/>
              </a:rPr>
              <a:t>much </a:t>
            </a:r>
            <a:r>
              <a:rPr lang="en-US" sz="4000" dirty="0">
                <a:solidFill>
                  <a:srgbClr val="C00000"/>
                </a:solidFill>
                <a:latin typeface="Arial Black" pitchFamily="34" charset="0"/>
                <a:cs typeface="Arial" pitchFamily="34" charset="0"/>
              </a:rPr>
              <a:t>higher unemployment rates than the U.S</a:t>
            </a:r>
            <a:r>
              <a:rPr lang="en-US" sz="4000" dirty="0" smtClean="0">
                <a:solidFill>
                  <a:srgbClr val="C00000"/>
                </a:solidFill>
                <a:latin typeface="Arial Black" pitchFamily="34" charset="0"/>
                <a:cs typeface="Arial" pitchFamily="34" charset="0"/>
              </a:rPr>
              <a:t>.?</a:t>
            </a:r>
            <a:endParaRPr lang="en-US" sz="4000" dirty="0">
              <a:solidFill>
                <a:srgbClr val="C00000"/>
              </a:solidFill>
              <a:latin typeface="Arial Black" pitchFamily="34" charset="0"/>
              <a:cs typeface="Arial" pitchFamily="34" charset="0"/>
            </a:endParaRPr>
          </a:p>
        </p:txBody>
      </p:sp>
      <p:sp>
        <p:nvSpPr>
          <p:cNvPr id="29699" name="Rectangle 4"/>
          <p:cNvSpPr>
            <a:spLocks noGrp="1" noChangeArrowheads="1"/>
          </p:cNvSpPr>
          <p:nvPr>
            <p:ph type="body" sz="half" idx="1"/>
          </p:nvPr>
        </p:nvSpPr>
        <p:spPr>
          <a:xfrm>
            <a:off x="460248" y="1621535"/>
            <a:ext cx="8610600" cy="597409"/>
          </a:xfrm>
        </p:spPr>
        <p:txBody>
          <a:bodyPr/>
          <a:lstStyle/>
          <a:p>
            <a:pPr marL="0" indent="0">
              <a:buNone/>
            </a:pPr>
            <a:r>
              <a:rPr lang="en-US" sz="3400" b="1" dirty="0" smtClean="0">
                <a:latin typeface="Arial" pitchFamily="34" charset="0"/>
                <a:cs typeface="Arial" pitchFamily="34" charset="0"/>
              </a:rPr>
              <a:t>Government policies </a:t>
            </a:r>
            <a:r>
              <a:rPr lang="en-US" sz="3400" dirty="0" smtClean="0">
                <a:latin typeface="Arial" pitchFamily="34" charset="0"/>
                <a:cs typeface="Arial" pitchFamily="34" charset="0"/>
              </a:rPr>
              <a:t>are a </a:t>
            </a:r>
            <a:r>
              <a:rPr lang="en-US" sz="3400" b="1" dirty="0" smtClean="0">
                <a:latin typeface="Arial" pitchFamily="34" charset="0"/>
                <a:cs typeface="Arial" pitchFamily="34" charset="0"/>
              </a:rPr>
              <a:t>major culprit</a:t>
            </a:r>
            <a:r>
              <a:rPr lang="en-US" sz="3400" dirty="0" smtClean="0">
                <a:latin typeface="Arial" pitchFamily="34" charset="0"/>
                <a:cs typeface="Arial" pitchFamily="34" charset="0"/>
              </a:rPr>
              <a:t>.</a:t>
            </a:r>
          </a:p>
          <a:p>
            <a:endParaRPr lang="en-US" sz="3400" dirty="0" smtClean="0">
              <a:latin typeface="Arial" pitchFamily="34" charset="0"/>
              <a:cs typeface="Arial" pitchFamily="34" charset="0"/>
            </a:endParaRPr>
          </a:p>
        </p:txBody>
      </p:sp>
      <p:sp>
        <p:nvSpPr>
          <p:cNvPr id="5" name="Rectangle 4"/>
          <p:cNvSpPr txBox="1">
            <a:spLocks noChangeArrowheads="1"/>
          </p:cNvSpPr>
          <p:nvPr/>
        </p:nvSpPr>
        <p:spPr bwMode="auto">
          <a:xfrm>
            <a:off x="3407664" y="2200656"/>
            <a:ext cx="5736336" cy="1889760"/>
          </a:xfrm>
          <a:prstGeom prst="rect">
            <a:avLst/>
          </a:prstGeom>
          <a:no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sp3d extrusionH="57150">
              <a:bevelT w="38100" h="38100"/>
            </a:sp3d>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5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Share of wages replaced by </a:t>
            </a:r>
          </a:p>
          <a:p>
            <a:pPr marL="0" indent="0">
              <a:buFontTx/>
              <a:buNone/>
            </a:pPr>
            <a:r>
              <a:rPr lang="en-US" sz="25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unemployment benefits, averaged </a:t>
            </a:r>
          </a:p>
          <a:p>
            <a:pPr marL="0" indent="0">
              <a:buFontTx/>
              <a:buNone/>
            </a:pPr>
            <a:r>
              <a:rPr lang="en-US" sz="25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across a range of wages, family </a:t>
            </a:r>
          </a:p>
          <a:p>
            <a:pPr marL="0" indent="0">
              <a:buFontTx/>
              <a:buNone/>
            </a:pPr>
            <a:r>
              <a:rPr lang="en-US" sz="25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types and lengths of unemployment.</a:t>
            </a:r>
          </a:p>
          <a:p>
            <a:pPr algn="ctr"/>
            <a:endPar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Rectangle 1"/>
          <p:cNvSpPr/>
          <p:nvPr/>
        </p:nvSpPr>
        <p:spPr bwMode="auto">
          <a:xfrm>
            <a:off x="2255520" y="2414016"/>
            <a:ext cx="658368"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8%</a:t>
            </a:r>
          </a:p>
        </p:txBody>
      </p:sp>
      <p:sp>
        <p:nvSpPr>
          <p:cNvPr id="3" name="TextBox 2"/>
          <p:cNvSpPr txBox="1"/>
          <p:nvPr/>
        </p:nvSpPr>
        <p:spPr>
          <a:xfrm>
            <a:off x="207264" y="2365248"/>
            <a:ext cx="2048256" cy="4601260"/>
          </a:xfrm>
          <a:prstGeom prst="rect">
            <a:avLst/>
          </a:prstGeom>
          <a:noFill/>
        </p:spPr>
        <p:txBody>
          <a:bodyPr wrap="square" rtlCol="0">
            <a:spAutoFit/>
          </a:bodyPr>
          <a:lstStyle/>
          <a:p>
            <a:pPr algn="r"/>
            <a:r>
              <a:rPr lang="en-US" b="1" dirty="0" smtClean="0">
                <a:solidFill>
                  <a:srgbClr val="000000"/>
                </a:solidFill>
                <a:latin typeface="Arial" pitchFamily="34" charset="0"/>
                <a:cs typeface="Arial" pitchFamily="34" charset="0"/>
              </a:rPr>
              <a:t>Japan</a:t>
            </a:r>
          </a:p>
          <a:p>
            <a:pPr algn="r"/>
            <a:r>
              <a:rPr lang="en-US" b="1" dirty="0" smtClean="0">
                <a:solidFill>
                  <a:srgbClr val="000000"/>
                </a:solidFill>
                <a:latin typeface="Arial" pitchFamily="34" charset="0"/>
                <a:cs typeface="Arial" pitchFamily="34" charset="0"/>
              </a:rPr>
              <a:t>Greece</a:t>
            </a:r>
          </a:p>
          <a:p>
            <a:pPr algn="r"/>
            <a:r>
              <a:rPr lang="en-US" b="1" dirty="0" smtClean="0">
                <a:solidFill>
                  <a:srgbClr val="000000"/>
                </a:solidFill>
                <a:latin typeface="Arial" pitchFamily="34" charset="0"/>
                <a:cs typeface="Arial" pitchFamily="34" charset="0"/>
              </a:rPr>
              <a:t>U.S.</a:t>
            </a:r>
          </a:p>
          <a:p>
            <a:pPr algn="r"/>
            <a:r>
              <a:rPr lang="en-US" b="1" dirty="0" smtClean="0">
                <a:solidFill>
                  <a:srgbClr val="000000"/>
                </a:solidFill>
                <a:latin typeface="Arial" pitchFamily="34" charset="0"/>
                <a:cs typeface="Arial" pitchFamily="34" charset="0"/>
              </a:rPr>
              <a:t>Canada</a:t>
            </a:r>
          </a:p>
          <a:p>
            <a:pPr algn="r"/>
            <a:r>
              <a:rPr lang="en-US" b="1" dirty="0" smtClean="0">
                <a:solidFill>
                  <a:srgbClr val="000000"/>
                </a:solidFill>
                <a:latin typeface="Arial" pitchFamily="34" charset="0"/>
                <a:cs typeface="Arial" pitchFamily="34" charset="0"/>
              </a:rPr>
              <a:t>Britain</a:t>
            </a:r>
          </a:p>
          <a:p>
            <a:pPr algn="r"/>
            <a:r>
              <a:rPr lang="en-US" b="1" dirty="0" smtClean="0">
                <a:solidFill>
                  <a:srgbClr val="000000"/>
                </a:solidFill>
                <a:latin typeface="Arial" pitchFamily="34" charset="0"/>
                <a:cs typeface="Arial" pitchFamily="34" charset="0"/>
              </a:rPr>
              <a:t>Germany</a:t>
            </a:r>
          </a:p>
          <a:p>
            <a:pPr algn="r"/>
            <a:r>
              <a:rPr lang="en-US" b="1" dirty="0" smtClean="0">
                <a:solidFill>
                  <a:srgbClr val="000000"/>
                </a:solidFill>
                <a:latin typeface="Arial" pitchFamily="34" charset="0"/>
                <a:cs typeface="Arial" pitchFamily="34" charset="0"/>
              </a:rPr>
              <a:t>Switzerland</a:t>
            </a:r>
          </a:p>
          <a:p>
            <a:pPr algn="r"/>
            <a:r>
              <a:rPr lang="en-US" sz="2500" b="1" dirty="0" smtClean="0">
                <a:solidFill>
                  <a:srgbClr val="000000"/>
                </a:solidFill>
                <a:latin typeface="Arial" pitchFamily="34" charset="0"/>
                <a:cs typeface="Arial" pitchFamily="34" charset="0"/>
              </a:rPr>
              <a:t>Italy</a:t>
            </a:r>
          </a:p>
          <a:p>
            <a:pPr algn="r"/>
            <a:r>
              <a:rPr lang="en-US" sz="2500" b="1" dirty="0" smtClean="0">
                <a:solidFill>
                  <a:srgbClr val="000000"/>
                </a:solidFill>
                <a:latin typeface="Arial" pitchFamily="34" charset="0"/>
                <a:cs typeface="Arial" pitchFamily="34" charset="0"/>
              </a:rPr>
              <a:t>Finland</a:t>
            </a:r>
          </a:p>
          <a:p>
            <a:pPr algn="r"/>
            <a:r>
              <a:rPr lang="en-US" sz="2500" b="1" dirty="0" smtClean="0">
                <a:solidFill>
                  <a:srgbClr val="000000"/>
                </a:solidFill>
                <a:latin typeface="Arial" pitchFamily="34" charset="0"/>
                <a:cs typeface="Arial" pitchFamily="34" charset="0"/>
              </a:rPr>
              <a:t>France</a:t>
            </a:r>
          </a:p>
          <a:p>
            <a:pPr algn="r"/>
            <a:r>
              <a:rPr lang="en-US" sz="2500" b="1" dirty="0" smtClean="0">
                <a:solidFill>
                  <a:srgbClr val="000000"/>
                </a:solidFill>
                <a:latin typeface="Arial" pitchFamily="34" charset="0"/>
                <a:cs typeface="Arial" pitchFamily="34" charset="0"/>
              </a:rPr>
              <a:t>Denmark</a:t>
            </a:r>
          </a:p>
          <a:p>
            <a:pPr algn="r"/>
            <a:r>
              <a:rPr lang="en-US" sz="2500" b="1" dirty="0" smtClean="0">
                <a:solidFill>
                  <a:srgbClr val="000000"/>
                </a:solidFill>
                <a:latin typeface="Arial" pitchFamily="34" charset="0"/>
                <a:cs typeface="Arial" pitchFamily="34" charset="0"/>
              </a:rPr>
              <a:t>Netherlands</a:t>
            </a:r>
            <a:endParaRPr lang="en-US" sz="2500" b="1" dirty="0">
              <a:solidFill>
                <a:srgbClr val="000000"/>
              </a:solidFill>
              <a:latin typeface="Arial" pitchFamily="34" charset="0"/>
              <a:cs typeface="Arial" pitchFamily="34" charset="0"/>
            </a:endParaRPr>
          </a:p>
        </p:txBody>
      </p:sp>
      <p:sp>
        <p:nvSpPr>
          <p:cNvPr id="8" name="Rectangle 7"/>
          <p:cNvSpPr/>
          <p:nvPr/>
        </p:nvSpPr>
        <p:spPr bwMode="auto">
          <a:xfrm>
            <a:off x="2261616" y="2785872"/>
            <a:ext cx="932688"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13%</a:t>
            </a:r>
          </a:p>
        </p:txBody>
      </p:sp>
      <p:sp>
        <p:nvSpPr>
          <p:cNvPr id="9" name="Rectangle 8"/>
          <p:cNvSpPr/>
          <p:nvPr/>
        </p:nvSpPr>
        <p:spPr bwMode="auto">
          <a:xfrm>
            <a:off x="2249424" y="3163824"/>
            <a:ext cx="1030224" cy="329184"/>
          </a:xfrm>
          <a:prstGeom prst="rect">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14%</a:t>
            </a:r>
          </a:p>
        </p:txBody>
      </p:sp>
      <p:sp>
        <p:nvSpPr>
          <p:cNvPr id="10" name="Rectangle 9"/>
          <p:cNvSpPr/>
          <p:nvPr/>
        </p:nvSpPr>
        <p:spPr bwMode="auto">
          <a:xfrm>
            <a:off x="2249424" y="3541776"/>
            <a:ext cx="1127760"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15%</a:t>
            </a:r>
          </a:p>
        </p:txBody>
      </p:sp>
      <p:sp>
        <p:nvSpPr>
          <p:cNvPr id="11" name="Rectangle 10"/>
          <p:cNvSpPr/>
          <p:nvPr/>
        </p:nvSpPr>
        <p:spPr bwMode="auto">
          <a:xfrm>
            <a:off x="2255520" y="3925824"/>
            <a:ext cx="1127760"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16%</a:t>
            </a:r>
          </a:p>
        </p:txBody>
      </p:sp>
      <p:sp>
        <p:nvSpPr>
          <p:cNvPr id="12" name="Rectangle 11"/>
          <p:cNvSpPr/>
          <p:nvPr/>
        </p:nvSpPr>
        <p:spPr bwMode="auto">
          <a:xfrm>
            <a:off x="2243328" y="4303776"/>
            <a:ext cx="2328672"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29%</a:t>
            </a:r>
          </a:p>
        </p:txBody>
      </p:sp>
      <p:sp>
        <p:nvSpPr>
          <p:cNvPr id="13" name="Rectangle 12"/>
          <p:cNvSpPr/>
          <p:nvPr/>
        </p:nvSpPr>
        <p:spPr bwMode="auto">
          <a:xfrm>
            <a:off x="2237232" y="4675632"/>
            <a:ext cx="2590800"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33%</a:t>
            </a:r>
          </a:p>
        </p:txBody>
      </p:sp>
      <p:sp>
        <p:nvSpPr>
          <p:cNvPr id="14" name="Rectangle 13"/>
          <p:cNvSpPr/>
          <p:nvPr/>
        </p:nvSpPr>
        <p:spPr bwMode="auto">
          <a:xfrm>
            <a:off x="2225040" y="5041392"/>
            <a:ext cx="2688336"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34%</a:t>
            </a:r>
          </a:p>
        </p:txBody>
      </p:sp>
      <p:sp>
        <p:nvSpPr>
          <p:cNvPr id="15" name="Rectangle 14"/>
          <p:cNvSpPr/>
          <p:nvPr/>
        </p:nvSpPr>
        <p:spPr bwMode="auto">
          <a:xfrm>
            <a:off x="2231136" y="5425440"/>
            <a:ext cx="2791968"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36%</a:t>
            </a:r>
          </a:p>
        </p:txBody>
      </p:sp>
      <p:sp>
        <p:nvSpPr>
          <p:cNvPr id="16" name="Rectangle 15"/>
          <p:cNvSpPr/>
          <p:nvPr/>
        </p:nvSpPr>
        <p:spPr bwMode="auto">
          <a:xfrm>
            <a:off x="2225040" y="5797296"/>
            <a:ext cx="3054096"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a:solidFill>
                  <a:srgbClr val="000000"/>
                </a:solidFill>
                <a:latin typeface="Arial Black" pitchFamily="34" charset="0"/>
              </a:rPr>
              <a:t>3</a:t>
            </a:r>
            <a:r>
              <a:rPr lang="en-US" sz="2000" dirty="0" smtClean="0">
                <a:solidFill>
                  <a:srgbClr val="000000"/>
                </a:solidFill>
                <a:latin typeface="Arial Black" pitchFamily="34" charset="0"/>
              </a:rPr>
              <a:t>9%</a:t>
            </a:r>
          </a:p>
        </p:txBody>
      </p:sp>
      <p:sp>
        <p:nvSpPr>
          <p:cNvPr id="17" name="Rectangle 16"/>
          <p:cNvSpPr/>
          <p:nvPr/>
        </p:nvSpPr>
        <p:spPr bwMode="auto">
          <a:xfrm>
            <a:off x="2225040" y="6163056"/>
            <a:ext cx="3651504"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50%</a:t>
            </a:r>
          </a:p>
        </p:txBody>
      </p:sp>
      <p:sp>
        <p:nvSpPr>
          <p:cNvPr id="18" name="Rectangle 17"/>
          <p:cNvSpPr/>
          <p:nvPr/>
        </p:nvSpPr>
        <p:spPr bwMode="auto">
          <a:xfrm>
            <a:off x="2231136" y="6534912"/>
            <a:ext cx="3828288" cy="329184"/>
          </a:xfrm>
          <a:prstGeom prst="rect">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2000" dirty="0" smtClean="0">
                <a:solidFill>
                  <a:srgbClr val="000000"/>
                </a:solidFill>
                <a:latin typeface="Arial Black" pitchFamily="34" charset="0"/>
              </a:rPr>
              <a:t>53%</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9439" y="5205984"/>
            <a:ext cx="1201483" cy="1716404"/>
          </a:xfrm>
          <a:prstGeom prst="rect">
            <a:avLst/>
          </a:prstGeom>
        </p:spPr>
      </p:pic>
      <p:sp>
        <p:nvSpPr>
          <p:cNvPr id="7" name="Rounded Rectangular Callout 6"/>
          <p:cNvSpPr/>
          <p:nvPr/>
        </p:nvSpPr>
        <p:spPr bwMode="auto">
          <a:xfrm>
            <a:off x="4974336" y="4175760"/>
            <a:ext cx="4083939" cy="914400"/>
          </a:xfrm>
          <a:prstGeom prst="wedgeRoundRectCallout">
            <a:avLst>
              <a:gd name="adj1" fmla="val -1872"/>
              <a:gd name="adj2" fmla="val 94500"/>
              <a:gd name="adj3" fmla="val 16667"/>
            </a:avLst>
          </a:prstGeom>
          <a:blipFill>
            <a:blip r:embed="rId4"/>
            <a:tile tx="0" ty="0" sx="100000" sy="100000" flip="none" algn="tl"/>
          </a:blip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2200" b="1" dirty="0" smtClean="0">
                <a:solidFill>
                  <a:srgbClr val="000000"/>
                </a:solidFill>
                <a:latin typeface="Arial" pitchFamily="34" charset="0"/>
                <a:cs typeface="Arial" pitchFamily="34" charset="0"/>
              </a:rPr>
              <a:t>The U.S. is not a good country to be unemployed.</a:t>
            </a:r>
          </a:p>
        </p:txBody>
      </p:sp>
    </p:spTree>
    <p:custDataLst>
      <p:tags r:id="rId1"/>
    </p:custDataLst>
    <p:extLst>
      <p:ext uri="{BB962C8B-B14F-4D97-AF65-F5344CB8AC3E}">
        <p14:creationId xmlns:p14="http://schemas.microsoft.com/office/powerpoint/2010/main" val="3991631623"/>
      </p:ext>
    </p:extLst>
  </p:cSld>
  <p:clrMapOvr>
    <a:masterClrMapping/>
  </p:clrMapOvr>
  <mc:AlternateContent xmlns:mc="http://schemas.openxmlformats.org/markup-compatibility/2006" xmlns:p14="http://schemas.microsoft.com/office/powerpoint/2010/main">
    <mc:Choice Requires="p14">
      <p:transition spd="slow" p14:dur="1200" advTm="23080">
        <p14:prism dir="d"/>
      </p:transition>
    </mc:Choice>
    <mc:Fallback xmlns="">
      <p:transition spd="slow" advTm="230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3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458" name="Oval 22"/>
          <p:cNvSpPr>
            <a:spLocks noChangeArrowheads="1"/>
          </p:cNvSpPr>
          <p:nvPr/>
        </p:nvSpPr>
        <p:spPr bwMode="auto">
          <a:xfrm>
            <a:off x="2535238" y="606425"/>
            <a:ext cx="3997325" cy="4065588"/>
          </a:xfrm>
          <a:prstGeom prst="ellipse">
            <a:avLst/>
          </a:prstGeom>
          <a:solidFill>
            <a:schemeClr val="bg1">
              <a:lumMod val="75000"/>
            </a:schemeClr>
          </a:solidFill>
          <a:ln w="38100" algn="ctr">
            <a:solidFill>
              <a:srgbClr val="006600"/>
            </a:solidFill>
            <a:prstDash val="dash"/>
            <a:round/>
            <a:headEnd/>
            <a:tailEnd/>
          </a:ln>
        </p:spPr>
        <p:txBody>
          <a:bodyPr wrap="none" lIns="92075" tIns="46038" rIns="92075" bIns="46038" anchor="ctr"/>
          <a:lstStyle/>
          <a:p>
            <a:pPr>
              <a:defRPr/>
            </a:pPr>
            <a:endParaRPr lang="en-US">
              <a:solidFill>
                <a:srgbClr val="000000"/>
              </a:solidFill>
              <a:latin typeface="Arial" pitchFamily="34" charset="0"/>
            </a:endParaRPr>
          </a:p>
          <a:p>
            <a:pPr>
              <a:defRPr/>
            </a:pPr>
            <a:endParaRPr lang="en-US" sz="2800">
              <a:solidFill>
                <a:srgbClr val="000000"/>
              </a:solidFill>
              <a:latin typeface="Arial" pitchFamily="34" charset="0"/>
            </a:endParaRPr>
          </a:p>
        </p:txBody>
      </p:sp>
      <p:pic>
        <p:nvPicPr>
          <p:cNvPr id="12" name="Picture 26" descr="balloon.gif (67088 byt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48168" y="195261"/>
            <a:ext cx="487969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1"/>
          <p:cNvPicPr>
            <a:picLocks noChangeAspect="1"/>
          </p:cNvPicPr>
          <p:nvPr/>
        </p:nvPicPr>
        <p:blipFill>
          <a:blip r:embed="rId5"/>
          <a:srcRect/>
          <a:stretch>
            <a:fillRect/>
          </a:stretch>
        </p:blipFill>
        <p:spPr bwMode="auto">
          <a:xfrm>
            <a:off x="4038600" y="4546600"/>
            <a:ext cx="1249363" cy="831850"/>
          </a:xfrm>
          <a:prstGeom prst="rect">
            <a:avLst/>
          </a:prstGeom>
          <a:noFill/>
          <a:ln w="9525">
            <a:noFill/>
            <a:miter lim="800000"/>
            <a:headEnd/>
            <a:tailEnd/>
          </a:ln>
        </p:spPr>
      </p:pic>
      <p:sp>
        <p:nvSpPr>
          <p:cNvPr id="4101" name="WordArt 30"/>
          <p:cNvSpPr>
            <a:spLocks noChangeArrowheads="1" noChangeShapeType="1" noTextEdit="1"/>
          </p:cNvSpPr>
          <p:nvPr/>
        </p:nvSpPr>
        <p:spPr bwMode="auto">
          <a:xfrm>
            <a:off x="1109663" y="36513"/>
            <a:ext cx="6607175" cy="479425"/>
          </a:xfrm>
          <a:prstGeom prst="rect">
            <a:avLst/>
          </a:prstGeom>
        </p:spPr>
        <p:txBody>
          <a:bodyPr wrap="none" fromWordArt="1">
            <a:prstTxWarp prst="textPlain">
              <a:avLst>
                <a:gd name="adj" fmla="val 50000"/>
              </a:avLst>
            </a:prstTxWarp>
            <a:scene3d>
              <a:camera prst="orthographicFront"/>
              <a:lightRig rig="threePt" dir="t"/>
            </a:scene3d>
            <a:sp3d extrusionH="57150">
              <a:bevelT w="38100" h="38100" prst="angle"/>
            </a:sp3d>
          </a:bodyPr>
          <a:lstStyle/>
          <a:p>
            <a:r>
              <a:rPr lang="en-US" sz="3600" b="1" kern="10" dirty="0">
                <a:ln w="19050">
                  <a:solidFill>
                    <a:srgbClr val="FF0000"/>
                  </a:solidFill>
                  <a:round/>
                  <a:headEnd/>
                  <a:tailEnd/>
                </a:ln>
                <a:solidFill>
                  <a:srgbClr val="008000"/>
                </a:solidFill>
                <a:effectLst>
                  <a:outerShdw dist="35921" dir="2700000" algn="ctr" rotWithShape="0">
                    <a:srgbClr val="990000"/>
                  </a:outerShdw>
                </a:effectLst>
                <a:latin typeface="Arial"/>
                <a:cs typeface="Arial"/>
              </a:rPr>
              <a:t>Price Level v. Inflation</a:t>
            </a:r>
          </a:p>
        </p:txBody>
      </p:sp>
      <p:sp>
        <p:nvSpPr>
          <p:cNvPr id="13" name="Oval 12"/>
          <p:cNvSpPr>
            <a:spLocks noChangeArrowheads="1"/>
          </p:cNvSpPr>
          <p:nvPr/>
        </p:nvSpPr>
        <p:spPr bwMode="auto">
          <a:xfrm>
            <a:off x="3629025" y="4048125"/>
            <a:ext cx="2076450" cy="1539875"/>
          </a:xfrm>
          <a:prstGeom prst="ellipse">
            <a:avLst/>
          </a:prstGeom>
          <a:noFill/>
          <a:ln w="57150" algn="ctr">
            <a:solidFill>
              <a:srgbClr val="C00000"/>
            </a:solidFill>
            <a:round/>
            <a:headEnd/>
            <a:tailEnd/>
          </a:ln>
          <a:scene3d>
            <a:camera prst="orthographicFront"/>
            <a:lightRig rig="threePt" dir="t"/>
          </a:scene3d>
          <a:sp3d>
            <a:bevelT/>
          </a:sp3d>
        </p:spPr>
        <p:txBody>
          <a:bodyPr wrap="none" lIns="92075" tIns="46038" rIns="92075" bIns="46038" anchor="ctr"/>
          <a:lstStyle/>
          <a:p>
            <a:endParaRPr lang="en-US" sz="2000" b="1">
              <a:solidFill>
                <a:srgbClr val="000000"/>
              </a:solidFill>
              <a:latin typeface="Arial" charset="0"/>
            </a:endParaRPr>
          </a:p>
          <a:p>
            <a:endParaRPr lang="en-US" sz="2800" b="1">
              <a:solidFill>
                <a:srgbClr val="000000"/>
              </a:solidFill>
              <a:latin typeface="Arial" charset="0"/>
            </a:endParaRPr>
          </a:p>
        </p:txBody>
      </p:sp>
      <p:sp>
        <p:nvSpPr>
          <p:cNvPr id="4103" name="Rectangle 16"/>
          <p:cNvSpPr>
            <a:spLocks noChangeArrowheads="1"/>
          </p:cNvSpPr>
          <p:nvPr/>
        </p:nvSpPr>
        <p:spPr bwMode="auto">
          <a:xfrm>
            <a:off x="2876550" y="1485900"/>
            <a:ext cx="3328988" cy="1062038"/>
          </a:xfrm>
          <a:prstGeom prst="rect">
            <a:avLst/>
          </a:prstGeom>
          <a:noFill/>
          <a:ln w="19050" algn="ctr">
            <a:noFill/>
            <a:round/>
            <a:headEnd/>
            <a:tailEnd/>
          </a:ln>
        </p:spPr>
        <p:txBody>
          <a:bodyPr wrap="none" lIns="92075" tIns="46038" rIns="92075" bIns="46038" anchor="ctr"/>
          <a:lstStyle/>
          <a:p>
            <a:r>
              <a:rPr lang="en-US" sz="3600" b="1" dirty="0">
                <a:solidFill>
                  <a:srgbClr val="006600"/>
                </a:solidFill>
                <a:latin typeface="Arial" charset="0"/>
              </a:rPr>
              <a:t>Price Level</a:t>
            </a:r>
          </a:p>
          <a:p>
            <a:r>
              <a:rPr lang="en-US" sz="2800" b="1" dirty="0">
                <a:solidFill>
                  <a:srgbClr val="006600"/>
                </a:solidFill>
                <a:latin typeface="Arial" charset="0"/>
              </a:rPr>
              <a:t>[whole balloon]</a:t>
            </a:r>
            <a:endParaRPr lang="en-US" sz="3200" b="1" dirty="0">
              <a:solidFill>
                <a:srgbClr val="006600"/>
              </a:solidFill>
              <a:latin typeface="Arial" charset="0"/>
            </a:endParaRPr>
          </a:p>
          <a:p>
            <a:endParaRPr lang="en-US" sz="3200" b="1" dirty="0">
              <a:solidFill>
                <a:srgbClr val="006600"/>
              </a:solidFill>
              <a:latin typeface="Arial" charset="0"/>
            </a:endParaRPr>
          </a:p>
        </p:txBody>
      </p:sp>
      <p:sp>
        <p:nvSpPr>
          <p:cNvPr id="4117" name="Rectangle 22"/>
          <p:cNvSpPr>
            <a:spLocks noChangeArrowheads="1"/>
          </p:cNvSpPr>
          <p:nvPr/>
        </p:nvSpPr>
        <p:spPr bwMode="auto">
          <a:xfrm>
            <a:off x="2806700" y="5600700"/>
            <a:ext cx="40195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a14:hiddenLine>
            </a:ext>
          </a:extLst>
        </p:spPr>
        <p:txBody>
          <a:bodyPr wrap="none" lIns="92075" tIns="46038" rIns="92075" bIns="46038" anchor="ctr">
            <a:scene3d>
              <a:camera prst="orthographicFront"/>
              <a:lightRig rig="threePt" dir="t"/>
            </a:scene3d>
            <a:sp3d extrusionH="57150">
              <a:bevelT w="38100" h="38100"/>
            </a:sp3d>
          </a:bodyPr>
          <a:lstStyle/>
          <a:p>
            <a:pPr>
              <a:defRPr/>
            </a:pPr>
            <a:r>
              <a:rPr lang="en-US" sz="3200" b="1" dirty="0">
                <a:solidFill>
                  <a:srgbClr val="008000"/>
                </a:solidFill>
                <a:effectLst>
                  <a:outerShdw blurRad="38100" dist="38100" dir="2700000" algn="tl">
                    <a:srgbClr val="000000">
                      <a:alpha val="43137"/>
                    </a:srgbClr>
                  </a:outerShdw>
                </a:effectLst>
                <a:latin typeface="Arial" charset="0"/>
              </a:rPr>
              <a:t>Inflation – the </a:t>
            </a:r>
            <a:r>
              <a:rPr lang="en-US" sz="3200" b="1" dirty="0" smtClean="0">
                <a:solidFill>
                  <a:srgbClr val="008000"/>
                </a:solidFill>
                <a:effectLst>
                  <a:outerShdw blurRad="38100" dist="38100" dir="2700000" algn="tl">
                    <a:srgbClr val="000000">
                      <a:alpha val="43137"/>
                    </a:srgbClr>
                  </a:outerShdw>
                </a:effectLst>
                <a:latin typeface="Arial" charset="0"/>
              </a:rPr>
              <a:t>flame</a:t>
            </a:r>
          </a:p>
          <a:p>
            <a:pPr>
              <a:defRPr/>
            </a:pPr>
            <a:r>
              <a:rPr lang="en-US" sz="2200" b="1" dirty="0" smtClean="0">
                <a:solidFill>
                  <a:srgbClr val="000000"/>
                </a:solidFill>
                <a:latin typeface="Arial" charset="0"/>
              </a:rPr>
              <a:t>[from one PL(earlier year)</a:t>
            </a:r>
          </a:p>
          <a:p>
            <a:pPr>
              <a:defRPr/>
            </a:pPr>
            <a:r>
              <a:rPr lang="en-US" sz="2200" b="1" dirty="0">
                <a:solidFill>
                  <a:srgbClr val="000000"/>
                </a:solidFill>
                <a:latin typeface="Arial" charset="0"/>
              </a:rPr>
              <a:t>t</a:t>
            </a:r>
            <a:r>
              <a:rPr lang="en-US" sz="2200" b="1" dirty="0" smtClean="0">
                <a:solidFill>
                  <a:srgbClr val="000000"/>
                </a:solidFill>
                <a:latin typeface="Arial" charset="0"/>
              </a:rPr>
              <a:t>o another PL(later year)]</a:t>
            </a:r>
            <a:endParaRPr lang="en-US" sz="2200" b="1" dirty="0">
              <a:solidFill>
                <a:srgbClr val="000000"/>
              </a:solidFill>
              <a:latin typeface="Arial" charset="0"/>
            </a:endParaRPr>
          </a:p>
        </p:txBody>
      </p:sp>
      <p:pic>
        <p:nvPicPr>
          <p:cNvPr id="4105" name="Picture 2"/>
          <p:cNvPicPr>
            <a:picLocks noChangeAspect="1"/>
          </p:cNvPicPr>
          <p:nvPr/>
        </p:nvPicPr>
        <p:blipFill>
          <a:blip r:embed="rId6"/>
          <a:srcRect/>
          <a:stretch>
            <a:fillRect/>
          </a:stretch>
        </p:blipFill>
        <p:spPr bwMode="auto">
          <a:xfrm rot="624240">
            <a:off x="4257675" y="4014788"/>
            <a:ext cx="1068388" cy="1493837"/>
          </a:xfrm>
          <a:prstGeom prst="rect">
            <a:avLst/>
          </a:prstGeom>
          <a:noFill/>
          <a:ln w="9525">
            <a:noFill/>
            <a:miter lim="800000"/>
            <a:headEnd/>
            <a:tailEnd/>
          </a:ln>
        </p:spPr>
      </p:pic>
      <p:sp>
        <p:nvSpPr>
          <p:cNvPr id="24" name="Rectangle 6"/>
          <p:cNvSpPr>
            <a:spLocks noChangeArrowheads="1"/>
          </p:cNvSpPr>
          <p:nvPr/>
        </p:nvSpPr>
        <p:spPr bwMode="auto">
          <a:xfrm>
            <a:off x="-38100" y="838200"/>
            <a:ext cx="2573338" cy="5062538"/>
          </a:xfrm>
          <a:prstGeom prst="rect">
            <a:avLst/>
          </a:prstGeom>
          <a:noFill/>
          <a:ln w="12700">
            <a:noFill/>
            <a:miter lim="800000"/>
            <a:headEnd type="none" w="sm" len="sm"/>
            <a:tailEnd type="none" w="sm" len="sm"/>
          </a:ln>
          <a:effectLst/>
        </p:spPr>
        <p:txBody>
          <a:bodyPr wrap="none" anchor="ctr">
            <a:scene3d>
              <a:camera prst="orthographicFront"/>
              <a:lightRig rig="threePt" dir="t"/>
            </a:scene3d>
            <a:sp3d extrusionH="57150">
              <a:bevelT w="38100" h="38100"/>
            </a:sp3d>
          </a:bodyPr>
          <a:lstStyle/>
          <a:p>
            <a:pPr algn="l">
              <a:defRPr/>
            </a:pPr>
            <a:r>
              <a:rPr lang="en-US" b="1" dirty="0">
                <a:solidFill>
                  <a:srgbClr val="008000"/>
                </a:solidFill>
                <a:effectLst>
                  <a:outerShdw blurRad="38100" dist="38100" dir="2700000" algn="tl">
                    <a:srgbClr val="000000">
                      <a:alpha val="43137"/>
                    </a:srgbClr>
                  </a:outerShdw>
                </a:effectLst>
                <a:latin typeface="Arial" charset="0"/>
              </a:rPr>
              <a:t>Price Level </a:t>
            </a:r>
            <a:r>
              <a:rPr lang="en-US" b="1" dirty="0">
                <a:solidFill>
                  <a:srgbClr val="000000"/>
                </a:solidFill>
                <a:latin typeface="Arial" charset="0"/>
              </a:rPr>
              <a:t>– the</a:t>
            </a:r>
          </a:p>
          <a:p>
            <a:pPr algn="l">
              <a:defRPr/>
            </a:pPr>
            <a:r>
              <a:rPr lang="en-US" sz="2200" b="1" dirty="0">
                <a:solidFill>
                  <a:srgbClr val="000000"/>
                </a:solidFill>
                <a:latin typeface="Arial" charset="0"/>
              </a:rPr>
              <a:t>size of the balloon </a:t>
            </a:r>
          </a:p>
          <a:p>
            <a:pPr algn="l">
              <a:defRPr/>
            </a:pPr>
            <a:r>
              <a:rPr lang="en-US" b="1" dirty="0">
                <a:solidFill>
                  <a:srgbClr val="000000"/>
                </a:solidFill>
                <a:latin typeface="Arial" charset="0"/>
              </a:rPr>
              <a:t>or the price of all </a:t>
            </a:r>
          </a:p>
          <a:p>
            <a:pPr algn="l">
              <a:defRPr/>
            </a:pPr>
            <a:r>
              <a:rPr lang="en-US" sz="2200" b="1" dirty="0">
                <a:solidFill>
                  <a:srgbClr val="000000"/>
                </a:solidFill>
                <a:latin typeface="Arial" charset="0"/>
              </a:rPr>
              <a:t>goods &amp; services </a:t>
            </a:r>
          </a:p>
          <a:p>
            <a:pPr algn="l">
              <a:defRPr/>
            </a:pPr>
            <a:r>
              <a:rPr lang="en-US" b="1" dirty="0">
                <a:solidFill>
                  <a:srgbClr val="000000"/>
                </a:solidFill>
                <a:latin typeface="Arial" charset="0"/>
              </a:rPr>
              <a:t>as measured by </a:t>
            </a:r>
          </a:p>
          <a:p>
            <a:pPr algn="l">
              <a:defRPr/>
            </a:pPr>
            <a:r>
              <a:rPr lang="en-US" b="1" dirty="0">
                <a:solidFill>
                  <a:srgbClr val="000000"/>
                </a:solidFill>
                <a:latin typeface="Arial" charset="0"/>
              </a:rPr>
              <a:t>the </a:t>
            </a:r>
            <a:r>
              <a:rPr lang="en-US" sz="2300" b="1" dirty="0">
                <a:solidFill>
                  <a:srgbClr val="000000"/>
                </a:solidFill>
                <a:latin typeface="Arial" charset="0"/>
              </a:rPr>
              <a:t>GDP Deflator</a:t>
            </a:r>
          </a:p>
          <a:p>
            <a:pPr algn="l">
              <a:defRPr/>
            </a:pPr>
            <a:r>
              <a:rPr lang="en-US" sz="2300" b="1" dirty="0">
                <a:solidFill>
                  <a:srgbClr val="000000"/>
                </a:solidFill>
                <a:latin typeface="Arial" charset="0"/>
              </a:rPr>
              <a:t>at a </a:t>
            </a:r>
            <a:r>
              <a:rPr lang="en-US" sz="2300" b="1" dirty="0">
                <a:solidFill>
                  <a:srgbClr val="FF0000"/>
                </a:solidFill>
                <a:effectLst>
                  <a:outerShdw blurRad="38100" dist="38100" dir="2700000" algn="tl">
                    <a:srgbClr val="000000">
                      <a:alpha val="43137"/>
                    </a:srgbClr>
                  </a:outerShdw>
                </a:effectLst>
                <a:latin typeface="Arial" charset="0"/>
              </a:rPr>
              <a:t>specified </a:t>
            </a:r>
          </a:p>
          <a:p>
            <a:pPr algn="l">
              <a:defRPr/>
            </a:pPr>
            <a:r>
              <a:rPr lang="en-US" sz="2300" b="1" dirty="0">
                <a:solidFill>
                  <a:srgbClr val="FF0000"/>
                </a:solidFill>
                <a:effectLst>
                  <a:outerShdw blurRad="38100" dist="38100" dir="2700000" algn="tl">
                    <a:srgbClr val="000000">
                      <a:alpha val="43137"/>
                    </a:srgbClr>
                  </a:outerShdw>
                </a:effectLst>
                <a:latin typeface="Arial" charset="0"/>
              </a:rPr>
              <a:t>point in time</a:t>
            </a:r>
            <a:r>
              <a:rPr lang="en-US" b="1" dirty="0">
                <a:solidFill>
                  <a:srgbClr val="000000"/>
                </a:solidFill>
                <a:latin typeface="Arial" charset="0"/>
              </a:rPr>
              <a:t>.</a:t>
            </a:r>
          </a:p>
          <a:p>
            <a:pPr algn="l">
              <a:defRPr/>
            </a:pPr>
            <a:endParaRPr lang="en-US" sz="1000" b="1" dirty="0">
              <a:solidFill>
                <a:srgbClr val="000000"/>
              </a:solidFill>
              <a:latin typeface="Arial" charset="0"/>
            </a:endParaRPr>
          </a:p>
          <a:p>
            <a:pPr algn="l">
              <a:defRPr/>
            </a:pPr>
            <a:r>
              <a:rPr lang="en-US" b="1" dirty="0">
                <a:solidFill>
                  <a:srgbClr val="008000"/>
                </a:solidFill>
                <a:effectLst>
                  <a:outerShdw blurRad="38100" dist="38100" dir="2700000" algn="tl">
                    <a:srgbClr val="000000">
                      <a:alpha val="43137"/>
                    </a:srgbClr>
                  </a:outerShdw>
                </a:effectLst>
                <a:latin typeface="Arial" charset="0"/>
              </a:rPr>
              <a:t>PL</a:t>
            </a:r>
            <a:r>
              <a:rPr lang="en-US" b="1" dirty="0">
                <a:solidFill>
                  <a:srgbClr val="000000"/>
                </a:solidFill>
                <a:latin typeface="Arial" charset="0"/>
              </a:rPr>
              <a:t> is the average</a:t>
            </a:r>
          </a:p>
          <a:p>
            <a:pPr algn="l">
              <a:defRPr/>
            </a:pPr>
            <a:r>
              <a:rPr lang="en-US" sz="2300" b="1" dirty="0">
                <a:solidFill>
                  <a:srgbClr val="000000"/>
                </a:solidFill>
                <a:latin typeface="Arial" charset="0"/>
              </a:rPr>
              <a:t>of all the prices in </a:t>
            </a:r>
          </a:p>
          <a:p>
            <a:pPr algn="l">
              <a:defRPr/>
            </a:pPr>
            <a:r>
              <a:rPr lang="en-US" b="1" dirty="0">
                <a:solidFill>
                  <a:srgbClr val="000000"/>
                </a:solidFill>
                <a:latin typeface="Arial" charset="0"/>
              </a:rPr>
              <a:t>an economy at a </a:t>
            </a:r>
          </a:p>
          <a:p>
            <a:pPr algn="l">
              <a:defRPr/>
            </a:pPr>
            <a:r>
              <a:rPr lang="en-US" b="1" dirty="0">
                <a:solidFill>
                  <a:srgbClr val="FF0000"/>
                </a:solidFill>
                <a:effectLst>
                  <a:outerShdw blurRad="38100" dist="38100" dir="2700000" algn="tl">
                    <a:srgbClr val="000000">
                      <a:alpha val="43137"/>
                    </a:srgbClr>
                  </a:outerShdw>
                </a:effectLst>
                <a:latin typeface="Arial" charset="0"/>
              </a:rPr>
              <a:t>specified point in</a:t>
            </a:r>
          </a:p>
          <a:p>
            <a:pPr algn="l">
              <a:defRPr/>
            </a:pPr>
            <a:r>
              <a:rPr lang="en-US" b="1" dirty="0">
                <a:solidFill>
                  <a:srgbClr val="FF0000"/>
                </a:solidFill>
                <a:effectLst>
                  <a:outerShdw blurRad="38100" dist="38100" dir="2700000" algn="tl">
                    <a:srgbClr val="000000">
                      <a:alpha val="43137"/>
                    </a:srgbClr>
                  </a:outerShdw>
                </a:effectLst>
                <a:latin typeface="Arial" charset="0"/>
              </a:rPr>
              <a:t>time</a:t>
            </a:r>
            <a:r>
              <a:rPr lang="en-US" b="1" dirty="0">
                <a:solidFill>
                  <a:srgbClr val="000000"/>
                </a:solidFill>
                <a:latin typeface="Arial" charset="0"/>
              </a:rPr>
              <a:t>. </a:t>
            </a:r>
          </a:p>
        </p:txBody>
      </p:sp>
      <p:sp>
        <p:nvSpPr>
          <p:cNvPr id="25" name="Rectangle 7"/>
          <p:cNvSpPr>
            <a:spLocks noChangeArrowheads="1"/>
          </p:cNvSpPr>
          <p:nvPr/>
        </p:nvSpPr>
        <p:spPr bwMode="auto">
          <a:xfrm>
            <a:off x="6484938" y="741363"/>
            <a:ext cx="26479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cene3d>
              <a:camera prst="orthographicFront"/>
              <a:lightRig rig="threePt" dir="t"/>
            </a:scene3d>
            <a:sp3d extrusionH="57150">
              <a:bevelT w="38100" h="38100"/>
            </a:sp3d>
          </a:bodyPr>
          <a:lstStyle/>
          <a:p>
            <a:pPr algn="l">
              <a:defRPr/>
            </a:pPr>
            <a:r>
              <a:rPr lang="en-US" sz="2200" b="1" dirty="0">
                <a:solidFill>
                  <a:srgbClr val="0066FF"/>
                </a:solidFill>
                <a:effectLst>
                  <a:outerShdw blurRad="38100" dist="38100" dir="2700000" algn="tl">
                    <a:srgbClr val="000000">
                      <a:alpha val="43137"/>
                    </a:srgbClr>
                  </a:outerShdw>
                </a:effectLst>
                <a:latin typeface="Arial" charset="0"/>
                <a:cs typeface="Arial" charset="0"/>
              </a:rPr>
              <a:t>I</a:t>
            </a:r>
            <a:r>
              <a:rPr lang="en-US" sz="2100" b="1" dirty="0">
                <a:solidFill>
                  <a:srgbClr val="0066FF"/>
                </a:solidFill>
                <a:effectLst>
                  <a:outerShdw blurRad="38100" dist="38100" dir="2700000" algn="tl">
                    <a:srgbClr val="000000">
                      <a:alpha val="43137"/>
                    </a:srgbClr>
                  </a:outerShdw>
                </a:effectLst>
                <a:latin typeface="Arial" charset="0"/>
                <a:cs typeface="Arial" charset="0"/>
              </a:rPr>
              <a:t>nflation</a:t>
            </a:r>
            <a:r>
              <a:rPr lang="en-US" sz="2000" b="1" dirty="0">
                <a:solidFill>
                  <a:srgbClr val="000000"/>
                </a:solidFill>
                <a:latin typeface="Arial" charset="0"/>
                <a:cs typeface="Arial" charset="0"/>
              </a:rPr>
              <a:t>–the</a:t>
            </a:r>
            <a:r>
              <a:rPr lang="en-US" sz="1800" b="1" dirty="0">
                <a:solidFill>
                  <a:srgbClr val="000000"/>
                </a:solidFill>
                <a:latin typeface="Arial" charset="0"/>
                <a:cs typeface="Arial" charset="0"/>
              </a:rPr>
              <a:t> </a:t>
            </a:r>
            <a:r>
              <a:rPr lang="en-US" sz="1700" b="1" dirty="0">
                <a:solidFill>
                  <a:srgbClr val="000000"/>
                </a:solidFill>
                <a:latin typeface="Arial" charset="0"/>
                <a:cs typeface="Arial" charset="0"/>
              </a:rPr>
              <a:t>increase</a:t>
            </a:r>
          </a:p>
          <a:p>
            <a:pPr algn="l">
              <a:defRPr/>
            </a:pPr>
            <a:r>
              <a:rPr lang="en-US" sz="2000" b="1" dirty="0">
                <a:solidFill>
                  <a:srgbClr val="000000"/>
                </a:solidFill>
                <a:latin typeface="Arial" charset="0"/>
                <a:cs typeface="Arial" charset="0"/>
              </a:rPr>
              <a:t>in PL or how much </a:t>
            </a:r>
          </a:p>
          <a:p>
            <a:pPr algn="l">
              <a:defRPr/>
            </a:pPr>
            <a:r>
              <a:rPr lang="en-US" sz="2000" b="1" dirty="0">
                <a:solidFill>
                  <a:srgbClr val="000000"/>
                </a:solidFill>
                <a:latin typeface="Arial" charset="0"/>
                <a:cs typeface="Arial" charset="0"/>
              </a:rPr>
              <a:t>the balloon grows</a:t>
            </a:r>
          </a:p>
          <a:p>
            <a:pPr algn="l">
              <a:defRPr/>
            </a:pPr>
            <a:r>
              <a:rPr lang="en-US" sz="2000" b="1" dirty="0">
                <a:solidFill>
                  <a:srgbClr val="000000"/>
                </a:solidFill>
                <a:latin typeface="Arial" charset="0"/>
                <a:cs typeface="Arial" charset="0"/>
              </a:rPr>
              <a:t>over </a:t>
            </a:r>
            <a:r>
              <a:rPr lang="en-US" sz="1900" b="1" dirty="0">
                <a:solidFill>
                  <a:srgbClr val="000000"/>
                </a:solidFill>
                <a:latin typeface="Arial" charset="0"/>
                <a:cs typeface="Arial" charset="0"/>
              </a:rPr>
              <a:t>a </a:t>
            </a:r>
            <a:r>
              <a:rPr lang="en-US" sz="1900" b="1" dirty="0">
                <a:solidFill>
                  <a:srgbClr val="FF0000"/>
                </a:solidFill>
                <a:effectLst>
                  <a:outerShdw blurRad="38100" dist="38100" dir="2700000" algn="tl">
                    <a:srgbClr val="000000">
                      <a:alpha val="43137"/>
                    </a:srgbClr>
                  </a:outerShdw>
                </a:effectLst>
                <a:latin typeface="Arial" charset="0"/>
                <a:cs typeface="Arial" charset="0"/>
              </a:rPr>
              <a:t>period of time</a:t>
            </a:r>
            <a:r>
              <a:rPr lang="en-US" sz="1900" b="1" dirty="0">
                <a:solidFill>
                  <a:srgbClr val="000000"/>
                </a:solidFill>
                <a:latin typeface="Arial" charset="0"/>
                <a:cs typeface="Arial" charset="0"/>
              </a:rPr>
              <a:t>.</a:t>
            </a:r>
          </a:p>
          <a:p>
            <a:pPr algn="l">
              <a:defRPr/>
            </a:pPr>
            <a:r>
              <a:rPr lang="en-US" sz="1900" b="1" dirty="0">
                <a:solidFill>
                  <a:srgbClr val="000000"/>
                </a:solidFill>
                <a:latin typeface="Arial" charset="0"/>
                <a:cs typeface="Arial" charset="0"/>
              </a:rPr>
              <a:t> </a:t>
            </a:r>
          </a:p>
          <a:p>
            <a:pPr algn="l">
              <a:defRPr/>
            </a:pPr>
            <a:r>
              <a:rPr lang="en-US" b="1" dirty="0">
                <a:solidFill>
                  <a:srgbClr val="0066FF"/>
                </a:solidFill>
                <a:effectLst>
                  <a:outerShdw blurRad="38100" dist="38100" dir="2700000" algn="tl">
                    <a:srgbClr val="000000">
                      <a:alpha val="43137"/>
                    </a:srgbClr>
                  </a:outerShdw>
                </a:effectLst>
                <a:latin typeface="Arial" charset="0"/>
                <a:cs typeface="Arial" charset="0"/>
              </a:rPr>
              <a:t>Inflation</a:t>
            </a:r>
            <a:r>
              <a:rPr lang="en-US" sz="2000" b="1" dirty="0">
                <a:solidFill>
                  <a:srgbClr val="000000"/>
                </a:solidFill>
                <a:latin typeface="Arial" charset="0"/>
                <a:cs typeface="Arial" charset="0"/>
              </a:rPr>
              <a:t>-how much</a:t>
            </a:r>
          </a:p>
          <a:p>
            <a:pPr algn="l">
              <a:defRPr/>
            </a:pPr>
            <a:r>
              <a:rPr lang="en-US" sz="2000" b="1" dirty="0">
                <a:solidFill>
                  <a:srgbClr val="000000"/>
                </a:solidFill>
                <a:latin typeface="Arial" charset="0"/>
                <a:cs typeface="Arial" charset="0"/>
              </a:rPr>
              <a:t>the flame is pushing</a:t>
            </a:r>
          </a:p>
          <a:p>
            <a:pPr algn="l">
              <a:defRPr/>
            </a:pPr>
            <a:r>
              <a:rPr lang="en-US" sz="2000" b="1" dirty="0">
                <a:solidFill>
                  <a:srgbClr val="000000"/>
                </a:solidFill>
                <a:latin typeface="Arial" charset="0"/>
                <a:cs typeface="Arial" charset="0"/>
              </a:rPr>
              <a:t>prices up over a </a:t>
            </a:r>
          </a:p>
          <a:p>
            <a:pPr algn="l">
              <a:defRPr/>
            </a:pPr>
            <a:r>
              <a:rPr lang="en-US" sz="2000" b="1" dirty="0">
                <a:solidFill>
                  <a:srgbClr val="FF0000"/>
                </a:solidFill>
                <a:effectLst>
                  <a:outerShdw blurRad="38100" dist="38100" dir="2700000" algn="tl">
                    <a:srgbClr val="000000">
                      <a:alpha val="43137"/>
                    </a:srgbClr>
                  </a:outerShdw>
                </a:effectLst>
                <a:latin typeface="Arial" charset="0"/>
                <a:cs typeface="Arial" charset="0"/>
              </a:rPr>
              <a:t>period of time</a:t>
            </a:r>
            <a:r>
              <a:rPr lang="en-US" sz="2000" b="1" dirty="0">
                <a:solidFill>
                  <a:srgbClr val="000000"/>
                </a:solidFill>
                <a:latin typeface="Arial" charset="0"/>
                <a:cs typeface="Arial" charset="0"/>
              </a:rPr>
              <a:t>.</a:t>
            </a:r>
          </a:p>
          <a:p>
            <a:pPr algn="l">
              <a:defRPr/>
            </a:pPr>
            <a:endParaRPr lang="en-US" sz="1000" b="1" dirty="0">
              <a:solidFill>
                <a:srgbClr val="000000"/>
              </a:solidFill>
              <a:latin typeface="Arial" charset="0"/>
              <a:cs typeface="Arial" charset="0"/>
            </a:endParaRPr>
          </a:p>
          <a:p>
            <a:pPr algn="l">
              <a:defRPr/>
            </a:pPr>
            <a:r>
              <a:rPr lang="en-US" b="1" dirty="0">
                <a:solidFill>
                  <a:srgbClr val="663300"/>
                </a:solidFill>
                <a:effectLst>
                  <a:outerShdw blurRad="38100" dist="38100" dir="2700000" algn="tl">
                    <a:srgbClr val="000000">
                      <a:alpha val="43137"/>
                    </a:srgbClr>
                  </a:outerShdw>
                </a:effectLst>
                <a:latin typeface="Arial" charset="0"/>
                <a:cs typeface="Arial" charset="0"/>
              </a:rPr>
              <a:t>Inflation</a:t>
            </a:r>
            <a:r>
              <a:rPr lang="en-US" sz="2000" b="1" dirty="0">
                <a:solidFill>
                  <a:srgbClr val="FF0000"/>
                </a:solidFill>
                <a:latin typeface="Arial" charset="0"/>
                <a:cs typeface="Arial" charset="0"/>
              </a:rPr>
              <a:t> </a:t>
            </a:r>
            <a:r>
              <a:rPr lang="en-US" sz="2000" b="1" dirty="0">
                <a:solidFill>
                  <a:srgbClr val="000000"/>
                </a:solidFill>
                <a:latin typeface="Arial" charset="0"/>
                <a:cs typeface="Arial" charset="0"/>
              </a:rPr>
              <a:t>is the rate  </a:t>
            </a:r>
          </a:p>
          <a:p>
            <a:pPr algn="l">
              <a:defRPr/>
            </a:pPr>
            <a:r>
              <a:rPr lang="en-US" sz="2000" b="1" dirty="0">
                <a:solidFill>
                  <a:srgbClr val="000000"/>
                </a:solidFill>
                <a:latin typeface="Arial" charset="0"/>
                <a:cs typeface="Arial" charset="0"/>
              </a:rPr>
              <a:t>at which the PL </a:t>
            </a:r>
          </a:p>
          <a:p>
            <a:pPr algn="l">
              <a:defRPr/>
            </a:pPr>
            <a:r>
              <a:rPr lang="en-US" sz="2000" b="1" dirty="0">
                <a:solidFill>
                  <a:srgbClr val="000000"/>
                </a:solidFill>
                <a:latin typeface="Arial" charset="0"/>
                <a:cs typeface="Arial" charset="0"/>
              </a:rPr>
              <a:t>[all general prices] </a:t>
            </a:r>
          </a:p>
          <a:p>
            <a:pPr algn="l">
              <a:defRPr/>
            </a:pPr>
            <a:r>
              <a:rPr lang="en-US" sz="2000" b="1" dirty="0" smtClean="0">
                <a:solidFill>
                  <a:srgbClr val="000000"/>
                </a:solidFill>
                <a:latin typeface="Arial" charset="0"/>
                <a:cs typeface="Arial" charset="0"/>
              </a:rPr>
              <a:t>rises </a:t>
            </a:r>
            <a:r>
              <a:rPr lang="en-US" sz="2000" b="1" dirty="0">
                <a:solidFill>
                  <a:srgbClr val="000000"/>
                </a:solidFill>
                <a:latin typeface="Arial" charset="0"/>
                <a:cs typeface="Arial" charset="0"/>
              </a:rPr>
              <a:t>over a </a:t>
            </a:r>
            <a:r>
              <a:rPr lang="en-US" sz="2000" b="1" dirty="0">
                <a:solidFill>
                  <a:srgbClr val="FF0000"/>
                </a:solidFill>
                <a:effectLst>
                  <a:outerShdw blurRad="38100" dist="38100" dir="2700000" algn="tl">
                    <a:srgbClr val="000000">
                      <a:alpha val="43137"/>
                    </a:srgbClr>
                  </a:outerShdw>
                </a:effectLst>
                <a:latin typeface="Arial" charset="0"/>
                <a:cs typeface="Arial" charset="0"/>
              </a:rPr>
              <a:t>period</a:t>
            </a:r>
          </a:p>
          <a:p>
            <a:pPr algn="l">
              <a:defRPr/>
            </a:pPr>
            <a:r>
              <a:rPr lang="en-US" sz="2000" b="1" dirty="0">
                <a:solidFill>
                  <a:srgbClr val="FF0000"/>
                </a:solidFill>
                <a:effectLst>
                  <a:outerShdw blurRad="38100" dist="38100" dir="2700000" algn="tl">
                    <a:srgbClr val="000000">
                      <a:alpha val="43137"/>
                    </a:srgbClr>
                  </a:outerShdw>
                </a:effectLst>
                <a:latin typeface="Arial" charset="0"/>
                <a:cs typeface="Arial" charset="0"/>
              </a:rPr>
              <a:t>of time</a:t>
            </a:r>
            <a:r>
              <a:rPr lang="en-US" sz="1900" b="1" dirty="0">
                <a:solidFill>
                  <a:srgbClr val="000000"/>
                </a:solidFill>
                <a:latin typeface="Arial" charset="0"/>
                <a:cs typeface="Arial" charset="0"/>
              </a:rPr>
              <a:t>.</a:t>
            </a:r>
          </a:p>
        </p:txBody>
      </p:sp>
    </p:spTree>
    <p:extLst>
      <p:ext uri="{BB962C8B-B14F-4D97-AF65-F5344CB8AC3E}">
        <p14:creationId xmlns:p14="http://schemas.microsoft.com/office/powerpoint/2010/main" val="1907369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heel(1)">
                                      <p:cBhvr>
                                        <p:cTn id="12" dur="2000"/>
                                        <p:tgtEl>
                                          <p:spTgt spid="24">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Effect transition="in" filter="wheel(1)">
                                      <p:cBhvr>
                                        <p:cTn id="15" dur="2000"/>
                                        <p:tgtEl>
                                          <p:spTgt spid="24">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4">
                                            <p:txEl>
                                              <p:pRg st="2" end="2"/>
                                            </p:txEl>
                                          </p:spTgt>
                                        </p:tgtEl>
                                        <p:attrNameLst>
                                          <p:attrName>style.visibility</p:attrName>
                                        </p:attrNameLst>
                                      </p:cBhvr>
                                      <p:to>
                                        <p:strVal val="visible"/>
                                      </p:to>
                                    </p:set>
                                    <p:animEffect transition="in" filter="wheel(1)">
                                      <p:cBhvr>
                                        <p:cTn id="18" dur="2000"/>
                                        <p:tgtEl>
                                          <p:spTgt spid="24">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wheel(1)">
                                      <p:cBhvr>
                                        <p:cTn id="21" dur="2000"/>
                                        <p:tgtEl>
                                          <p:spTgt spid="24">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24">
                                            <p:txEl>
                                              <p:pRg st="4" end="4"/>
                                            </p:txEl>
                                          </p:spTgt>
                                        </p:tgtEl>
                                        <p:attrNameLst>
                                          <p:attrName>style.visibility</p:attrName>
                                        </p:attrNameLst>
                                      </p:cBhvr>
                                      <p:to>
                                        <p:strVal val="visible"/>
                                      </p:to>
                                    </p:set>
                                    <p:animEffect transition="in" filter="wheel(1)">
                                      <p:cBhvr>
                                        <p:cTn id="24" dur="2000"/>
                                        <p:tgtEl>
                                          <p:spTgt spid="24">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animEffect transition="in" filter="wheel(1)">
                                      <p:cBhvr>
                                        <p:cTn id="27" dur="2000"/>
                                        <p:tgtEl>
                                          <p:spTgt spid="24">
                                            <p:txEl>
                                              <p:pRg st="5" end="5"/>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24">
                                            <p:txEl>
                                              <p:pRg st="6" end="6"/>
                                            </p:txEl>
                                          </p:spTgt>
                                        </p:tgtEl>
                                        <p:attrNameLst>
                                          <p:attrName>style.visibility</p:attrName>
                                        </p:attrNameLst>
                                      </p:cBhvr>
                                      <p:to>
                                        <p:strVal val="visible"/>
                                      </p:to>
                                    </p:set>
                                    <p:animEffect transition="in" filter="wheel(1)">
                                      <p:cBhvr>
                                        <p:cTn id="30" dur="2000"/>
                                        <p:tgtEl>
                                          <p:spTgt spid="24">
                                            <p:txEl>
                                              <p:pRg st="6" end="6"/>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24">
                                            <p:txEl>
                                              <p:pRg st="7" end="7"/>
                                            </p:txEl>
                                          </p:spTgt>
                                        </p:tgtEl>
                                        <p:attrNameLst>
                                          <p:attrName>style.visibility</p:attrName>
                                        </p:attrNameLst>
                                      </p:cBhvr>
                                      <p:to>
                                        <p:strVal val="visible"/>
                                      </p:to>
                                    </p:set>
                                    <p:animEffect transition="in" filter="wheel(1)">
                                      <p:cBhvr>
                                        <p:cTn id="33" dur="2000"/>
                                        <p:tgtEl>
                                          <p:spTgt spid="24">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4">
                                            <p:txEl>
                                              <p:pRg st="9" end="9"/>
                                            </p:txEl>
                                          </p:spTgt>
                                        </p:tgtEl>
                                        <p:attrNameLst>
                                          <p:attrName>style.visibility</p:attrName>
                                        </p:attrNameLst>
                                      </p:cBhvr>
                                      <p:to>
                                        <p:strVal val="visible"/>
                                      </p:to>
                                    </p:set>
                                    <p:animEffect transition="in" filter="wipe(left)">
                                      <p:cBhvr>
                                        <p:cTn id="38" dur="2000"/>
                                        <p:tgtEl>
                                          <p:spTgt spid="24">
                                            <p:txEl>
                                              <p:pRg st="9" end="9"/>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24">
                                            <p:txEl>
                                              <p:pRg st="10" end="10"/>
                                            </p:txEl>
                                          </p:spTgt>
                                        </p:tgtEl>
                                        <p:attrNameLst>
                                          <p:attrName>style.visibility</p:attrName>
                                        </p:attrNameLst>
                                      </p:cBhvr>
                                      <p:to>
                                        <p:strVal val="visible"/>
                                      </p:to>
                                    </p:set>
                                    <p:animEffect transition="in" filter="wipe(left)">
                                      <p:cBhvr>
                                        <p:cTn id="41" dur="2000"/>
                                        <p:tgtEl>
                                          <p:spTgt spid="24">
                                            <p:txEl>
                                              <p:pRg st="10" end="1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4">
                                            <p:txEl>
                                              <p:pRg st="11" end="11"/>
                                            </p:txEl>
                                          </p:spTgt>
                                        </p:tgtEl>
                                        <p:attrNameLst>
                                          <p:attrName>style.visibility</p:attrName>
                                        </p:attrNameLst>
                                      </p:cBhvr>
                                      <p:to>
                                        <p:strVal val="visible"/>
                                      </p:to>
                                    </p:set>
                                    <p:animEffect transition="in" filter="wipe(left)">
                                      <p:cBhvr>
                                        <p:cTn id="44" dur="2000"/>
                                        <p:tgtEl>
                                          <p:spTgt spid="24">
                                            <p:txEl>
                                              <p:pRg st="11" end="1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4">
                                            <p:txEl>
                                              <p:pRg st="12" end="12"/>
                                            </p:txEl>
                                          </p:spTgt>
                                        </p:tgtEl>
                                        <p:attrNameLst>
                                          <p:attrName>style.visibility</p:attrName>
                                        </p:attrNameLst>
                                      </p:cBhvr>
                                      <p:to>
                                        <p:strVal val="visible"/>
                                      </p:to>
                                    </p:set>
                                    <p:animEffect transition="in" filter="wipe(left)">
                                      <p:cBhvr>
                                        <p:cTn id="47" dur="2000"/>
                                        <p:tgtEl>
                                          <p:spTgt spid="24">
                                            <p:txEl>
                                              <p:pRg st="12" end="12"/>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24">
                                            <p:txEl>
                                              <p:pRg st="13" end="13"/>
                                            </p:txEl>
                                          </p:spTgt>
                                        </p:tgtEl>
                                        <p:attrNameLst>
                                          <p:attrName>style.visibility</p:attrName>
                                        </p:attrNameLst>
                                      </p:cBhvr>
                                      <p:to>
                                        <p:strVal val="visible"/>
                                      </p:to>
                                    </p:set>
                                    <p:animEffect transition="in" filter="wipe(left)">
                                      <p:cBhvr>
                                        <p:cTn id="50" dur="2000"/>
                                        <p:tgtEl>
                                          <p:spTgt spid="24">
                                            <p:txEl>
                                              <p:pRg st="13" end="1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wipe(left)">
                                      <p:cBhvr>
                                        <p:cTn id="55" dur="2000"/>
                                        <p:tgtEl>
                                          <p:spTgt spid="25">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25">
                                            <p:txEl>
                                              <p:pRg st="1" end="1"/>
                                            </p:txEl>
                                          </p:spTgt>
                                        </p:tgtEl>
                                        <p:attrNameLst>
                                          <p:attrName>style.visibility</p:attrName>
                                        </p:attrNameLst>
                                      </p:cBhvr>
                                      <p:to>
                                        <p:strVal val="visible"/>
                                      </p:to>
                                    </p:set>
                                    <p:animEffect transition="in" filter="wipe(left)">
                                      <p:cBhvr>
                                        <p:cTn id="58" dur="2000"/>
                                        <p:tgtEl>
                                          <p:spTgt spid="25">
                                            <p:txEl>
                                              <p:pRg st="1" end="1"/>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25">
                                            <p:txEl>
                                              <p:pRg st="2" end="2"/>
                                            </p:txEl>
                                          </p:spTgt>
                                        </p:tgtEl>
                                        <p:attrNameLst>
                                          <p:attrName>style.visibility</p:attrName>
                                        </p:attrNameLst>
                                      </p:cBhvr>
                                      <p:to>
                                        <p:strVal val="visible"/>
                                      </p:to>
                                    </p:set>
                                    <p:animEffect transition="in" filter="wipe(left)">
                                      <p:cBhvr>
                                        <p:cTn id="61" dur="2000"/>
                                        <p:tgtEl>
                                          <p:spTgt spid="25">
                                            <p:txEl>
                                              <p:pRg st="2" end="2"/>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25">
                                            <p:txEl>
                                              <p:pRg st="3" end="3"/>
                                            </p:txEl>
                                          </p:spTgt>
                                        </p:tgtEl>
                                        <p:attrNameLst>
                                          <p:attrName>style.visibility</p:attrName>
                                        </p:attrNameLst>
                                      </p:cBhvr>
                                      <p:to>
                                        <p:strVal val="visible"/>
                                      </p:to>
                                    </p:set>
                                    <p:animEffect transition="in" filter="wipe(left)">
                                      <p:cBhvr>
                                        <p:cTn id="64" dur="2000"/>
                                        <p:tgtEl>
                                          <p:spTgt spid="25">
                                            <p:txEl>
                                              <p:pRg st="3" end="3"/>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25">
                                            <p:txEl>
                                              <p:pRg st="5" end="5"/>
                                            </p:txEl>
                                          </p:spTgt>
                                        </p:tgtEl>
                                        <p:attrNameLst>
                                          <p:attrName>style.visibility</p:attrName>
                                        </p:attrNameLst>
                                      </p:cBhvr>
                                      <p:to>
                                        <p:strVal val="visible"/>
                                      </p:to>
                                    </p:set>
                                    <p:animEffect transition="in" filter="wipe(left)">
                                      <p:cBhvr>
                                        <p:cTn id="69" dur="2000"/>
                                        <p:tgtEl>
                                          <p:spTgt spid="25">
                                            <p:txEl>
                                              <p:pRg st="5" end="5"/>
                                            </p:txEl>
                                          </p:spTgt>
                                        </p:tgtEl>
                                      </p:cBhvr>
                                    </p:animEffect>
                                  </p:childTnLst>
                                </p:cTn>
                              </p:par>
                              <p:par>
                                <p:cTn id="70" presetID="22" presetClass="entr" presetSubtype="8" fill="hold" nodeType="withEffect">
                                  <p:stCondLst>
                                    <p:cond delay="0"/>
                                  </p:stCondLst>
                                  <p:childTnLst>
                                    <p:set>
                                      <p:cBhvr>
                                        <p:cTn id="71" dur="1" fill="hold">
                                          <p:stCondLst>
                                            <p:cond delay="0"/>
                                          </p:stCondLst>
                                        </p:cTn>
                                        <p:tgtEl>
                                          <p:spTgt spid="25">
                                            <p:txEl>
                                              <p:pRg st="6" end="6"/>
                                            </p:txEl>
                                          </p:spTgt>
                                        </p:tgtEl>
                                        <p:attrNameLst>
                                          <p:attrName>style.visibility</p:attrName>
                                        </p:attrNameLst>
                                      </p:cBhvr>
                                      <p:to>
                                        <p:strVal val="visible"/>
                                      </p:to>
                                    </p:set>
                                    <p:animEffect transition="in" filter="wipe(left)">
                                      <p:cBhvr>
                                        <p:cTn id="72" dur="2000"/>
                                        <p:tgtEl>
                                          <p:spTgt spid="25">
                                            <p:txEl>
                                              <p:pRg st="6" end="6"/>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25">
                                            <p:txEl>
                                              <p:pRg st="7" end="7"/>
                                            </p:txEl>
                                          </p:spTgt>
                                        </p:tgtEl>
                                        <p:attrNameLst>
                                          <p:attrName>style.visibility</p:attrName>
                                        </p:attrNameLst>
                                      </p:cBhvr>
                                      <p:to>
                                        <p:strVal val="visible"/>
                                      </p:to>
                                    </p:set>
                                    <p:animEffect transition="in" filter="wipe(left)">
                                      <p:cBhvr>
                                        <p:cTn id="75" dur="2000"/>
                                        <p:tgtEl>
                                          <p:spTgt spid="25">
                                            <p:txEl>
                                              <p:pRg st="7" end="7"/>
                                            </p:txEl>
                                          </p:spTgt>
                                        </p:tgtEl>
                                      </p:cBhvr>
                                    </p:animEffect>
                                  </p:childTnLst>
                                </p:cTn>
                              </p:par>
                              <p:par>
                                <p:cTn id="76" presetID="22" presetClass="entr" presetSubtype="8" fill="hold" nodeType="withEffect">
                                  <p:stCondLst>
                                    <p:cond delay="0"/>
                                  </p:stCondLst>
                                  <p:childTnLst>
                                    <p:set>
                                      <p:cBhvr>
                                        <p:cTn id="77" dur="1" fill="hold">
                                          <p:stCondLst>
                                            <p:cond delay="0"/>
                                          </p:stCondLst>
                                        </p:cTn>
                                        <p:tgtEl>
                                          <p:spTgt spid="25">
                                            <p:txEl>
                                              <p:pRg st="8" end="8"/>
                                            </p:txEl>
                                          </p:spTgt>
                                        </p:tgtEl>
                                        <p:attrNameLst>
                                          <p:attrName>style.visibility</p:attrName>
                                        </p:attrNameLst>
                                      </p:cBhvr>
                                      <p:to>
                                        <p:strVal val="visible"/>
                                      </p:to>
                                    </p:set>
                                    <p:animEffect transition="in" filter="wipe(left)">
                                      <p:cBhvr>
                                        <p:cTn id="78" dur="2000"/>
                                        <p:tgtEl>
                                          <p:spTgt spid="25">
                                            <p:txEl>
                                              <p:pRg st="8" end="8"/>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25">
                                            <p:txEl>
                                              <p:pRg st="10" end="10"/>
                                            </p:txEl>
                                          </p:spTgt>
                                        </p:tgtEl>
                                        <p:attrNameLst>
                                          <p:attrName>style.visibility</p:attrName>
                                        </p:attrNameLst>
                                      </p:cBhvr>
                                      <p:to>
                                        <p:strVal val="visible"/>
                                      </p:to>
                                    </p:set>
                                    <p:animEffect transition="in" filter="wipe(left)">
                                      <p:cBhvr>
                                        <p:cTn id="83" dur="2000"/>
                                        <p:tgtEl>
                                          <p:spTgt spid="25">
                                            <p:txEl>
                                              <p:pRg st="10" end="10"/>
                                            </p:txEl>
                                          </p:spTgt>
                                        </p:tgtEl>
                                      </p:cBhvr>
                                    </p:animEffect>
                                  </p:childTnLst>
                                </p:cTn>
                              </p:par>
                              <p:par>
                                <p:cTn id="84" presetID="22" presetClass="entr" presetSubtype="8" fill="hold" nodeType="withEffect">
                                  <p:stCondLst>
                                    <p:cond delay="0"/>
                                  </p:stCondLst>
                                  <p:childTnLst>
                                    <p:set>
                                      <p:cBhvr>
                                        <p:cTn id="85" dur="1" fill="hold">
                                          <p:stCondLst>
                                            <p:cond delay="0"/>
                                          </p:stCondLst>
                                        </p:cTn>
                                        <p:tgtEl>
                                          <p:spTgt spid="25">
                                            <p:txEl>
                                              <p:pRg st="11" end="11"/>
                                            </p:txEl>
                                          </p:spTgt>
                                        </p:tgtEl>
                                        <p:attrNameLst>
                                          <p:attrName>style.visibility</p:attrName>
                                        </p:attrNameLst>
                                      </p:cBhvr>
                                      <p:to>
                                        <p:strVal val="visible"/>
                                      </p:to>
                                    </p:set>
                                    <p:animEffect transition="in" filter="wipe(left)">
                                      <p:cBhvr>
                                        <p:cTn id="86" dur="2000"/>
                                        <p:tgtEl>
                                          <p:spTgt spid="25">
                                            <p:txEl>
                                              <p:pRg st="11" end="11"/>
                                            </p:txEl>
                                          </p:spTgt>
                                        </p:tgtEl>
                                      </p:cBhvr>
                                    </p:animEffect>
                                  </p:childTnLst>
                                </p:cTn>
                              </p:par>
                              <p:par>
                                <p:cTn id="87" presetID="22" presetClass="entr" presetSubtype="8" fill="hold" nodeType="withEffect">
                                  <p:stCondLst>
                                    <p:cond delay="0"/>
                                  </p:stCondLst>
                                  <p:childTnLst>
                                    <p:set>
                                      <p:cBhvr>
                                        <p:cTn id="88" dur="1" fill="hold">
                                          <p:stCondLst>
                                            <p:cond delay="0"/>
                                          </p:stCondLst>
                                        </p:cTn>
                                        <p:tgtEl>
                                          <p:spTgt spid="25">
                                            <p:txEl>
                                              <p:pRg st="12" end="12"/>
                                            </p:txEl>
                                          </p:spTgt>
                                        </p:tgtEl>
                                        <p:attrNameLst>
                                          <p:attrName>style.visibility</p:attrName>
                                        </p:attrNameLst>
                                      </p:cBhvr>
                                      <p:to>
                                        <p:strVal val="visible"/>
                                      </p:to>
                                    </p:set>
                                    <p:animEffect transition="in" filter="wipe(left)">
                                      <p:cBhvr>
                                        <p:cTn id="89" dur="2000"/>
                                        <p:tgtEl>
                                          <p:spTgt spid="25">
                                            <p:txEl>
                                              <p:pRg st="12" end="12"/>
                                            </p:txEl>
                                          </p:spTgt>
                                        </p:tgtEl>
                                      </p:cBhvr>
                                    </p:animEffect>
                                  </p:childTnLst>
                                </p:cTn>
                              </p:par>
                              <p:par>
                                <p:cTn id="90" presetID="22" presetClass="entr" presetSubtype="8" fill="hold" nodeType="withEffect">
                                  <p:stCondLst>
                                    <p:cond delay="0"/>
                                  </p:stCondLst>
                                  <p:childTnLst>
                                    <p:set>
                                      <p:cBhvr>
                                        <p:cTn id="91" dur="1" fill="hold">
                                          <p:stCondLst>
                                            <p:cond delay="0"/>
                                          </p:stCondLst>
                                        </p:cTn>
                                        <p:tgtEl>
                                          <p:spTgt spid="25">
                                            <p:txEl>
                                              <p:pRg st="13" end="13"/>
                                            </p:txEl>
                                          </p:spTgt>
                                        </p:tgtEl>
                                        <p:attrNameLst>
                                          <p:attrName>style.visibility</p:attrName>
                                        </p:attrNameLst>
                                      </p:cBhvr>
                                      <p:to>
                                        <p:strVal val="visible"/>
                                      </p:to>
                                    </p:set>
                                    <p:animEffect transition="in" filter="wipe(left)">
                                      <p:cBhvr>
                                        <p:cTn id="92" dur="2000"/>
                                        <p:tgtEl>
                                          <p:spTgt spid="25">
                                            <p:txEl>
                                              <p:pRg st="13" end="13"/>
                                            </p:txEl>
                                          </p:spTgt>
                                        </p:tgtEl>
                                      </p:cBhvr>
                                    </p:animEffect>
                                  </p:childTnLst>
                                </p:cTn>
                              </p:par>
                              <p:par>
                                <p:cTn id="93" presetID="22" presetClass="entr" presetSubtype="8" fill="hold" nodeType="withEffect">
                                  <p:stCondLst>
                                    <p:cond delay="0"/>
                                  </p:stCondLst>
                                  <p:childTnLst>
                                    <p:set>
                                      <p:cBhvr>
                                        <p:cTn id="94" dur="1" fill="hold">
                                          <p:stCondLst>
                                            <p:cond delay="0"/>
                                          </p:stCondLst>
                                        </p:cTn>
                                        <p:tgtEl>
                                          <p:spTgt spid="25">
                                            <p:txEl>
                                              <p:pRg st="14" end="14"/>
                                            </p:txEl>
                                          </p:spTgt>
                                        </p:tgtEl>
                                        <p:attrNameLst>
                                          <p:attrName>style.visibility</p:attrName>
                                        </p:attrNameLst>
                                      </p:cBhvr>
                                      <p:to>
                                        <p:strVal val="visible"/>
                                      </p:to>
                                    </p:set>
                                    <p:animEffect transition="in" filter="wipe(left)">
                                      <p:cBhvr>
                                        <p:cTn id="95" dur="2000"/>
                                        <p:tgtEl>
                                          <p:spTgt spid="25">
                                            <p:txEl>
                                              <p:pRg st="14" end="14"/>
                                            </p:txEl>
                                          </p:spTgt>
                                        </p:tgtEl>
                                      </p:cBhvr>
                                    </p:animEffect>
                                  </p:childTnLst>
                                </p:cTn>
                              </p:par>
                              <p:par>
                                <p:cTn id="96" presetID="9" presetClass="exit" presetSubtype="0" fill="hold" nodeType="withEffect">
                                  <p:stCondLst>
                                    <p:cond delay="0"/>
                                  </p:stCondLst>
                                  <p:childTnLst>
                                    <p:animEffect transition="out" filter="dissolve">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4.9|6.4"/>
</p:tagLst>
</file>

<file path=ppt/tags/tag2.xml><?xml version="1.0" encoding="utf-8"?>
<p:tagLst xmlns:a="http://schemas.openxmlformats.org/drawingml/2006/main" xmlns:r="http://schemas.openxmlformats.org/officeDocument/2006/relationships" xmlns:p="http://schemas.openxmlformats.org/presentationml/2006/main">
  <p:tag name="TIMING" val="|6.8|5.1"/>
</p:tagLst>
</file>

<file path=ppt/tags/tag3.xml><?xml version="1.0" encoding="utf-8"?>
<p:tagLst xmlns:a="http://schemas.openxmlformats.org/drawingml/2006/main" xmlns:r="http://schemas.openxmlformats.org/officeDocument/2006/relationships" xmlns:p="http://schemas.openxmlformats.org/presentationml/2006/main">
  <p:tag name="TIMING" val="|4.9|7.2|2.5|3.7|7.1|7.5"/>
</p:tagLst>
</file>

<file path=ppt/theme/theme1.xml><?xml version="1.0" encoding="utf-8"?>
<a:theme xmlns:a="http://schemas.openxmlformats.org/drawingml/2006/main" name="McConnell 15 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FFFF00"/>
      </a:folHlink>
    </a:clrScheme>
    <a:fontScheme name="McConnell 15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cConnell 15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cConnell 15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cConnell 15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cConnell 15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cConnell 15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cConnell 15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cConnell 15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cConnell 15 Templat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FFFF00"/>
      </a:folHlink>
    </a:clrScheme>
    <a:fontScheme name="McConnell 15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cConnell 15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cConnell 15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cConnell 15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cConnell 15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cConnell 15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cConnell 15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cConnell 15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Data\Microsoft\Templates\McConnell 15 Template.pot</Template>
  <TotalTime>2184110143</TotalTime>
  <Pages>86</Pages>
  <Words>6282</Words>
  <Application>Microsoft Office PowerPoint</Application>
  <PresentationFormat>On-screen Show (4:3)</PresentationFormat>
  <Paragraphs>1525</Paragraphs>
  <Slides>54</Slides>
  <Notes>46</Notes>
  <HiddenSlides>0</HiddenSlides>
  <MMClips>51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54</vt:i4>
      </vt:variant>
    </vt:vector>
  </HeadingPairs>
  <TitlesOfParts>
    <vt:vector size="68" baseType="lpstr">
      <vt:lpstr>ＭＳ Ｐゴシック</vt:lpstr>
      <vt:lpstr>ＭＳ Ｐゴシック</vt:lpstr>
      <vt:lpstr>Arial</vt:lpstr>
      <vt:lpstr>Arial Black</vt:lpstr>
      <vt:lpstr>Calibri</vt:lpstr>
      <vt:lpstr>Comic Sans MS</vt:lpstr>
      <vt:lpstr>Maiandra GD</vt:lpstr>
      <vt:lpstr>Times New Roman</vt:lpstr>
      <vt:lpstr>Verdana</vt:lpstr>
      <vt:lpstr>McConnell 15 Template</vt:lpstr>
      <vt:lpstr>1_McConnell 15 Template</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some major economies have much higher unemployment rates than the U.S.?</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SRPC &amp; LRPC [Adaptive Expectations View]</vt:lpstr>
      <vt:lpstr>PowerPoint Presentation</vt:lpstr>
      <vt:lpstr>Inverted Phillips Curve [“Swerve] ”[late 90s]</vt:lpstr>
      <vt:lpstr>PowerPoint Presentation</vt:lpstr>
      <vt:lpstr>PowerPoint Presentation</vt:lpstr>
      <vt:lpstr>Phillips “Curl”?</vt:lpstr>
      <vt:lpstr>PowerPoint Presentation</vt:lpstr>
      <vt:lpstr>PowerPoint Presentation</vt:lpstr>
      <vt:lpstr>PowerPoint Presentation</vt:lpstr>
      <vt:lpstr>PowerPoint Presentation</vt:lpstr>
      <vt:lpstr>PowerPoint Presentation</vt:lpstr>
      <vt:lpstr>PowerPoint Presentation</vt:lpstr>
      <vt:lpstr>NAIRU [Background] [Non Accelerating Inflation Rate of Unemployment]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subject>Extending AS</dc:subject>
  <dc:creator>Ken Norman</dc:creator>
  <cp:lastModifiedBy>Shreffler, Andrew L</cp:lastModifiedBy>
  <cp:revision>853</cp:revision>
  <cp:lastPrinted>1601-01-01T00:00:00Z</cp:lastPrinted>
  <dcterms:created xsi:type="dcterms:W3CDTF">2081-04-24T10:10:22Z</dcterms:created>
  <dcterms:modified xsi:type="dcterms:W3CDTF">2015-03-23T21:01:41Z</dcterms:modified>
  <cp:category>PowerPoint 2002</cp:category>
</cp:coreProperties>
</file>